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4" r:id="rId4"/>
  </p:sldMasterIdLst>
  <p:notesMasterIdLst>
    <p:notesMasterId r:id="rId23"/>
  </p:notesMasterIdLst>
  <p:handoutMasterIdLst>
    <p:handoutMasterId r:id="rId24"/>
  </p:handoutMasterIdLst>
  <p:sldIdLst>
    <p:sldId id="302" r:id="rId5"/>
    <p:sldId id="2342" r:id="rId6"/>
    <p:sldId id="2306" r:id="rId7"/>
    <p:sldId id="2341" r:id="rId8"/>
    <p:sldId id="2343" r:id="rId9"/>
    <p:sldId id="2323" r:id="rId10"/>
    <p:sldId id="2344" r:id="rId11"/>
    <p:sldId id="2345" r:id="rId12"/>
    <p:sldId id="2332" r:id="rId13"/>
    <p:sldId id="2331" r:id="rId14"/>
    <p:sldId id="292" r:id="rId15"/>
    <p:sldId id="2333" r:id="rId16"/>
    <p:sldId id="2334" r:id="rId17"/>
    <p:sldId id="2340" r:id="rId18"/>
    <p:sldId id="2346" r:id="rId19"/>
    <p:sldId id="2338" r:id="rId20"/>
    <p:sldId id="2317" r:id="rId21"/>
    <p:sldId id="233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4EFAA3-359E-450F-8EB1-8FE8B39159D6}">
          <p14:sldIdLst>
            <p14:sldId id="302"/>
            <p14:sldId id="2342"/>
            <p14:sldId id="2306"/>
            <p14:sldId id="2341"/>
            <p14:sldId id="2343"/>
            <p14:sldId id="2323"/>
            <p14:sldId id="2344"/>
            <p14:sldId id="2345"/>
          </p14:sldIdLst>
        </p14:section>
        <p14:section name="Section 1" id="{CE63AC98-5624-454A-BDF9-108D781846B1}">
          <p14:sldIdLst>
            <p14:sldId id="2332"/>
          </p14:sldIdLst>
        </p14:section>
        <p14:section name="Section 8" id="{9D98AA2F-9801-420B-BDBE-41B10A959F9A}">
          <p14:sldIdLst>
            <p14:sldId id="2331"/>
            <p14:sldId id="292"/>
            <p14:sldId id="2333"/>
            <p14:sldId id="2334"/>
            <p14:sldId id="2340"/>
          </p14:sldIdLst>
        </p14:section>
        <p14:section name="Section 26" id="{26A05193-A098-4208-9CB6-39CACEFA1FD1}">
          <p14:sldIdLst>
            <p14:sldId id="2346"/>
            <p14:sldId id="2338"/>
          </p14:sldIdLst>
        </p14:section>
        <p14:section name="Section 27" id="{6B200ADF-5997-49DE-8A31-9AB2DB802AA2}">
          <p14:sldIdLst>
            <p14:sldId id="2317"/>
            <p14:sldId id="2335"/>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Trumitch" initials="TT" lastIdx="15" clrIdx="0">
    <p:extLst>
      <p:ext uri="{19B8F6BF-5375-455C-9EA6-DF929625EA0E}">
        <p15:presenceInfo xmlns:p15="http://schemas.microsoft.com/office/powerpoint/2012/main" userId="S-1-5-21-1645522239-1417001333-1801674531-3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3"/>
  </p:normalViewPr>
  <p:slideViewPr>
    <p:cSldViewPr snapToGrid="0" showGuides="1">
      <p:cViewPr varScale="1">
        <p:scale>
          <a:sx n="111" d="100"/>
          <a:sy n="111" d="100"/>
        </p:scale>
        <p:origin x="594" y="78"/>
      </p:cViewPr>
      <p:guideLst>
        <p:guide pos="3840"/>
        <p:guide orient="horz" pos="2160"/>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3.xml.rels><?xml version="1.0" encoding="UTF-8" standalone="yes"?>
<Relationships xmlns="http://schemas.openxmlformats.org/package/2006/relationships"><Relationship Id="rId1" Type="http://schemas.openxmlformats.org/officeDocument/2006/relationships/hyperlink" Target="mailto:jesus.enriquez@ageoptions.org"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mailto:jesus.enriquez@ageoptions.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DAE8B-A6CC-42E5-A949-61C5F4FC6DF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9536E306-3CC2-4617-8599-C403CAB426D0}">
      <dgm:prSet/>
      <dgm:spPr>
        <a:solidFill>
          <a:schemeClr val="tx2"/>
        </a:solidFill>
      </dgm:spPr>
      <dgm:t>
        <a:bodyPr/>
        <a:lstStyle/>
        <a:p>
          <a:r>
            <a:rPr lang="es-MX" dirty="0">
              <a:latin typeface="+mn-lt"/>
              <a:cs typeface="Arial" panose="020B0604020202020204" pitchFamily="34" charset="0"/>
            </a:rPr>
            <a:t>Nuestro Programa</a:t>
          </a:r>
        </a:p>
      </dgm:t>
    </dgm:pt>
    <dgm:pt modelId="{8BFF1873-6D81-43DC-ABE7-C655D0F9D9A7}" type="parTrans" cxnId="{DD703B4D-B78D-403F-8FDB-0558BF8133AA}">
      <dgm:prSet/>
      <dgm:spPr/>
      <dgm:t>
        <a:bodyPr/>
        <a:lstStyle/>
        <a:p>
          <a:pPr algn="l"/>
          <a:endParaRPr lang="es-MX" sz="4000">
            <a:latin typeface="+mn-lt"/>
            <a:cs typeface="Arial" panose="020B0604020202020204" pitchFamily="34" charset="0"/>
          </a:endParaRPr>
        </a:p>
      </dgm:t>
    </dgm:pt>
    <dgm:pt modelId="{A06FDDC2-DDFD-4C78-9E98-1FC12EACF9A8}" type="sibTrans" cxnId="{DD703B4D-B78D-403F-8FDB-0558BF8133AA}">
      <dgm:prSet/>
      <dgm:spPr/>
      <dgm:t>
        <a:bodyPr/>
        <a:lstStyle/>
        <a:p>
          <a:endParaRPr lang="es-MX">
            <a:latin typeface="+mn-lt"/>
            <a:cs typeface="Arial" panose="020B0604020202020204" pitchFamily="34" charset="0"/>
          </a:endParaRPr>
        </a:p>
      </dgm:t>
    </dgm:pt>
    <dgm:pt modelId="{149FFA7B-991B-4307-A6C0-4DF7CCA10F3C}" type="pres">
      <dgm:prSet presAssocID="{283DAE8B-A6CC-42E5-A949-61C5F4FC6DFA}" presName="linear" presStyleCnt="0">
        <dgm:presLayoutVars>
          <dgm:animLvl val="lvl"/>
          <dgm:resizeHandles val="exact"/>
        </dgm:presLayoutVars>
      </dgm:prSet>
      <dgm:spPr/>
    </dgm:pt>
    <dgm:pt modelId="{4DA62B08-CA35-42D8-997B-D14983556548}" type="pres">
      <dgm:prSet presAssocID="{9536E306-3CC2-4617-8599-C403CAB426D0}" presName="parentText" presStyleLbl="node1" presStyleIdx="0" presStyleCnt="1">
        <dgm:presLayoutVars>
          <dgm:chMax val="0"/>
          <dgm:bulletEnabled val="1"/>
        </dgm:presLayoutVars>
      </dgm:prSet>
      <dgm:spPr/>
    </dgm:pt>
  </dgm:ptLst>
  <dgm:cxnLst>
    <dgm:cxn modelId="{DD703B4D-B78D-403F-8FDB-0558BF8133AA}" srcId="{283DAE8B-A6CC-42E5-A949-61C5F4FC6DFA}" destId="{9536E306-3CC2-4617-8599-C403CAB426D0}" srcOrd="0" destOrd="0" parTransId="{8BFF1873-6D81-43DC-ABE7-C655D0F9D9A7}" sibTransId="{A06FDDC2-DDFD-4C78-9E98-1FC12EACF9A8}"/>
    <dgm:cxn modelId="{F06A7474-43E7-41BE-BB96-4E5AF65A5E8C}" type="presOf" srcId="{9536E306-3CC2-4617-8599-C403CAB426D0}" destId="{4DA62B08-CA35-42D8-997B-D14983556548}" srcOrd="0" destOrd="0" presId="urn:microsoft.com/office/officeart/2005/8/layout/vList2"/>
    <dgm:cxn modelId="{501F38BC-E925-43FD-A68D-6E0DFE75984D}" type="presOf" srcId="{283DAE8B-A6CC-42E5-A949-61C5F4FC6DFA}" destId="{149FFA7B-991B-4307-A6C0-4DF7CCA10F3C}" srcOrd="0" destOrd="0" presId="urn:microsoft.com/office/officeart/2005/8/layout/vList2"/>
    <dgm:cxn modelId="{B028DED4-FC02-4325-9A51-37DA686FDF19}" type="presParOf" srcId="{149FFA7B-991B-4307-A6C0-4DF7CCA10F3C}" destId="{4DA62B08-CA35-42D8-997B-D14983556548}"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E07950-57E1-4F89-8D7D-61ECF416E12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AE60D5D-A2ED-47A3-B11D-7240FCD9F914}" type="pres">
      <dgm:prSet presAssocID="{ABE07950-57E1-4F89-8D7D-61ECF416E123}" presName="diagram" presStyleCnt="0">
        <dgm:presLayoutVars>
          <dgm:dir/>
          <dgm:resizeHandles val="exact"/>
        </dgm:presLayoutVars>
      </dgm:prSet>
      <dgm:spPr/>
    </dgm:pt>
  </dgm:ptLst>
  <dgm:cxnLst>
    <dgm:cxn modelId="{71B5C152-6827-4454-AD86-D941CA5C2A81}" type="presOf" srcId="{ABE07950-57E1-4F89-8D7D-61ECF416E123}" destId="{0AE60D5D-A2ED-47A3-B11D-7240FCD9F91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E07950-57E1-4F89-8D7D-61ECF416E12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AE60D5D-A2ED-47A3-B11D-7240FCD9F914}" type="pres">
      <dgm:prSet presAssocID="{ABE07950-57E1-4F89-8D7D-61ECF416E123}" presName="diagram" presStyleCnt="0">
        <dgm:presLayoutVars>
          <dgm:dir/>
          <dgm:resizeHandles val="exact"/>
        </dgm:presLayoutVars>
      </dgm:prSet>
      <dgm:spPr/>
    </dgm:pt>
  </dgm:ptLst>
  <dgm:cxnLst>
    <dgm:cxn modelId="{71B5C152-6827-4454-AD86-D941CA5C2A81}" type="presOf" srcId="{ABE07950-57E1-4F89-8D7D-61ECF416E123}" destId="{0AE60D5D-A2ED-47A3-B11D-7240FCD9F91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3DAE8B-A6CC-42E5-A949-61C5F4FC6DF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MX"/>
        </a:p>
      </dgm:t>
    </dgm:pt>
    <dgm:pt modelId="{9536E306-3CC2-4617-8599-C403CAB426D0}">
      <dgm:prSet/>
      <dgm:spPr>
        <a:solidFill>
          <a:schemeClr val="tx2"/>
        </a:solidFill>
      </dgm:spPr>
      <dgm:t>
        <a:bodyPr/>
        <a:lstStyle/>
        <a:p>
          <a:r>
            <a:rPr lang="es-MX" dirty="0">
              <a:latin typeface="+mn-lt"/>
              <a:cs typeface="Arial" panose="020B0604020202020204" pitchFamily="34" charset="0"/>
            </a:rPr>
            <a:t>Preguntas?</a:t>
          </a:r>
        </a:p>
      </dgm:t>
    </dgm:pt>
    <dgm:pt modelId="{8BFF1873-6D81-43DC-ABE7-C655D0F9D9A7}" type="parTrans" cxnId="{DD703B4D-B78D-403F-8FDB-0558BF8133AA}">
      <dgm:prSet/>
      <dgm:spPr/>
      <dgm:t>
        <a:bodyPr/>
        <a:lstStyle/>
        <a:p>
          <a:pPr algn="l"/>
          <a:endParaRPr lang="es-MX" sz="4000">
            <a:latin typeface="+mn-lt"/>
            <a:cs typeface="Arial" panose="020B0604020202020204" pitchFamily="34" charset="0"/>
          </a:endParaRPr>
        </a:p>
      </dgm:t>
    </dgm:pt>
    <dgm:pt modelId="{A06FDDC2-DDFD-4C78-9E98-1FC12EACF9A8}" type="sibTrans" cxnId="{DD703B4D-B78D-403F-8FDB-0558BF8133AA}">
      <dgm:prSet/>
      <dgm:spPr/>
      <dgm:t>
        <a:bodyPr/>
        <a:lstStyle/>
        <a:p>
          <a:endParaRPr lang="es-MX">
            <a:latin typeface="+mn-lt"/>
            <a:cs typeface="Arial" panose="020B0604020202020204" pitchFamily="34" charset="0"/>
          </a:endParaRPr>
        </a:p>
      </dgm:t>
    </dgm:pt>
    <dgm:pt modelId="{9DB07AC0-CC2F-4587-8460-F3800363599A}" type="pres">
      <dgm:prSet presAssocID="{283DAE8B-A6CC-42E5-A949-61C5F4FC6DFA}" presName="linear" presStyleCnt="0">
        <dgm:presLayoutVars>
          <dgm:animLvl val="lvl"/>
          <dgm:resizeHandles val="exact"/>
        </dgm:presLayoutVars>
      </dgm:prSet>
      <dgm:spPr/>
    </dgm:pt>
    <dgm:pt modelId="{9779142C-1B0C-4FCC-B1AC-5C2770925042}" type="pres">
      <dgm:prSet presAssocID="{9536E306-3CC2-4617-8599-C403CAB426D0}" presName="parentText" presStyleLbl="node1" presStyleIdx="0" presStyleCnt="1" custLinFactNeighborX="-2553" custLinFactNeighborY="567">
        <dgm:presLayoutVars>
          <dgm:chMax val="0"/>
          <dgm:bulletEnabled val="1"/>
        </dgm:presLayoutVars>
      </dgm:prSet>
      <dgm:spPr/>
    </dgm:pt>
  </dgm:ptLst>
  <dgm:cxnLst>
    <dgm:cxn modelId="{DD703B4D-B78D-403F-8FDB-0558BF8133AA}" srcId="{283DAE8B-A6CC-42E5-A949-61C5F4FC6DFA}" destId="{9536E306-3CC2-4617-8599-C403CAB426D0}" srcOrd="0" destOrd="0" parTransId="{8BFF1873-6D81-43DC-ABE7-C655D0F9D9A7}" sibTransId="{A06FDDC2-DDFD-4C78-9E98-1FC12EACF9A8}"/>
    <dgm:cxn modelId="{3310A79C-7065-42C7-A70C-C5266C70F08D}" type="presOf" srcId="{9536E306-3CC2-4617-8599-C403CAB426D0}" destId="{9779142C-1B0C-4FCC-B1AC-5C2770925042}" srcOrd="0" destOrd="0" presId="urn:microsoft.com/office/officeart/2005/8/layout/vList2"/>
    <dgm:cxn modelId="{627B9FDC-632C-400C-B618-946A077A2A9D}" type="presOf" srcId="{283DAE8B-A6CC-42E5-A949-61C5F4FC6DFA}" destId="{9DB07AC0-CC2F-4587-8460-F3800363599A}" srcOrd="0" destOrd="0" presId="urn:microsoft.com/office/officeart/2005/8/layout/vList2"/>
    <dgm:cxn modelId="{F3BA63B0-473F-445F-9CEC-D639E4A60D8E}" type="presParOf" srcId="{9DB07AC0-CC2F-4587-8460-F3800363599A}" destId="{9779142C-1B0C-4FCC-B1AC-5C277092504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BFF23A-3C34-4860-A619-CBCE923BBC3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9FAD043C-614E-46BB-AC18-356A48202389}">
      <dgm:prSet custT="1"/>
      <dgm:spPr/>
      <dgm:t>
        <a:bodyPr/>
        <a:lstStyle/>
        <a:p>
          <a:r>
            <a:rPr lang="es-MX" sz="2400" dirty="0"/>
            <a:t>Los voluntarios pueden ir a ferias comunitarias y presentaciones.</a:t>
          </a:r>
        </a:p>
      </dgm:t>
    </dgm:pt>
    <dgm:pt modelId="{C8D0424E-08D3-4410-96A6-CE8D2078866A}" type="parTrans" cxnId="{7C505A3D-8AD3-4753-BBFF-1DEDD725075C}">
      <dgm:prSet/>
      <dgm:spPr/>
      <dgm:t>
        <a:bodyPr/>
        <a:lstStyle/>
        <a:p>
          <a:endParaRPr lang="es-MX" sz="2400"/>
        </a:p>
      </dgm:t>
    </dgm:pt>
    <dgm:pt modelId="{79322D92-E616-4300-948D-F053D5C3216B}" type="sibTrans" cxnId="{7C505A3D-8AD3-4753-BBFF-1DEDD725075C}">
      <dgm:prSet/>
      <dgm:spPr/>
      <dgm:t>
        <a:bodyPr/>
        <a:lstStyle/>
        <a:p>
          <a:endParaRPr lang="es-MX"/>
        </a:p>
      </dgm:t>
    </dgm:pt>
    <dgm:pt modelId="{66DFC4A0-04E3-4353-803C-1F5319D42FE9}">
      <dgm:prSet custT="1"/>
      <dgm:spPr/>
      <dgm:t>
        <a:bodyPr/>
        <a:lstStyle/>
        <a:p>
          <a:pPr marL="0" lvl="0" indent="0" algn="l" defTabSz="1022350">
            <a:lnSpc>
              <a:spcPct val="90000"/>
            </a:lnSpc>
            <a:spcBef>
              <a:spcPct val="0"/>
            </a:spcBef>
            <a:spcAft>
              <a:spcPct val="35000"/>
            </a:spcAft>
            <a:buNone/>
          </a:pPr>
          <a:r>
            <a:rPr lang="en-US" sz="2400" kern="1200" dirty="0">
              <a:solidFill>
                <a:prstClr val="white"/>
              </a:solidFill>
              <a:latin typeface="Rockwell" panose="02060603020205020403"/>
              <a:ea typeface="+mn-ea"/>
              <a:cs typeface="+mn-cs"/>
            </a:rPr>
            <a:t>Si </a:t>
          </a:r>
          <a:r>
            <a:rPr lang="en-US" sz="2400" kern="1200" dirty="0" err="1">
              <a:solidFill>
                <a:prstClr val="white"/>
              </a:solidFill>
              <a:latin typeface="Rockwell" panose="02060603020205020403"/>
              <a:ea typeface="+mn-ea"/>
              <a:cs typeface="+mn-cs"/>
            </a:rPr>
            <a:t>quiere</a:t>
          </a:r>
          <a:r>
            <a:rPr lang="en-US" sz="2400" kern="1200" dirty="0">
              <a:solidFill>
                <a:prstClr val="white"/>
              </a:solidFill>
              <a:latin typeface="Rockwell" panose="02060603020205020403"/>
              <a:ea typeface="+mn-ea"/>
              <a:cs typeface="+mn-cs"/>
            </a:rPr>
            <a:t> </a:t>
          </a:r>
          <a:r>
            <a:rPr lang="en-US" sz="2400" kern="1200" dirty="0" err="1">
              <a:solidFill>
                <a:prstClr val="white"/>
              </a:solidFill>
              <a:latin typeface="Rockwell" panose="02060603020205020403"/>
              <a:ea typeface="+mn-ea"/>
              <a:cs typeface="+mn-cs"/>
            </a:rPr>
            <a:t>convertirse</a:t>
          </a:r>
          <a:r>
            <a:rPr lang="en-US" sz="2400" kern="1200" dirty="0">
              <a:solidFill>
                <a:prstClr val="white"/>
              </a:solidFill>
              <a:latin typeface="Rockwell" panose="02060603020205020403"/>
              <a:ea typeface="+mn-ea"/>
              <a:cs typeface="+mn-cs"/>
            </a:rPr>
            <a:t> </a:t>
          </a:r>
          <a:r>
            <a:rPr lang="en-US" sz="2400" kern="1200" dirty="0" err="1">
              <a:solidFill>
                <a:prstClr val="white"/>
              </a:solidFill>
              <a:latin typeface="Rockwell" panose="02060603020205020403"/>
              <a:ea typeface="+mn-ea"/>
              <a:cs typeface="+mn-cs"/>
            </a:rPr>
            <a:t>en</a:t>
          </a:r>
          <a:r>
            <a:rPr lang="en-US" sz="2400" kern="1200" dirty="0">
              <a:solidFill>
                <a:prstClr val="white"/>
              </a:solidFill>
              <a:latin typeface="Rockwell" panose="02060603020205020403"/>
              <a:ea typeface="+mn-ea"/>
              <a:cs typeface="+mn-cs"/>
            </a:rPr>
            <a:t> </a:t>
          </a:r>
          <a:r>
            <a:rPr lang="en-US" sz="2400" kern="1200" dirty="0" err="1">
              <a:solidFill>
                <a:prstClr val="white"/>
              </a:solidFill>
              <a:latin typeface="Rockwell" panose="02060603020205020403"/>
              <a:ea typeface="+mn-ea"/>
              <a:cs typeface="+mn-cs"/>
            </a:rPr>
            <a:t>voluntario</a:t>
          </a:r>
          <a:r>
            <a:rPr lang="en-US" sz="2400" kern="1200" dirty="0">
              <a:solidFill>
                <a:prstClr val="white"/>
              </a:solidFill>
              <a:latin typeface="Rockwell" panose="02060603020205020403"/>
              <a:ea typeface="+mn-ea"/>
              <a:cs typeface="+mn-cs"/>
            </a:rPr>
            <a:t> de SMP, </a:t>
          </a:r>
          <a:r>
            <a:rPr lang="en-US" sz="2400" kern="1200" dirty="0" err="1">
              <a:solidFill>
                <a:prstClr val="white"/>
              </a:solidFill>
              <a:latin typeface="Rockwell" panose="02060603020205020403"/>
              <a:ea typeface="+mn-ea"/>
              <a:cs typeface="+mn-cs"/>
            </a:rPr>
            <a:t>contacte</a:t>
          </a:r>
          <a:r>
            <a:rPr lang="en-US" sz="2400" kern="1200" dirty="0">
              <a:solidFill>
                <a:prstClr val="white"/>
              </a:solidFill>
              <a:latin typeface="Rockwell" panose="02060603020205020403"/>
              <a:ea typeface="+mn-ea"/>
              <a:cs typeface="+mn-cs"/>
            </a:rPr>
            <a:t> a </a:t>
          </a:r>
          <a:r>
            <a:rPr lang="en-US" sz="2400" kern="1200" dirty="0">
              <a:solidFill>
                <a:prstClr val="white"/>
              </a:solidFill>
              <a:latin typeface="Rockwell" panose="02060603020205020403"/>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jesus.enriquez@ageoptions.org</a:t>
          </a:r>
          <a:r>
            <a:rPr lang="en-US" sz="2400" kern="1200" dirty="0">
              <a:solidFill>
                <a:prstClr val="white"/>
              </a:solidFill>
              <a:latin typeface="Rockwell" panose="02060603020205020403"/>
              <a:ea typeface="+mn-ea"/>
              <a:cs typeface="+mn-cs"/>
            </a:rPr>
            <a:t> o </a:t>
          </a:r>
          <a:r>
            <a:rPr lang="en-US" sz="2400" kern="1200" dirty="0" err="1">
              <a:solidFill>
                <a:prstClr val="white"/>
              </a:solidFill>
              <a:latin typeface="Rockwell" panose="02060603020205020403"/>
              <a:ea typeface="+mn-ea"/>
              <a:cs typeface="+mn-cs"/>
            </a:rPr>
            <a:t>llame</a:t>
          </a:r>
          <a:r>
            <a:rPr lang="en-US" sz="2400" kern="1200" dirty="0">
              <a:solidFill>
                <a:prstClr val="white"/>
              </a:solidFill>
              <a:latin typeface="Rockwell" panose="02060603020205020403"/>
              <a:ea typeface="+mn-ea"/>
              <a:cs typeface="+mn-cs"/>
            </a:rPr>
            <a:t> al (800)699-9043</a:t>
          </a:r>
          <a:endParaRPr lang="es-MX" sz="2400" kern="1200" dirty="0">
            <a:solidFill>
              <a:prstClr val="white"/>
            </a:solidFill>
            <a:latin typeface="Rockwell" panose="02060603020205020403"/>
            <a:ea typeface="+mn-ea"/>
            <a:cs typeface="+mn-cs"/>
          </a:endParaRPr>
        </a:p>
      </dgm:t>
    </dgm:pt>
    <dgm:pt modelId="{B6052D92-F7EC-4C7B-9401-43FFAD387471}" type="parTrans" cxnId="{E599E079-C2CF-4252-BA26-2140B58B89D6}">
      <dgm:prSet/>
      <dgm:spPr/>
      <dgm:t>
        <a:bodyPr/>
        <a:lstStyle/>
        <a:p>
          <a:endParaRPr lang="es-MX" sz="2400"/>
        </a:p>
      </dgm:t>
    </dgm:pt>
    <dgm:pt modelId="{B6956CE6-1D5E-46B0-9C35-BC2F8E76815C}" type="sibTrans" cxnId="{E599E079-C2CF-4252-BA26-2140B58B89D6}">
      <dgm:prSet/>
      <dgm:spPr/>
      <dgm:t>
        <a:bodyPr/>
        <a:lstStyle/>
        <a:p>
          <a:endParaRPr lang="es-MX"/>
        </a:p>
      </dgm:t>
    </dgm:pt>
    <dgm:pt modelId="{57903567-3D7A-4E30-90B5-F53225CF6EA7}" type="pres">
      <dgm:prSet presAssocID="{D0BFF23A-3C34-4860-A619-CBCE923BBC32}" presName="linear" presStyleCnt="0">
        <dgm:presLayoutVars>
          <dgm:animLvl val="lvl"/>
          <dgm:resizeHandles val="exact"/>
        </dgm:presLayoutVars>
      </dgm:prSet>
      <dgm:spPr/>
    </dgm:pt>
    <dgm:pt modelId="{54FDD112-6228-40A8-9764-AD633C84F795}" type="pres">
      <dgm:prSet presAssocID="{9FAD043C-614E-46BB-AC18-356A48202389}" presName="parentText" presStyleLbl="node1" presStyleIdx="0" presStyleCnt="2">
        <dgm:presLayoutVars>
          <dgm:chMax val="0"/>
          <dgm:bulletEnabled val="1"/>
        </dgm:presLayoutVars>
      </dgm:prSet>
      <dgm:spPr/>
    </dgm:pt>
    <dgm:pt modelId="{D0DFF1EB-4684-4E8E-87BA-7186DEC7F752}" type="pres">
      <dgm:prSet presAssocID="{79322D92-E616-4300-948D-F053D5C3216B}" presName="spacer" presStyleCnt="0"/>
      <dgm:spPr/>
    </dgm:pt>
    <dgm:pt modelId="{702D7D0A-6F22-4199-8CB6-8800398978D6}" type="pres">
      <dgm:prSet presAssocID="{66DFC4A0-04E3-4353-803C-1F5319D42FE9}" presName="parentText" presStyleLbl="node1" presStyleIdx="1" presStyleCnt="2" custLinFactNeighborX="0" custLinFactNeighborY="36754">
        <dgm:presLayoutVars>
          <dgm:chMax val="0"/>
          <dgm:bulletEnabled val="1"/>
        </dgm:presLayoutVars>
      </dgm:prSet>
      <dgm:spPr/>
    </dgm:pt>
  </dgm:ptLst>
  <dgm:cxnLst>
    <dgm:cxn modelId="{E4EA1300-1DCC-4038-853A-DC55135B3496}" type="presOf" srcId="{66DFC4A0-04E3-4353-803C-1F5319D42FE9}" destId="{702D7D0A-6F22-4199-8CB6-8800398978D6}" srcOrd="0" destOrd="0" presId="urn:microsoft.com/office/officeart/2005/8/layout/vList2"/>
    <dgm:cxn modelId="{7C505A3D-8AD3-4753-BBFF-1DEDD725075C}" srcId="{D0BFF23A-3C34-4860-A619-CBCE923BBC32}" destId="{9FAD043C-614E-46BB-AC18-356A48202389}" srcOrd="0" destOrd="0" parTransId="{C8D0424E-08D3-4410-96A6-CE8D2078866A}" sibTransId="{79322D92-E616-4300-948D-F053D5C3216B}"/>
    <dgm:cxn modelId="{46FEF23F-BB97-47F9-906F-9B8C68E6F841}" type="presOf" srcId="{D0BFF23A-3C34-4860-A619-CBCE923BBC32}" destId="{57903567-3D7A-4E30-90B5-F53225CF6EA7}" srcOrd="0" destOrd="0" presId="urn:microsoft.com/office/officeart/2005/8/layout/vList2"/>
    <dgm:cxn modelId="{E599E079-C2CF-4252-BA26-2140B58B89D6}" srcId="{D0BFF23A-3C34-4860-A619-CBCE923BBC32}" destId="{66DFC4A0-04E3-4353-803C-1F5319D42FE9}" srcOrd="1" destOrd="0" parTransId="{B6052D92-F7EC-4C7B-9401-43FFAD387471}" sibTransId="{B6956CE6-1D5E-46B0-9C35-BC2F8E76815C}"/>
    <dgm:cxn modelId="{A257C4E4-C73C-4BDD-AAB4-F4948C8ACB7F}" type="presOf" srcId="{9FAD043C-614E-46BB-AC18-356A48202389}" destId="{54FDD112-6228-40A8-9764-AD633C84F795}" srcOrd="0" destOrd="0" presId="urn:microsoft.com/office/officeart/2005/8/layout/vList2"/>
    <dgm:cxn modelId="{57973583-E0B1-4B7D-962C-E225FAAD0F53}" type="presParOf" srcId="{57903567-3D7A-4E30-90B5-F53225CF6EA7}" destId="{54FDD112-6228-40A8-9764-AD633C84F795}" srcOrd="0" destOrd="0" presId="urn:microsoft.com/office/officeart/2005/8/layout/vList2"/>
    <dgm:cxn modelId="{609A6FE9-CB8F-45DD-AA65-66786755640B}" type="presParOf" srcId="{57903567-3D7A-4E30-90B5-F53225CF6EA7}" destId="{D0DFF1EB-4684-4E8E-87BA-7186DEC7F752}" srcOrd="1" destOrd="0" presId="urn:microsoft.com/office/officeart/2005/8/layout/vList2"/>
    <dgm:cxn modelId="{5BECB25A-02AE-441F-8C9B-F12F6EE929A9}" type="presParOf" srcId="{57903567-3D7A-4E30-90B5-F53225CF6EA7}" destId="{702D7D0A-6F22-4199-8CB6-8800398978D6}"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477760-043F-48CD-9004-DD0E2B77C920}" type="doc">
      <dgm:prSet loTypeId="urn:microsoft.com/office/officeart/2005/8/layout/default" loCatId="list" qsTypeId="urn:microsoft.com/office/officeart/2005/8/quickstyle/simple1" qsCatId="simple" csTypeId="urn:microsoft.com/office/officeart/2005/8/colors/accent2_4" csCatId="accent2" phldr="1"/>
      <dgm:spPr/>
      <dgm:t>
        <a:bodyPr/>
        <a:lstStyle/>
        <a:p>
          <a:endParaRPr lang="en-US"/>
        </a:p>
      </dgm:t>
    </dgm:pt>
    <dgm:pt modelId="{66EE8074-1745-42EE-98CC-70CE581E76EB}">
      <dgm:prSet custT="1"/>
      <dgm:spPr>
        <a:solidFill>
          <a:schemeClr val="tx1"/>
        </a:solidFill>
      </dgm:spPr>
      <dgm:t>
        <a:bodyPr lIns="182880" tIns="0" rIns="0" bIns="0" anchor="ctr" anchorCtr="0"/>
        <a:lstStyle/>
        <a:p>
          <a:r>
            <a:rPr lang="en-US" sz="1800" b="1" dirty="0">
              <a:effectLst>
                <a:outerShdw blurRad="38100" dist="38100" dir="2700000" algn="tl">
                  <a:srgbClr val="000000">
                    <a:alpha val="43137"/>
                  </a:srgbClr>
                </a:outerShdw>
              </a:effectLst>
              <a:latin typeface="+mn-lt"/>
              <a:cs typeface="Arial" panose="020B0604020202020204" pitchFamily="34" charset="0"/>
            </a:rPr>
            <a:t>Illinois SMP</a:t>
          </a:r>
        </a:p>
      </dgm:t>
      <dgm:extLst>
        <a:ext uri="{E40237B7-FDA0-4F09-8148-C483321AD2D9}">
          <dgm14:cNvPr xmlns:dgm14="http://schemas.microsoft.com/office/drawing/2010/diagram" id="0" name="" descr="LIst of resources:&#10;Illinois SMP&#10;1-800-699-9043&#10;Social Security Administration&#10;1-800-772-1213&#10;Better Business Bureau &#10;1-703-276-0100&#10;Identity Theft Hotline&#10;1-877-438-4338&#10;Eldercare Senior Services Locator &#10;1-800-677-1116&#10;Illinois Senior Health Insurance Program (SHIP)&#10;1-800-252-8966&#10;"/>
        </a:ext>
      </dgm:extLst>
    </dgm:pt>
    <dgm:pt modelId="{7E3EF7D6-B209-4B9A-A2B3-0AAA2C953962}" type="parTrans" cxnId="{0BA5A5F9-F7D9-4823-B9A2-00389AF1F276}">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010E19F-1F68-4122-B537-177F1D2B11C9}" type="sibTrans" cxnId="{0BA5A5F9-F7D9-4823-B9A2-00389AF1F276}">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850D516-4847-4EAB-BF9E-0DBC4641F748}">
      <dgm:prSet custT="1"/>
      <dgm:spPr>
        <a:solidFill>
          <a:schemeClr val="tx1"/>
        </a:solidFill>
      </dgm:spPr>
      <dgm:t>
        <a:bodyPr lIns="182880" tIns="0" rIns="0" bIns="0" anchor="ctr" anchorCtr="0"/>
        <a:lstStyle/>
        <a:p>
          <a:pPr>
            <a:buNone/>
          </a:pPr>
          <a:r>
            <a:rPr lang="en-US" sz="1800" b="1">
              <a:effectLst>
                <a:outerShdw blurRad="38100" dist="38100" dir="2700000" algn="tl">
                  <a:srgbClr val="000000">
                    <a:alpha val="43137"/>
                  </a:srgbClr>
                </a:outerShdw>
              </a:effectLst>
              <a:latin typeface="+mn-lt"/>
              <a:cs typeface="Arial" panose="020B0604020202020204" pitchFamily="34" charset="0"/>
            </a:rPr>
            <a:t>1-800-699-9043</a:t>
          </a:r>
        </a:p>
      </dgm:t>
    </dgm:pt>
    <dgm:pt modelId="{15435931-8A0B-4FB5-A005-683B87A49984}" type="parTrans" cxnId="{23631836-7211-431C-88A2-145D104E8163}">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13CE28C-07EE-4FF5-B76F-FB5537AE7DF1}" type="sibTrans" cxnId="{23631836-7211-431C-88A2-145D104E8163}">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4716081-A77F-4287-BCCC-375BE53E2CAB}">
      <dgm:prSet custT="1"/>
      <dgm:spPr>
        <a:solidFill>
          <a:schemeClr val="accent1"/>
        </a:solidFill>
      </dgm:spPr>
      <dgm:t>
        <a:bodyPr lIns="182880" tIns="0" rIns="0" bIns="0" anchor="ctr" anchorCtr="0"/>
        <a:lstStyle/>
        <a:p>
          <a:pPr>
            <a:buNone/>
          </a:pPr>
          <a:r>
            <a:rPr lang="en-US" sz="1800" b="1">
              <a:effectLst>
                <a:outerShdw blurRad="38100" dist="38100" dir="2700000" algn="tl">
                  <a:srgbClr val="000000">
                    <a:alpha val="43137"/>
                  </a:srgbClr>
                </a:outerShdw>
              </a:effectLst>
              <a:latin typeface="+mn-lt"/>
              <a:cs typeface="Arial" panose="020B0604020202020204" pitchFamily="34" charset="0"/>
            </a:rPr>
            <a:t>Social Security Administration</a:t>
          </a:r>
        </a:p>
      </dgm:t>
      <dgm:extLst>
        <a:ext uri="{E40237B7-FDA0-4F09-8148-C483321AD2D9}">
          <dgm14:cNvPr xmlns:dgm14="http://schemas.microsoft.com/office/drawing/2010/diagram" id="0" name="" descr="LIst of resources:&#10;Illinois SMP&#10;1-800-699-9043&#10;Social Security Administration&#10;1-800-772-1213&#10;Better Business Bureau &#10;1-703-276-0100&#10;Identity Theft Hotline&#10;1-877-438-4338&#10;Eldercare Senior Services Locator &#10;1-800-677-1116&#10;Illinois Senior Health Insurance Program (SHIP)&#10;1-800-252-8966&#10;"/>
        </a:ext>
      </dgm:extLst>
    </dgm:pt>
    <dgm:pt modelId="{7C38AB62-69C7-4FA0-B20A-C3DE666D3887}" type="parTrans" cxnId="{2DDF6957-A97F-4966-82A9-C9FF27E77800}">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6EFA421-46D9-4D7B-9C39-7B6E24A90D06}" type="sibTrans" cxnId="{2DDF6957-A97F-4966-82A9-C9FF27E77800}">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5F8E3CA-5C9B-423F-A1A8-87692D0F60A6}">
      <dgm:prSet custT="1"/>
      <dgm:spPr>
        <a:solidFill>
          <a:schemeClr val="accent1"/>
        </a:solidFill>
      </dgm:spPr>
      <dgm:t>
        <a:bodyPr lIns="182880" tIns="0" rIns="0" bIns="0" anchor="ctr" anchorCtr="0"/>
        <a:lstStyle/>
        <a:p>
          <a:pPr>
            <a:buNone/>
          </a:pPr>
          <a:r>
            <a:rPr lang="en-US" sz="1800" b="1">
              <a:effectLst>
                <a:outerShdw blurRad="38100" dist="38100" dir="2700000" algn="tl">
                  <a:srgbClr val="000000">
                    <a:alpha val="43137"/>
                  </a:srgbClr>
                </a:outerShdw>
              </a:effectLst>
              <a:latin typeface="+mn-lt"/>
              <a:cs typeface="Arial" panose="020B0604020202020204" pitchFamily="34" charset="0"/>
            </a:rPr>
            <a:t>1-800-772-1213</a:t>
          </a:r>
        </a:p>
      </dgm:t>
    </dgm:pt>
    <dgm:pt modelId="{2E6011D1-65B5-48C2-A587-C184D901623B}" type="parTrans" cxnId="{A602E087-323B-433F-A74D-5148342781CC}">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9D36776-D0C4-4C99-8002-938DC5001B1D}" type="sibTrans" cxnId="{A602E087-323B-433F-A74D-5148342781CC}">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BB27BA-809C-4792-8030-888EA24AA41A}">
      <dgm:prSet custT="1"/>
      <dgm:spPr>
        <a:solidFill>
          <a:schemeClr val="bg2">
            <a:lumMod val="25000"/>
          </a:schemeClr>
        </a:solidFill>
      </dgm:spPr>
      <dgm:t>
        <a:bodyPr lIns="182880" tIns="0" rIns="0" bIns="0" anchor="ctr" anchorCtr="0"/>
        <a:lstStyle/>
        <a:p>
          <a:pPr>
            <a:buNone/>
          </a:pPr>
          <a:r>
            <a:rPr lang="en-US" sz="1800" b="1" dirty="0">
              <a:effectLst>
                <a:outerShdw blurRad="38100" dist="38100" dir="2700000" algn="tl">
                  <a:srgbClr val="000000">
                    <a:alpha val="43137"/>
                  </a:srgbClr>
                </a:outerShdw>
              </a:effectLst>
              <a:latin typeface="+mn-lt"/>
              <a:cs typeface="Arial" panose="020B0604020202020204" pitchFamily="34" charset="0"/>
            </a:rPr>
            <a:t>Better Business Bureau </a:t>
          </a:r>
        </a:p>
      </dgm:t>
      <dgm:extLst>
        <a:ext uri="{E40237B7-FDA0-4F09-8148-C483321AD2D9}">
          <dgm14:cNvPr xmlns:dgm14="http://schemas.microsoft.com/office/drawing/2010/diagram" id="0" name="" descr="LIst of resources:&#10;Illinois SMP&#10;1-800-699-9043&#10;Social Security Administration&#10;1-800-772-1213&#10;Better Business Bureau &#10;1-703-276-0100&#10;Identity Theft Hotline&#10;1-877-438-4338&#10;Eldercare Senior Services Locator &#10;1-800-677-1116&#10;Illinois Senior Health Insurance Program (SHIP)&#10;1-800-252-8966&#10;"/>
        </a:ext>
      </dgm:extLst>
    </dgm:pt>
    <dgm:pt modelId="{9C8D3A6F-3E0B-4D2D-AB33-CFB2BCCF1D13}" type="parTrans" cxnId="{7AAF6100-C842-4F31-8B83-57D3C8D65505}">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2C85797-8909-42FE-B684-2848C03539F7}" type="sibTrans" cxnId="{7AAF6100-C842-4F31-8B83-57D3C8D65505}">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459D45-B5AB-4FC9-BA70-0EC45A4ED5BC}">
      <dgm:prSet custT="1"/>
      <dgm:spPr>
        <a:solidFill>
          <a:schemeClr val="bg2">
            <a:lumMod val="25000"/>
          </a:schemeClr>
        </a:solidFill>
      </dgm:spPr>
      <dgm:t>
        <a:bodyPr lIns="182880" tIns="0" rIns="0" bIns="0" anchor="ctr" anchorCtr="0"/>
        <a:lstStyle/>
        <a:p>
          <a:pPr>
            <a:buNone/>
          </a:pPr>
          <a:r>
            <a:rPr lang="en-US" sz="1800" b="1">
              <a:effectLst>
                <a:outerShdw blurRad="38100" dist="38100" dir="2700000" algn="tl">
                  <a:srgbClr val="000000">
                    <a:alpha val="43137"/>
                  </a:srgbClr>
                </a:outerShdw>
              </a:effectLst>
              <a:latin typeface="+mn-lt"/>
              <a:cs typeface="Arial" panose="020B0604020202020204" pitchFamily="34" charset="0"/>
            </a:rPr>
            <a:t>1-703-276-0100</a:t>
          </a:r>
        </a:p>
      </dgm:t>
    </dgm:pt>
    <dgm:pt modelId="{93190468-BBEF-4C58-A250-0A827E89C228}" type="parTrans" cxnId="{B31EDFD3-47F2-4871-A6BA-083B9EC052B6}">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382F74F-FE0A-4D57-83D2-0CBCC8EDE812}" type="sibTrans" cxnId="{B31EDFD3-47F2-4871-A6BA-083B9EC052B6}">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9AF6ADE-E4C1-4804-9335-5C5EAA3FFA94}">
      <dgm:prSet custT="1"/>
      <dgm:spPr>
        <a:solidFill>
          <a:schemeClr val="bg2">
            <a:lumMod val="10000"/>
          </a:schemeClr>
        </a:solidFill>
      </dgm:spPr>
      <dgm:t>
        <a:bodyPr lIns="182880" tIns="0" rIns="0" bIns="0"/>
        <a:lstStyle/>
        <a:p>
          <a:r>
            <a:rPr lang="en-US" sz="1800" b="1">
              <a:effectLst>
                <a:outerShdw blurRad="38100" dist="38100" dir="2700000" algn="tl">
                  <a:srgbClr val="000000">
                    <a:alpha val="43137"/>
                  </a:srgbClr>
                </a:outerShdw>
              </a:effectLst>
              <a:latin typeface="+mn-lt"/>
              <a:cs typeface="Arial" panose="020B0604020202020204" pitchFamily="34" charset="0"/>
            </a:rPr>
            <a:t>I</a:t>
          </a:r>
          <a:r>
            <a:rPr lang="en-US" sz="1800" b="1" baseline="0">
              <a:effectLst>
                <a:outerShdw blurRad="38100" dist="38100" dir="2700000" algn="tl">
                  <a:srgbClr val="000000">
                    <a:alpha val="43137"/>
                  </a:srgbClr>
                </a:outerShdw>
              </a:effectLst>
              <a:latin typeface="+mn-lt"/>
              <a:cs typeface="Arial" panose="020B0604020202020204" pitchFamily="34" charset="0"/>
            </a:rPr>
            <a:t>dentity Theft Hotline</a:t>
          </a:r>
        </a:p>
        <a:p>
          <a:r>
            <a:rPr lang="en-US" sz="1800" b="1">
              <a:effectLst>
                <a:outerShdw blurRad="38100" dist="38100" dir="2700000" algn="tl">
                  <a:srgbClr val="000000">
                    <a:alpha val="43137"/>
                  </a:srgbClr>
                </a:outerShdw>
              </a:effectLst>
              <a:latin typeface="+mn-lt"/>
              <a:cs typeface="Arial" panose="020B0604020202020204" pitchFamily="34" charset="0"/>
            </a:rPr>
            <a:t>1-877-438-4338</a:t>
          </a:r>
        </a:p>
      </dgm:t>
      <dgm:extLst>
        <a:ext uri="{E40237B7-FDA0-4F09-8148-C483321AD2D9}">
          <dgm14:cNvPr xmlns:dgm14="http://schemas.microsoft.com/office/drawing/2010/diagram" id="0" name="" descr="LIst of resources:&#10;Illinois SMP&#10;1-800-699-9043&#10;Social Security Administration&#10;1-800-772-1213&#10;Better Business Bureau &#10;1-703-276-0100&#10;Identity Theft Hotline&#10;1-877-438-4338&#10;Eldercare Senior Services Locator &#10;1-800-677-1116&#10;Illinois Senior Health Insurance Program (SHIP)&#10;1-800-252-8966&#10;"/>
        </a:ext>
      </dgm:extLst>
    </dgm:pt>
    <dgm:pt modelId="{DA1FC339-2E1D-4699-B4A8-C0FA0A672C8A}" type="parTrans" cxnId="{F111BF67-4257-4BF7-BDC8-BAF07C7BC5BB}">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B7EB711-43DD-43C6-9B9F-76A9D1F263C1}" type="sibTrans" cxnId="{F111BF67-4257-4BF7-BDC8-BAF07C7BC5BB}">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05619C4-BDB4-4CE9-97A9-B0CE2F2F2D5D}">
      <dgm:prSet custT="1"/>
      <dgm:spPr>
        <a:solidFill>
          <a:schemeClr val="tx2">
            <a:lumMod val="75000"/>
          </a:schemeClr>
        </a:solidFill>
      </dgm:spPr>
      <dgm:t>
        <a:bodyPr lIns="182880" tIns="0" rIns="0" bIns="0" anchor="ctr" anchorCtr="0"/>
        <a:lstStyle/>
        <a:p>
          <a:r>
            <a:rPr lang="en-US" sz="1800" b="1" dirty="0">
              <a:effectLst>
                <a:outerShdw blurRad="38100" dist="38100" dir="2700000" algn="tl">
                  <a:srgbClr val="000000">
                    <a:alpha val="43137"/>
                  </a:srgbClr>
                </a:outerShdw>
              </a:effectLst>
              <a:latin typeface="+mn-lt"/>
              <a:cs typeface="Arial" panose="020B0604020202020204" pitchFamily="34" charset="0"/>
            </a:rPr>
            <a:t>Eldercare Senior Services Locator </a:t>
          </a:r>
        </a:p>
      </dgm:t>
      <dgm:extLst>
        <a:ext uri="{E40237B7-FDA0-4F09-8148-C483321AD2D9}">
          <dgm14:cNvPr xmlns:dgm14="http://schemas.microsoft.com/office/drawing/2010/diagram" id="0" name="" descr="LIst of resources:&#10;Illinois SMP&#10;1-800-699-9043&#10;Social Security Administration&#10;1-800-772-1213&#10;Better Business Bureau &#10;1-703-276-0100&#10;Identity Theft Hotline&#10;1-877-438-4338&#10;Eldercare Senior Services Locator &#10;1-800-677-1116&#10;Illinois Senior Health Insurance Program (SHIP)&#10;1-800-252-8966&#10;"/>
        </a:ext>
      </dgm:extLst>
    </dgm:pt>
    <dgm:pt modelId="{A0E3E48C-9D19-417A-94B6-D0CF962376F8}" type="parTrans" cxnId="{4C6CD6EF-91BD-4DE2-9B21-D21DB46D883D}">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391717B-19B5-4ABC-A88F-448CB8ADD396}" type="sibTrans" cxnId="{4C6CD6EF-91BD-4DE2-9B21-D21DB46D883D}">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CF15DE6-AFAD-4A35-84D7-8EDF5A37504C}">
      <dgm:prSet custT="1"/>
      <dgm:spPr>
        <a:solidFill>
          <a:schemeClr val="tx2">
            <a:lumMod val="75000"/>
          </a:schemeClr>
        </a:solidFill>
      </dgm:spPr>
      <dgm:t>
        <a:bodyPr lIns="182880" tIns="0" rIns="0" bIns="0" anchor="ctr" anchorCtr="0"/>
        <a:lstStyle/>
        <a:p>
          <a:pPr>
            <a:buNone/>
          </a:pPr>
          <a:r>
            <a:rPr lang="en-US" sz="1800" b="1">
              <a:effectLst>
                <a:outerShdw blurRad="38100" dist="38100" dir="2700000" algn="tl">
                  <a:srgbClr val="000000">
                    <a:alpha val="43137"/>
                  </a:srgbClr>
                </a:outerShdw>
              </a:effectLst>
              <a:latin typeface="+mn-lt"/>
              <a:cs typeface="Arial" panose="020B0604020202020204" pitchFamily="34" charset="0"/>
            </a:rPr>
            <a:t>1-800-677-1116</a:t>
          </a:r>
        </a:p>
      </dgm:t>
    </dgm:pt>
    <dgm:pt modelId="{3E8E8522-A0BE-424B-A48A-E9FF9D6DB47B}" type="parTrans" cxnId="{3D731ACF-0A31-4FB0-944D-911683E1349C}">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DB7EB1C-9B11-4F7A-8861-FC13023C9D88}" type="sibTrans" cxnId="{3D731ACF-0A31-4FB0-944D-911683E1349C}">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1967BCD-A9AF-429B-9859-B800D54ED69C}">
      <dgm:prSet custT="1"/>
      <dgm:spPr>
        <a:solidFill>
          <a:schemeClr val="tx2">
            <a:lumMod val="60000"/>
            <a:lumOff val="40000"/>
          </a:schemeClr>
        </a:solidFill>
      </dgm:spPr>
      <dgm:t>
        <a:bodyPr lIns="182880" tIns="0" rIns="0" bIns="0"/>
        <a:lstStyle/>
        <a:p>
          <a:r>
            <a:rPr lang="en-US" sz="1800" b="1">
              <a:effectLst>
                <a:outerShdw blurRad="38100" dist="38100" dir="2700000" algn="tl">
                  <a:srgbClr val="000000">
                    <a:alpha val="43137"/>
                  </a:srgbClr>
                </a:outerShdw>
              </a:effectLst>
              <a:latin typeface="+mn-lt"/>
              <a:cs typeface="Arial" panose="020B0604020202020204" pitchFamily="34" charset="0"/>
            </a:rPr>
            <a:t>Illinois Senior Health Insurance Program</a:t>
          </a:r>
        </a:p>
        <a:p>
          <a:r>
            <a:rPr lang="en-US" sz="1800" b="1">
              <a:effectLst>
                <a:outerShdw blurRad="38100" dist="38100" dir="2700000" algn="tl">
                  <a:srgbClr val="000000">
                    <a:alpha val="43137"/>
                  </a:srgbClr>
                </a:outerShdw>
              </a:effectLst>
              <a:latin typeface="+mn-lt"/>
              <a:cs typeface="Arial" panose="020B0604020202020204" pitchFamily="34" charset="0"/>
            </a:rPr>
            <a:t>1-800-252-8966</a:t>
          </a:r>
        </a:p>
      </dgm:t>
      <dgm:extLst>
        <a:ext uri="{E40237B7-FDA0-4F09-8148-C483321AD2D9}">
          <dgm14:cNvPr xmlns:dgm14="http://schemas.microsoft.com/office/drawing/2010/diagram" id="0" name="" descr="LIst of resources:&#10;Illinois SMP&#10;1-800-699-9043&#10;Social Security Administration&#10;1-800-772-1213&#10;Better Business Bureau &#10;1-703-276-0100&#10;Identity Theft Hotline&#10;1-877-438-4338&#10;Eldercare Senior Services Locator &#10;1-800-677-1116&#10;Illinois Senior Health Insurance Program (SHIP)&#10;1-800-252-8966&#10;"/>
        </a:ext>
      </dgm:extLst>
    </dgm:pt>
    <dgm:pt modelId="{5795270B-EB93-4326-BFBC-BF4DF00DB14E}" type="parTrans" cxnId="{DDAFD137-CD06-4788-AFDC-17E6F436B8A4}">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2F19B17-CB92-496B-AA9D-5D9DF502225B}" type="sibTrans" cxnId="{DDAFD137-CD06-4788-AFDC-17E6F436B8A4}">
      <dgm:prSet/>
      <dgm:spPr/>
      <dgm:t>
        <a:bodyPr/>
        <a:lstStyle/>
        <a:p>
          <a:endParaRPr lang="en-US"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9D58656-4D26-4DC2-9386-EF58C05EE44B}" type="pres">
      <dgm:prSet presAssocID="{30477760-043F-48CD-9004-DD0E2B77C920}" presName="diagram" presStyleCnt="0">
        <dgm:presLayoutVars>
          <dgm:dir/>
          <dgm:resizeHandles val="exact"/>
        </dgm:presLayoutVars>
      </dgm:prSet>
      <dgm:spPr/>
    </dgm:pt>
    <dgm:pt modelId="{93C7A14E-2400-42E8-AD35-D46481B13990}" type="pres">
      <dgm:prSet presAssocID="{66EE8074-1745-42EE-98CC-70CE581E76EB}" presName="node" presStyleLbl="node1" presStyleIdx="0" presStyleCnt="6">
        <dgm:presLayoutVars>
          <dgm:bulletEnabled val="1"/>
        </dgm:presLayoutVars>
      </dgm:prSet>
      <dgm:spPr/>
    </dgm:pt>
    <dgm:pt modelId="{9D273FA0-E853-4CC5-9B29-C31AADA3554B}" type="pres">
      <dgm:prSet presAssocID="{8010E19F-1F68-4122-B537-177F1D2B11C9}" presName="sibTrans" presStyleCnt="0"/>
      <dgm:spPr/>
    </dgm:pt>
    <dgm:pt modelId="{BB50E4FE-72BE-4465-A7B2-54D5F5A34BDC}" type="pres">
      <dgm:prSet presAssocID="{14716081-A77F-4287-BCCC-375BE53E2CAB}" presName="node" presStyleLbl="node1" presStyleIdx="1" presStyleCnt="6">
        <dgm:presLayoutVars>
          <dgm:bulletEnabled val="1"/>
        </dgm:presLayoutVars>
      </dgm:prSet>
      <dgm:spPr/>
    </dgm:pt>
    <dgm:pt modelId="{4ABAC081-5DFD-43F0-A8B9-C1A4A651C8C3}" type="pres">
      <dgm:prSet presAssocID="{96EFA421-46D9-4D7B-9C39-7B6E24A90D06}" presName="sibTrans" presStyleCnt="0"/>
      <dgm:spPr/>
    </dgm:pt>
    <dgm:pt modelId="{4AB2C917-9C2A-48C0-9D0B-CE63F6EFDC03}" type="pres">
      <dgm:prSet presAssocID="{8EBB27BA-809C-4792-8030-888EA24AA41A}" presName="node" presStyleLbl="node1" presStyleIdx="2" presStyleCnt="6">
        <dgm:presLayoutVars>
          <dgm:bulletEnabled val="1"/>
        </dgm:presLayoutVars>
      </dgm:prSet>
      <dgm:spPr/>
    </dgm:pt>
    <dgm:pt modelId="{D1363D48-1588-4531-8958-3098D0BFC489}" type="pres">
      <dgm:prSet presAssocID="{92C85797-8909-42FE-B684-2848C03539F7}" presName="sibTrans" presStyleCnt="0"/>
      <dgm:spPr/>
    </dgm:pt>
    <dgm:pt modelId="{FD75E69E-5E49-4835-9589-211090666917}" type="pres">
      <dgm:prSet presAssocID="{59AF6ADE-E4C1-4804-9335-5C5EAA3FFA94}" presName="node" presStyleLbl="node1" presStyleIdx="3" presStyleCnt="6">
        <dgm:presLayoutVars>
          <dgm:bulletEnabled val="1"/>
        </dgm:presLayoutVars>
      </dgm:prSet>
      <dgm:spPr/>
    </dgm:pt>
    <dgm:pt modelId="{89EBBC71-7594-42D3-84FA-4D6D7BFD4410}" type="pres">
      <dgm:prSet presAssocID="{AB7EB711-43DD-43C6-9B9F-76A9D1F263C1}" presName="sibTrans" presStyleCnt="0"/>
      <dgm:spPr/>
    </dgm:pt>
    <dgm:pt modelId="{020D979F-7CCD-4B5C-9C45-C6013D5115CE}" type="pres">
      <dgm:prSet presAssocID="{005619C4-BDB4-4CE9-97A9-B0CE2F2F2D5D}" presName="node" presStyleLbl="node1" presStyleIdx="4" presStyleCnt="6">
        <dgm:presLayoutVars>
          <dgm:bulletEnabled val="1"/>
        </dgm:presLayoutVars>
      </dgm:prSet>
      <dgm:spPr/>
    </dgm:pt>
    <dgm:pt modelId="{9BDD6BF7-CEAD-4521-A95B-60ED6179A7AD}" type="pres">
      <dgm:prSet presAssocID="{6391717B-19B5-4ABC-A88F-448CB8ADD396}" presName="sibTrans" presStyleCnt="0"/>
      <dgm:spPr/>
    </dgm:pt>
    <dgm:pt modelId="{3EE92D4E-B0EC-48BF-854D-76020822F8DD}" type="pres">
      <dgm:prSet presAssocID="{21967BCD-A9AF-429B-9859-B800D54ED69C}" presName="node" presStyleLbl="node1" presStyleIdx="5" presStyleCnt="6">
        <dgm:presLayoutVars>
          <dgm:bulletEnabled val="1"/>
        </dgm:presLayoutVars>
      </dgm:prSet>
      <dgm:spPr/>
    </dgm:pt>
  </dgm:ptLst>
  <dgm:cxnLst>
    <dgm:cxn modelId="{7AAF6100-C842-4F31-8B83-57D3C8D65505}" srcId="{30477760-043F-48CD-9004-DD0E2B77C920}" destId="{8EBB27BA-809C-4792-8030-888EA24AA41A}" srcOrd="2" destOrd="0" parTransId="{9C8D3A6F-3E0B-4D2D-AB33-CFB2BCCF1D13}" sibTransId="{92C85797-8909-42FE-B684-2848C03539F7}"/>
    <dgm:cxn modelId="{8B0D8529-51CD-4F99-8779-9712F4F7D3EF}" type="presOf" srcId="{66EE8074-1745-42EE-98CC-70CE581E76EB}" destId="{93C7A14E-2400-42E8-AD35-D46481B13990}" srcOrd="0" destOrd="0" presId="urn:microsoft.com/office/officeart/2005/8/layout/default"/>
    <dgm:cxn modelId="{23631836-7211-431C-88A2-145D104E8163}" srcId="{66EE8074-1745-42EE-98CC-70CE581E76EB}" destId="{8850D516-4847-4EAB-BF9E-0DBC4641F748}" srcOrd="0" destOrd="0" parTransId="{15435931-8A0B-4FB5-A005-683B87A49984}" sibTransId="{F13CE28C-07EE-4FF5-B76F-FB5537AE7DF1}"/>
    <dgm:cxn modelId="{DDAFD137-CD06-4788-AFDC-17E6F436B8A4}" srcId="{30477760-043F-48CD-9004-DD0E2B77C920}" destId="{21967BCD-A9AF-429B-9859-B800D54ED69C}" srcOrd="5" destOrd="0" parTransId="{5795270B-EB93-4326-BFBC-BF4DF00DB14E}" sibTransId="{62F19B17-CB92-496B-AA9D-5D9DF502225B}"/>
    <dgm:cxn modelId="{3FCD8839-3E08-4833-9998-2B43E1A8EEE2}" type="presOf" srcId="{005619C4-BDB4-4CE9-97A9-B0CE2F2F2D5D}" destId="{020D979F-7CCD-4B5C-9C45-C6013D5115CE}" srcOrd="0" destOrd="0" presId="urn:microsoft.com/office/officeart/2005/8/layout/default"/>
    <dgm:cxn modelId="{DBE20F3A-E961-4FEE-8226-EAEB5708AE7B}" type="presOf" srcId="{ECF15DE6-AFAD-4A35-84D7-8EDF5A37504C}" destId="{020D979F-7CCD-4B5C-9C45-C6013D5115CE}" srcOrd="0" destOrd="1" presId="urn:microsoft.com/office/officeart/2005/8/layout/default"/>
    <dgm:cxn modelId="{F111BF67-4257-4BF7-BDC8-BAF07C7BC5BB}" srcId="{30477760-043F-48CD-9004-DD0E2B77C920}" destId="{59AF6ADE-E4C1-4804-9335-5C5EAA3FFA94}" srcOrd="3" destOrd="0" parTransId="{DA1FC339-2E1D-4699-B4A8-C0FA0A672C8A}" sibTransId="{AB7EB711-43DD-43C6-9B9F-76A9D1F263C1}"/>
    <dgm:cxn modelId="{AA89136C-113B-4725-BB7D-D200771694F6}" type="presOf" srcId="{30477760-043F-48CD-9004-DD0E2B77C920}" destId="{19D58656-4D26-4DC2-9386-EF58C05EE44B}" srcOrd="0" destOrd="0" presId="urn:microsoft.com/office/officeart/2005/8/layout/default"/>
    <dgm:cxn modelId="{31CD7D4F-2F83-4C37-ADF8-72427F7F1D15}" type="presOf" srcId="{21967BCD-A9AF-429B-9859-B800D54ED69C}" destId="{3EE92D4E-B0EC-48BF-854D-76020822F8DD}" srcOrd="0" destOrd="0" presId="urn:microsoft.com/office/officeart/2005/8/layout/default"/>
    <dgm:cxn modelId="{2DDF6957-A97F-4966-82A9-C9FF27E77800}" srcId="{30477760-043F-48CD-9004-DD0E2B77C920}" destId="{14716081-A77F-4287-BCCC-375BE53E2CAB}" srcOrd="1" destOrd="0" parTransId="{7C38AB62-69C7-4FA0-B20A-C3DE666D3887}" sibTransId="{96EFA421-46D9-4D7B-9C39-7B6E24A90D06}"/>
    <dgm:cxn modelId="{A602E087-323B-433F-A74D-5148342781CC}" srcId="{14716081-A77F-4287-BCCC-375BE53E2CAB}" destId="{35F8E3CA-5C9B-423F-A1A8-87692D0F60A6}" srcOrd="0" destOrd="0" parTransId="{2E6011D1-65B5-48C2-A587-C184D901623B}" sibTransId="{29D36776-D0C4-4C99-8002-938DC5001B1D}"/>
    <dgm:cxn modelId="{7D8E0BAE-BADB-4BE7-B262-94B14CC2F74F}" type="presOf" srcId="{8850D516-4847-4EAB-BF9E-0DBC4641F748}" destId="{93C7A14E-2400-42E8-AD35-D46481B13990}" srcOrd="0" destOrd="1" presId="urn:microsoft.com/office/officeart/2005/8/layout/default"/>
    <dgm:cxn modelId="{442647C7-9AD7-4AA1-8F66-E220712F02CD}" type="presOf" srcId="{14716081-A77F-4287-BCCC-375BE53E2CAB}" destId="{BB50E4FE-72BE-4465-A7B2-54D5F5A34BDC}" srcOrd="0" destOrd="0" presId="urn:microsoft.com/office/officeart/2005/8/layout/default"/>
    <dgm:cxn modelId="{980D69C7-C2D0-4BE0-9A11-6F4B85FF79E6}" type="presOf" srcId="{8B459D45-B5AB-4FC9-BA70-0EC45A4ED5BC}" destId="{4AB2C917-9C2A-48C0-9D0B-CE63F6EFDC03}" srcOrd="0" destOrd="1" presId="urn:microsoft.com/office/officeart/2005/8/layout/default"/>
    <dgm:cxn modelId="{FB52F1C7-9EB7-4F54-BEE5-35AA2D4879EC}" type="presOf" srcId="{59AF6ADE-E4C1-4804-9335-5C5EAA3FFA94}" destId="{FD75E69E-5E49-4835-9589-211090666917}" srcOrd="0" destOrd="0" presId="urn:microsoft.com/office/officeart/2005/8/layout/default"/>
    <dgm:cxn modelId="{5DBCBFCD-DB4D-47B0-9285-9F67EF495909}" type="presOf" srcId="{35F8E3CA-5C9B-423F-A1A8-87692D0F60A6}" destId="{BB50E4FE-72BE-4465-A7B2-54D5F5A34BDC}" srcOrd="0" destOrd="1" presId="urn:microsoft.com/office/officeart/2005/8/layout/default"/>
    <dgm:cxn modelId="{3D731ACF-0A31-4FB0-944D-911683E1349C}" srcId="{005619C4-BDB4-4CE9-97A9-B0CE2F2F2D5D}" destId="{ECF15DE6-AFAD-4A35-84D7-8EDF5A37504C}" srcOrd="0" destOrd="0" parTransId="{3E8E8522-A0BE-424B-A48A-E9FF9D6DB47B}" sibTransId="{EDB7EB1C-9B11-4F7A-8861-FC13023C9D88}"/>
    <dgm:cxn modelId="{B31EDFD3-47F2-4871-A6BA-083B9EC052B6}" srcId="{8EBB27BA-809C-4792-8030-888EA24AA41A}" destId="{8B459D45-B5AB-4FC9-BA70-0EC45A4ED5BC}" srcOrd="0" destOrd="0" parTransId="{93190468-BBEF-4C58-A250-0A827E89C228}" sibTransId="{1382F74F-FE0A-4D57-83D2-0CBCC8EDE812}"/>
    <dgm:cxn modelId="{4C6CD6EF-91BD-4DE2-9B21-D21DB46D883D}" srcId="{30477760-043F-48CD-9004-DD0E2B77C920}" destId="{005619C4-BDB4-4CE9-97A9-B0CE2F2F2D5D}" srcOrd="4" destOrd="0" parTransId="{A0E3E48C-9D19-417A-94B6-D0CF962376F8}" sibTransId="{6391717B-19B5-4ABC-A88F-448CB8ADD396}"/>
    <dgm:cxn modelId="{6A3BB6F1-A304-4644-A70A-75B0B86F4FDA}" type="presOf" srcId="{8EBB27BA-809C-4792-8030-888EA24AA41A}" destId="{4AB2C917-9C2A-48C0-9D0B-CE63F6EFDC03}" srcOrd="0" destOrd="0" presId="urn:microsoft.com/office/officeart/2005/8/layout/default"/>
    <dgm:cxn modelId="{0BA5A5F9-F7D9-4823-B9A2-00389AF1F276}" srcId="{30477760-043F-48CD-9004-DD0E2B77C920}" destId="{66EE8074-1745-42EE-98CC-70CE581E76EB}" srcOrd="0" destOrd="0" parTransId="{7E3EF7D6-B209-4B9A-A2B3-0AAA2C953962}" sibTransId="{8010E19F-1F68-4122-B537-177F1D2B11C9}"/>
    <dgm:cxn modelId="{CEF1C2D4-C6CD-4F6A-A67B-90B805D7E90E}" type="presParOf" srcId="{19D58656-4D26-4DC2-9386-EF58C05EE44B}" destId="{93C7A14E-2400-42E8-AD35-D46481B13990}" srcOrd="0" destOrd="0" presId="urn:microsoft.com/office/officeart/2005/8/layout/default"/>
    <dgm:cxn modelId="{A6DE9900-B2C4-41B3-9018-EDAAA9E3994F}" type="presParOf" srcId="{19D58656-4D26-4DC2-9386-EF58C05EE44B}" destId="{9D273FA0-E853-4CC5-9B29-C31AADA3554B}" srcOrd="1" destOrd="0" presId="urn:microsoft.com/office/officeart/2005/8/layout/default"/>
    <dgm:cxn modelId="{AA325463-A76D-4CDF-8F17-677F9C556FB2}" type="presParOf" srcId="{19D58656-4D26-4DC2-9386-EF58C05EE44B}" destId="{BB50E4FE-72BE-4465-A7B2-54D5F5A34BDC}" srcOrd="2" destOrd="0" presId="urn:microsoft.com/office/officeart/2005/8/layout/default"/>
    <dgm:cxn modelId="{CD68E121-5A16-47BB-9CBB-AE285B63036E}" type="presParOf" srcId="{19D58656-4D26-4DC2-9386-EF58C05EE44B}" destId="{4ABAC081-5DFD-43F0-A8B9-C1A4A651C8C3}" srcOrd="3" destOrd="0" presId="urn:microsoft.com/office/officeart/2005/8/layout/default"/>
    <dgm:cxn modelId="{B7D19B71-3CB1-46EA-B71F-741814BEF0CE}" type="presParOf" srcId="{19D58656-4D26-4DC2-9386-EF58C05EE44B}" destId="{4AB2C917-9C2A-48C0-9D0B-CE63F6EFDC03}" srcOrd="4" destOrd="0" presId="urn:microsoft.com/office/officeart/2005/8/layout/default"/>
    <dgm:cxn modelId="{81463DAB-BFD3-4027-8B7B-31443E95A7C9}" type="presParOf" srcId="{19D58656-4D26-4DC2-9386-EF58C05EE44B}" destId="{D1363D48-1588-4531-8958-3098D0BFC489}" srcOrd="5" destOrd="0" presId="urn:microsoft.com/office/officeart/2005/8/layout/default"/>
    <dgm:cxn modelId="{8F9683FA-F8D2-4FBA-921C-D00AC1E5290B}" type="presParOf" srcId="{19D58656-4D26-4DC2-9386-EF58C05EE44B}" destId="{FD75E69E-5E49-4835-9589-211090666917}" srcOrd="6" destOrd="0" presId="urn:microsoft.com/office/officeart/2005/8/layout/default"/>
    <dgm:cxn modelId="{BB7113BF-DEB2-4A76-AA95-2DEF953F626F}" type="presParOf" srcId="{19D58656-4D26-4DC2-9386-EF58C05EE44B}" destId="{89EBBC71-7594-42D3-84FA-4D6D7BFD4410}" srcOrd="7" destOrd="0" presId="urn:microsoft.com/office/officeart/2005/8/layout/default"/>
    <dgm:cxn modelId="{298ACD2E-55DF-4487-A656-AA0ACE2D5DA5}" type="presParOf" srcId="{19D58656-4D26-4DC2-9386-EF58C05EE44B}" destId="{020D979F-7CCD-4B5C-9C45-C6013D5115CE}" srcOrd="8" destOrd="0" presId="urn:microsoft.com/office/officeart/2005/8/layout/default"/>
    <dgm:cxn modelId="{AFA89F6F-AC7B-4FA0-BE85-AE94FE237B70}" type="presParOf" srcId="{19D58656-4D26-4DC2-9386-EF58C05EE44B}" destId="{9BDD6BF7-CEAD-4521-A95B-60ED6179A7AD}" srcOrd="9" destOrd="0" presId="urn:microsoft.com/office/officeart/2005/8/layout/default"/>
    <dgm:cxn modelId="{21A7B055-0BC7-422F-A961-E92DB1D4F9DA}" type="presParOf" srcId="{19D58656-4D26-4DC2-9386-EF58C05EE44B}" destId="{3EE92D4E-B0EC-48BF-854D-76020822F8DD}" srcOrd="10" destOrd="0" presId="urn:microsoft.com/office/officeart/2005/8/layout/default"/>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A29E3-F5D8-4A1E-8048-CEDA1662729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E405E55B-57F3-4C3E-A398-14181A499A47}">
      <dgm:prSet/>
      <dgm:spPr/>
      <dgm:t>
        <a:bodyPr/>
        <a:lstStyle/>
        <a:p>
          <a:r>
            <a:rPr lang="en-US" dirty="0"/>
            <a:t>El </a:t>
          </a:r>
          <a:r>
            <a:rPr lang="en-US" dirty="0" err="1"/>
            <a:t>Programa</a:t>
          </a:r>
          <a:r>
            <a:rPr lang="en-US" dirty="0"/>
            <a:t> de la </a:t>
          </a:r>
          <a:r>
            <a:rPr lang="en-US" dirty="0" err="1"/>
            <a:t>Patrulla</a:t>
          </a:r>
          <a:r>
            <a:rPr lang="en-US" dirty="0"/>
            <a:t> de Medicare </a:t>
          </a:r>
          <a:r>
            <a:rPr lang="en-US" dirty="0" err="1"/>
            <a:t>cuenta</a:t>
          </a:r>
          <a:r>
            <a:rPr lang="en-US" dirty="0"/>
            <a:t> con </a:t>
          </a:r>
          <a:r>
            <a:rPr lang="en-US" dirty="0" err="1"/>
            <a:t>fondos</a:t>
          </a:r>
          <a:r>
            <a:rPr lang="en-US" dirty="0"/>
            <a:t> federales de la </a:t>
          </a:r>
          <a:r>
            <a:rPr lang="en-US" dirty="0" err="1"/>
            <a:t>Administracion</a:t>
          </a:r>
          <a:r>
            <a:rPr lang="en-US" dirty="0"/>
            <a:t> de la Vida Comunitaria (ACL).</a:t>
          </a:r>
          <a:endParaRPr lang="es-MX" dirty="0"/>
        </a:p>
      </dgm:t>
    </dgm:pt>
    <dgm:pt modelId="{0EB92A4B-3365-40E7-B85C-D736C4568080}" type="parTrans" cxnId="{497D8291-2AC7-4D90-A573-CD5B37E968B0}">
      <dgm:prSet/>
      <dgm:spPr/>
      <dgm:t>
        <a:bodyPr/>
        <a:lstStyle/>
        <a:p>
          <a:endParaRPr lang="es-MX"/>
        </a:p>
      </dgm:t>
    </dgm:pt>
    <dgm:pt modelId="{0CBEE116-12AA-4586-BF5A-ED07FF2B0361}" type="sibTrans" cxnId="{497D8291-2AC7-4D90-A573-CD5B37E968B0}">
      <dgm:prSet/>
      <dgm:spPr/>
      <dgm:t>
        <a:bodyPr/>
        <a:lstStyle/>
        <a:p>
          <a:endParaRPr lang="es-MX"/>
        </a:p>
      </dgm:t>
    </dgm:pt>
    <dgm:pt modelId="{E00FC613-2976-4D3A-BE7C-A1697EEED616}">
      <dgm:prSet/>
      <dgm:spPr/>
      <dgm:t>
        <a:bodyPr/>
        <a:lstStyle/>
        <a:p>
          <a:r>
            <a:rPr lang="en-US" dirty="0"/>
            <a:t>El </a:t>
          </a:r>
          <a:r>
            <a:rPr lang="en-US" dirty="0" err="1"/>
            <a:t>programa</a:t>
          </a:r>
          <a:r>
            <a:rPr lang="en-US" dirty="0"/>
            <a:t> </a:t>
          </a:r>
          <a:r>
            <a:rPr lang="en-US" dirty="0" err="1"/>
            <a:t>esta</a:t>
          </a:r>
          <a:r>
            <a:rPr lang="en-US" dirty="0"/>
            <a:t> </a:t>
          </a:r>
          <a:r>
            <a:rPr lang="en-US" dirty="0" err="1"/>
            <a:t>administrado</a:t>
          </a:r>
          <a:r>
            <a:rPr lang="en-US" dirty="0"/>
            <a:t> </a:t>
          </a:r>
          <a:r>
            <a:rPr lang="en-US" dirty="0" err="1"/>
            <a:t>por</a:t>
          </a:r>
          <a:r>
            <a:rPr lang="en-US" dirty="0"/>
            <a:t> </a:t>
          </a:r>
          <a:r>
            <a:rPr lang="en-US" dirty="0" err="1"/>
            <a:t>AgeOptions</a:t>
          </a:r>
          <a:r>
            <a:rPr lang="en-US" dirty="0"/>
            <a:t> </a:t>
          </a:r>
          <a:r>
            <a:rPr lang="en-US" dirty="0" err="1"/>
            <a:t>en</a:t>
          </a:r>
          <a:r>
            <a:rPr lang="en-US" dirty="0"/>
            <a:t> </a:t>
          </a:r>
          <a:r>
            <a:rPr lang="en-US" dirty="0" err="1"/>
            <a:t>colaboracion</a:t>
          </a:r>
          <a:r>
            <a:rPr lang="en-US" dirty="0"/>
            <a:t> con </a:t>
          </a:r>
          <a:r>
            <a:rPr lang="en-US" dirty="0" err="1"/>
            <a:t>agencias</a:t>
          </a:r>
          <a:r>
            <a:rPr lang="en-US" dirty="0"/>
            <a:t> para personas de la </a:t>
          </a:r>
          <a:r>
            <a:rPr lang="en-US" dirty="0" err="1"/>
            <a:t>tercera</a:t>
          </a:r>
          <a:r>
            <a:rPr lang="en-US" dirty="0"/>
            <a:t> </a:t>
          </a:r>
          <a:r>
            <a:rPr lang="en-US" dirty="0" err="1"/>
            <a:t>edad</a:t>
          </a:r>
          <a:r>
            <a:rPr lang="en-US" dirty="0"/>
            <a:t> </a:t>
          </a:r>
          <a:r>
            <a:rPr lang="en-US" dirty="0" err="1"/>
            <a:t>en</a:t>
          </a:r>
          <a:r>
            <a:rPr lang="en-US" dirty="0"/>
            <a:t> </a:t>
          </a:r>
          <a:r>
            <a:rPr lang="en-US" dirty="0" err="1"/>
            <a:t>todo</a:t>
          </a:r>
          <a:r>
            <a:rPr lang="en-US" dirty="0"/>
            <a:t> </a:t>
          </a:r>
          <a:r>
            <a:rPr lang="en-US" dirty="0" err="1"/>
            <a:t>el</a:t>
          </a:r>
          <a:r>
            <a:rPr lang="en-US" dirty="0"/>
            <a:t> </a:t>
          </a:r>
          <a:r>
            <a:rPr lang="en-US" dirty="0" err="1"/>
            <a:t>estado</a:t>
          </a:r>
          <a:r>
            <a:rPr lang="en-US" dirty="0"/>
            <a:t>.</a:t>
          </a:r>
          <a:endParaRPr lang="es-MX" dirty="0"/>
        </a:p>
      </dgm:t>
    </dgm:pt>
    <dgm:pt modelId="{50033882-D703-47C4-A364-D592DD1D1475}" type="parTrans" cxnId="{1C1C590F-D0DE-426A-9442-0C9B854DC2F3}">
      <dgm:prSet/>
      <dgm:spPr/>
      <dgm:t>
        <a:bodyPr/>
        <a:lstStyle/>
        <a:p>
          <a:endParaRPr lang="es-MX"/>
        </a:p>
      </dgm:t>
    </dgm:pt>
    <dgm:pt modelId="{37FA2BCD-A30E-4664-8D21-3AD680D49C2E}" type="sibTrans" cxnId="{1C1C590F-D0DE-426A-9442-0C9B854DC2F3}">
      <dgm:prSet/>
      <dgm:spPr/>
      <dgm:t>
        <a:bodyPr/>
        <a:lstStyle/>
        <a:p>
          <a:endParaRPr lang="es-MX"/>
        </a:p>
      </dgm:t>
    </dgm:pt>
    <dgm:pt modelId="{96D2962E-523A-4893-9C6E-4F83DD36DA17}" type="pres">
      <dgm:prSet presAssocID="{8DCA29E3-F5D8-4A1E-8048-CEDA1662729C}" presName="linear" presStyleCnt="0">
        <dgm:presLayoutVars>
          <dgm:animLvl val="lvl"/>
          <dgm:resizeHandles val="exact"/>
        </dgm:presLayoutVars>
      </dgm:prSet>
      <dgm:spPr/>
    </dgm:pt>
    <dgm:pt modelId="{35F59F80-5315-45FE-B87C-89D383B5C611}" type="pres">
      <dgm:prSet presAssocID="{E405E55B-57F3-4C3E-A398-14181A499A47}" presName="parentText" presStyleLbl="node1" presStyleIdx="0" presStyleCnt="2">
        <dgm:presLayoutVars>
          <dgm:chMax val="0"/>
          <dgm:bulletEnabled val="1"/>
        </dgm:presLayoutVars>
      </dgm:prSet>
      <dgm:spPr/>
    </dgm:pt>
    <dgm:pt modelId="{1CB9B220-D008-45B9-AA26-950424BE1990}" type="pres">
      <dgm:prSet presAssocID="{0CBEE116-12AA-4586-BF5A-ED07FF2B0361}" presName="spacer" presStyleCnt="0"/>
      <dgm:spPr/>
    </dgm:pt>
    <dgm:pt modelId="{A0E1C0B2-CC69-48EB-9627-2D21D64DFEFB}" type="pres">
      <dgm:prSet presAssocID="{E00FC613-2976-4D3A-BE7C-A1697EEED616}" presName="parentText" presStyleLbl="node1" presStyleIdx="1" presStyleCnt="2">
        <dgm:presLayoutVars>
          <dgm:chMax val="0"/>
          <dgm:bulletEnabled val="1"/>
        </dgm:presLayoutVars>
      </dgm:prSet>
      <dgm:spPr/>
    </dgm:pt>
  </dgm:ptLst>
  <dgm:cxnLst>
    <dgm:cxn modelId="{1C1C590F-D0DE-426A-9442-0C9B854DC2F3}" srcId="{8DCA29E3-F5D8-4A1E-8048-CEDA1662729C}" destId="{E00FC613-2976-4D3A-BE7C-A1697EEED616}" srcOrd="1" destOrd="0" parTransId="{50033882-D703-47C4-A364-D592DD1D1475}" sibTransId="{37FA2BCD-A30E-4664-8D21-3AD680D49C2E}"/>
    <dgm:cxn modelId="{00D4F22E-630C-4321-A22E-4E8CD081F2D9}" type="presOf" srcId="{8DCA29E3-F5D8-4A1E-8048-CEDA1662729C}" destId="{96D2962E-523A-4893-9C6E-4F83DD36DA17}" srcOrd="0" destOrd="0" presId="urn:microsoft.com/office/officeart/2005/8/layout/vList2"/>
    <dgm:cxn modelId="{E3672A48-6C33-4882-B92C-DB59588F3D3C}" type="presOf" srcId="{E00FC613-2976-4D3A-BE7C-A1697EEED616}" destId="{A0E1C0B2-CC69-48EB-9627-2D21D64DFEFB}" srcOrd="0" destOrd="0" presId="urn:microsoft.com/office/officeart/2005/8/layout/vList2"/>
    <dgm:cxn modelId="{497D8291-2AC7-4D90-A573-CD5B37E968B0}" srcId="{8DCA29E3-F5D8-4A1E-8048-CEDA1662729C}" destId="{E405E55B-57F3-4C3E-A398-14181A499A47}" srcOrd="0" destOrd="0" parTransId="{0EB92A4B-3365-40E7-B85C-D736C4568080}" sibTransId="{0CBEE116-12AA-4586-BF5A-ED07FF2B0361}"/>
    <dgm:cxn modelId="{6971E1F9-E90A-4880-BE6A-E56001090982}" type="presOf" srcId="{E405E55B-57F3-4C3E-A398-14181A499A47}" destId="{35F59F80-5315-45FE-B87C-89D383B5C611}" srcOrd="0" destOrd="0" presId="urn:microsoft.com/office/officeart/2005/8/layout/vList2"/>
    <dgm:cxn modelId="{1AC63C2F-5156-4503-81BF-AE6F92BD19F9}" type="presParOf" srcId="{96D2962E-523A-4893-9C6E-4F83DD36DA17}" destId="{35F59F80-5315-45FE-B87C-89D383B5C611}" srcOrd="0" destOrd="0" presId="urn:microsoft.com/office/officeart/2005/8/layout/vList2"/>
    <dgm:cxn modelId="{CC99439C-4D09-44D2-9030-32F4B84714C3}" type="presParOf" srcId="{96D2962E-523A-4893-9C6E-4F83DD36DA17}" destId="{1CB9B220-D008-45B9-AA26-950424BE1990}" srcOrd="1" destOrd="0" presId="urn:microsoft.com/office/officeart/2005/8/layout/vList2"/>
    <dgm:cxn modelId="{4FE8716F-C5E9-4B20-A90C-336D5E47EE9E}" type="presParOf" srcId="{96D2962E-523A-4893-9C6E-4F83DD36DA17}" destId="{A0E1C0B2-CC69-48EB-9627-2D21D64DFEFB}" srcOrd="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3DAE8B-A6CC-42E5-A949-61C5F4FC6DF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9536E306-3CC2-4617-8599-C403CAB426D0}">
      <dgm:prSet/>
      <dgm:spPr>
        <a:solidFill>
          <a:schemeClr val="tx2"/>
        </a:solidFill>
      </dgm:spPr>
      <dgm:t>
        <a:bodyPr/>
        <a:lstStyle/>
        <a:p>
          <a:r>
            <a:rPr lang="es-MX" dirty="0">
              <a:latin typeface="+mn-lt"/>
              <a:cs typeface="Arial" panose="020B0604020202020204" pitchFamily="34" charset="0"/>
            </a:rPr>
            <a:t>Ha sido usted una victima de fraude en Medicare?</a:t>
          </a:r>
        </a:p>
      </dgm:t>
    </dgm:pt>
    <dgm:pt modelId="{8BFF1873-6D81-43DC-ABE7-C655D0F9D9A7}" type="parTrans" cxnId="{DD703B4D-B78D-403F-8FDB-0558BF8133AA}">
      <dgm:prSet/>
      <dgm:spPr/>
      <dgm:t>
        <a:bodyPr/>
        <a:lstStyle/>
        <a:p>
          <a:pPr algn="l"/>
          <a:endParaRPr lang="es-MX" sz="4000">
            <a:latin typeface="+mn-lt"/>
            <a:cs typeface="Arial" panose="020B0604020202020204" pitchFamily="34" charset="0"/>
          </a:endParaRPr>
        </a:p>
      </dgm:t>
    </dgm:pt>
    <dgm:pt modelId="{A06FDDC2-DDFD-4C78-9E98-1FC12EACF9A8}" type="sibTrans" cxnId="{DD703B4D-B78D-403F-8FDB-0558BF8133AA}">
      <dgm:prSet/>
      <dgm:spPr/>
      <dgm:t>
        <a:bodyPr/>
        <a:lstStyle/>
        <a:p>
          <a:endParaRPr lang="es-MX">
            <a:latin typeface="+mn-lt"/>
            <a:cs typeface="Arial" panose="020B0604020202020204" pitchFamily="34" charset="0"/>
          </a:endParaRPr>
        </a:p>
      </dgm:t>
    </dgm:pt>
    <dgm:pt modelId="{149FFA7B-991B-4307-A6C0-4DF7CCA10F3C}" type="pres">
      <dgm:prSet presAssocID="{283DAE8B-A6CC-42E5-A949-61C5F4FC6DFA}" presName="linear" presStyleCnt="0">
        <dgm:presLayoutVars>
          <dgm:animLvl val="lvl"/>
          <dgm:resizeHandles val="exact"/>
        </dgm:presLayoutVars>
      </dgm:prSet>
      <dgm:spPr/>
    </dgm:pt>
    <dgm:pt modelId="{4DA62B08-CA35-42D8-997B-D14983556548}" type="pres">
      <dgm:prSet presAssocID="{9536E306-3CC2-4617-8599-C403CAB426D0}" presName="parentText" presStyleLbl="node1" presStyleIdx="0" presStyleCnt="1">
        <dgm:presLayoutVars>
          <dgm:chMax val="0"/>
          <dgm:bulletEnabled val="1"/>
        </dgm:presLayoutVars>
      </dgm:prSet>
      <dgm:spPr/>
    </dgm:pt>
  </dgm:ptLst>
  <dgm:cxnLst>
    <dgm:cxn modelId="{DD703B4D-B78D-403F-8FDB-0558BF8133AA}" srcId="{283DAE8B-A6CC-42E5-A949-61C5F4FC6DFA}" destId="{9536E306-3CC2-4617-8599-C403CAB426D0}" srcOrd="0" destOrd="0" parTransId="{8BFF1873-6D81-43DC-ABE7-C655D0F9D9A7}" sibTransId="{A06FDDC2-DDFD-4C78-9E98-1FC12EACF9A8}"/>
    <dgm:cxn modelId="{DA6461CD-3920-4B24-8361-7919B7F58DFE}" type="presOf" srcId="{9536E306-3CC2-4617-8599-C403CAB426D0}" destId="{4DA62B08-CA35-42D8-997B-D14983556548}" srcOrd="0" destOrd="0" presId="urn:microsoft.com/office/officeart/2005/8/layout/vList2"/>
    <dgm:cxn modelId="{CA1D1CF2-EA06-4FC2-82C7-DA04476F847D}" type="presOf" srcId="{283DAE8B-A6CC-42E5-A949-61C5F4FC6DFA}" destId="{149FFA7B-991B-4307-A6C0-4DF7CCA10F3C}" srcOrd="0" destOrd="0" presId="urn:microsoft.com/office/officeart/2005/8/layout/vList2"/>
    <dgm:cxn modelId="{FBBB4CB3-77B7-463E-A98C-072CDCC5F175}" type="presParOf" srcId="{149FFA7B-991B-4307-A6C0-4DF7CCA10F3C}" destId="{4DA62B08-CA35-42D8-997B-D14983556548}"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44F7B4-C70B-4141-966C-911C1444657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C302D35A-C117-453D-AC93-47387BF35758}">
      <dgm:prSet/>
      <dgm:spPr/>
      <dgm:t>
        <a:bodyPr/>
        <a:lstStyle/>
        <a:p>
          <a:r>
            <a:rPr lang="es-MX" dirty="0"/>
            <a:t>Ha tenido una llamada sospechosa?</a:t>
          </a:r>
        </a:p>
      </dgm:t>
    </dgm:pt>
    <dgm:pt modelId="{89B73F45-5715-4B6B-B8AC-2631A625084D}" type="parTrans" cxnId="{4C15E6B3-2C2B-425A-B785-7D5948C77418}">
      <dgm:prSet/>
      <dgm:spPr/>
      <dgm:t>
        <a:bodyPr/>
        <a:lstStyle/>
        <a:p>
          <a:endParaRPr lang="es-MX"/>
        </a:p>
      </dgm:t>
    </dgm:pt>
    <dgm:pt modelId="{31B38D60-8E70-4DE1-A3A7-359566FD34A5}" type="sibTrans" cxnId="{4C15E6B3-2C2B-425A-B785-7D5948C77418}">
      <dgm:prSet/>
      <dgm:spPr/>
      <dgm:t>
        <a:bodyPr/>
        <a:lstStyle/>
        <a:p>
          <a:endParaRPr lang="es-MX"/>
        </a:p>
      </dgm:t>
    </dgm:pt>
    <dgm:pt modelId="{A563365B-0389-455F-A46B-186DEB65997D}">
      <dgm:prSet/>
      <dgm:spPr/>
      <dgm:t>
        <a:bodyPr/>
        <a:lstStyle/>
        <a:p>
          <a:r>
            <a:rPr lang="es-MX" dirty="0"/>
            <a:t>Ha sufrido con una estafa de Medicare?</a:t>
          </a:r>
        </a:p>
      </dgm:t>
    </dgm:pt>
    <dgm:pt modelId="{CCE63DF5-EABF-4669-9C05-9D4600196B2F}" type="parTrans" cxnId="{4495192E-18C2-40C8-8FC8-8BD5E23A457E}">
      <dgm:prSet/>
      <dgm:spPr/>
      <dgm:t>
        <a:bodyPr/>
        <a:lstStyle/>
        <a:p>
          <a:endParaRPr lang="es-MX"/>
        </a:p>
      </dgm:t>
    </dgm:pt>
    <dgm:pt modelId="{84C5D222-2301-4050-9E52-072659AF91F9}" type="sibTrans" cxnId="{4495192E-18C2-40C8-8FC8-8BD5E23A457E}">
      <dgm:prSet/>
      <dgm:spPr/>
      <dgm:t>
        <a:bodyPr/>
        <a:lstStyle/>
        <a:p>
          <a:endParaRPr lang="es-MX"/>
        </a:p>
      </dgm:t>
    </dgm:pt>
    <dgm:pt modelId="{C61BD246-D89B-4615-83EF-470597B91DF0}">
      <dgm:prSet/>
      <dgm:spPr/>
      <dgm:t>
        <a:bodyPr/>
        <a:lstStyle/>
        <a:p>
          <a:r>
            <a:rPr lang="es-MX" dirty="0"/>
            <a:t>Alguien en su familia ha experimentado fraude en Medicare?</a:t>
          </a:r>
        </a:p>
      </dgm:t>
    </dgm:pt>
    <dgm:pt modelId="{5915AB12-457E-4D70-B01E-F854C6997789}" type="parTrans" cxnId="{C3DEFE2A-4586-46D5-96BB-2564470D28A4}">
      <dgm:prSet/>
      <dgm:spPr/>
      <dgm:t>
        <a:bodyPr/>
        <a:lstStyle/>
        <a:p>
          <a:endParaRPr lang="es-MX"/>
        </a:p>
      </dgm:t>
    </dgm:pt>
    <dgm:pt modelId="{E5FDAB84-8C2F-4A22-8E4E-971267076B0A}" type="sibTrans" cxnId="{C3DEFE2A-4586-46D5-96BB-2564470D28A4}">
      <dgm:prSet/>
      <dgm:spPr/>
      <dgm:t>
        <a:bodyPr/>
        <a:lstStyle/>
        <a:p>
          <a:endParaRPr lang="es-MX"/>
        </a:p>
      </dgm:t>
    </dgm:pt>
    <dgm:pt modelId="{89C120E1-6C4A-48B7-94B5-C3ED92F87884}" type="pres">
      <dgm:prSet presAssocID="{C844F7B4-C70B-4141-966C-911C14446576}" presName="linear" presStyleCnt="0">
        <dgm:presLayoutVars>
          <dgm:animLvl val="lvl"/>
          <dgm:resizeHandles val="exact"/>
        </dgm:presLayoutVars>
      </dgm:prSet>
      <dgm:spPr/>
    </dgm:pt>
    <dgm:pt modelId="{6A6CFE8F-D170-48AE-854B-668B2BDBF3AF}" type="pres">
      <dgm:prSet presAssocID="{C302D35A-C117-453D-AC93-47387BF35758}" presName="parentText" presStyleLbl="node1" presStyleIdx="0" presStyleCnt="3">
        <dgm:presLayoutVars>
          <dgm:chMax val="0"/>
          <dgm:bulletEnabled val="1"/>
        </dgm:presLayoutVars>
      </dgm:prSet>
      <dgm:spPr/>
    </dgm:pt>
    <dgm:pt modelId="{E988AD7F-C122-48D2-A48F-1FFB405C0194}" type="pres">
      <dgm:prSet presAssocID="{31B38D60-8E70-4DE1-A3A7-359566FD34A5}" presName="spacer" presStyleCnt="0"/>
      <dgm:spPr/>
    </dgm:pt>
    <dgm:pt modelId="{6C35104A-4DE4-4922-8BDA-8857EA587168}" type="pres">
      <dgm:prSet presAssocID="{A563365B-0389-455F-A46B-186DEB65997D}" presName="parentText" presStyleLbl="node1" presStyleIdx="1" presStyleCnt="3">
        <dgm:presLayoutVars>
          <dgm:chMax val="0"/>
          <dgm:bulletEnabled val="1"/>
        </dgm:presLayoutVars>
      </dgm:prSet>
      <dgm:spPr/>
    </dgm:pt>
    <dgm:pt modelId="{D30672D5-935F-4CF2-862A-21949EDA6460}" type="pres">
      <dgm:prSet presAssocID="{84C5D222-2301-4050-9E52-072659AF91F9}" presName="spacer" presStyleCnt="0"/>
      <dgm:spPr/>
    </dgm:pt>
    <dgm:pt modelId="{45C403FD-BEC4-4EDB-8801-B8E2F7460557}" type="pres">
      <dgm:prSet presAssocID="{C61BD246-D89B-4615-83EF-470597B91DF0}" presName="parentText" presStyleLbl="node1" presStyleIdx="2" presStyleCnt="3">
        <dgm:presLayoutVars>
          <dgm:chMax val="0"/>
          <dgm:bulletEnabled val="1"/>
        </dgm:presLayoutVars>
      </dgm:prSet>
      <dgm:spPr/>
    </dgm:pt>
  </dgm:ptLst>
  <dgm:cxnLst>
    <dgm:cxn modelId="{C3DEFE2A-4586-46D5-96BB-2564470D28A4}" srcId="{C844F7B4-C70B-4141-966C-911C14446576}" destId="{C61BD246-D89B-4615-83EF-470597B91DF0}" srcOrd="2" destOrd="0" parTransId="{5915AB12-457E-4D70-B01E-F854C6997789}" sibTransId="{E5FDAB84-8C2F-4A22-8E4E-971267076B0A}"/>
    <dgm:cxn modelId="{4495192E-18C2-40C8-8FC8-8BD5E23A457E}" srcId="{C844F7B4-C70B-4141-966C-911C14446576}" destId="{A563365B-0389-455F-A46B-186DEB65997D}" srcOrd="1" destOrd="0" parTransId="{CCE63DF5-EABF-4669-9C05-9D4600196B2F}" sibTransId="{84C5D222-2301-4050-9E52-072659AF91F9}"/>
    <dgm:cxn modelId="{07D4EC63-F21F-44A1-98CC-B13345B52CC6}" type="presOf" srcId="{C302D35A-C117-453D-AC93-47387BF35758}" destId="{6A6CFE8F-D170-48AE-854B-668B2BDBF3AF}" srcOrd="0" destOrd="0" presId="urn:microsoft.com/office/officeart/2005/8/layout/vList2"/>
    <dgm:cxn modelId="{ADD1F86B-A79F-405D-B81D-A2274A0618E8}" type="presOf" srcId="{C844F7B4-C70B-4141-966C-911C14446576}" destId="{89C120E1-6C4A-48B7-94B5-C3ED92F87884}" srcOrd="0" destOrd="0" presId="urn:microsoft.com/office/officeart/2005/8/layout/vList2"/>
    <dgm:cxn modelId="{D1F18257-6037-4117-8C4B-CADC8F1B05F2}" type="presOf" srcId="{C61BD246-D89B-4615-83EF-470597B91DF0}" destId="{45C403FD-BEC4-4EDB-8801-B8E2F7460557}" srcOrd="0" destOrd="0" presId="urn:microsoft.com/office/officeart/2005/8/layout/vList2"/>
    <dgm:cxn modelId="{4C15E6B3-2C2B-425A-B785-7D5948C77418}" srcId="{C844F7B4-C70B-4141-966C-911C14446576}" destId="{C302D35A-C117-453D-AC93-47387BF35758}" srcOrd="0" destOrd="0" parTransId="{89B73F45-5715-4B6B-B8AC-2631A625084D}" sibTransId="{31B38D60-8E70-4DE1-A3A7-359566FD34A5}"/>
    <dgm:cxn modelId="{AF1F96CA-0303-470D-A079-FA7FD8CC3DB3}" type="presOf" srcId="{A563365B-0389-455F-A46B-186DEB65997D}" destId="{6C35104A-4DE4-4922-8BDA-8857EA587168}" srcOrd="0" destOrd="0" presId="urn:microsoft.com/office/officeart/2005/8/layout/vList2"/>
    <dgm:cxn modelId="{C5118E18-81F6-4D31-8D01-A10C39EF5B33}" type="presParOf" srcId="{89C120E1-6C4A-48B7-94B5-C3ED92F87884}" destId="{6A6CFE8F-D170-48AE-854B-668B2BDBF3AF}" srcOrd="0" destOrd="0" presId="urn:microsoft.com/office/officeart/2005/8/layout/vList2"/>
    <dgm:cxn modelId="{D296CC95-6AC5-4EEF-BCA6-F0DA569D4E68}" type="presParOf" srcId="{89C120E1-6C4A-48B7-94B5-C3ED92F87884}" destId="{E988AD7F-C122-48D2-A48F-1FFB405C0194}" srcOrd="1" destOrd="0" presId="urn:microsoft.com/office/officeart/2005/8/layout/vList2"/>
    <dgm:cxn modelId="{31415571-11D9-47F3-8B58-271FEDAB9866}" type="presParOf" srcId="{89C120E1-6C4A-48B7-94B5-C3ED92F87884}" destId="{6C35104A-4DE4-4922-8BDA-8857EA587168}" srcOrd="2" destOrd="0" presId="urn:microsoft.com/office/officeart/2005/8/layout/vList2"/>
    <dgm:cxn modelId="{5903B199-39BD-43A1-ACE0-A8243B385710}" type="presParOf" srcId="{89C120E1-6C4A-48B7-94B5-C3ED92F87884}" destId="{D30672D5-935F-4CF2-862A-21949EDA6460}" srcOrd="3" destOrd="0" presId="urn:microsoft.com/office/officeart/2005/8/layout/vList2"/>
    <dgm:cxn modelId="{2FCF3BF2-9EC9-4079-94B9-49B25122EDA3}" type="presParOf" srcId="{89C120E1-6C4A-48B7-94B5-C3ED92F87884}" destId="{45C403FD-BEC4-4EDB-8801-B8E2F7460557}"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3DAE8B-A6CC-42E5-A949-61C5F4FC6DF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9536E306-3CC2-4617-8599-C403CAB426D0}">
      <dgm:prSet/>
      <dgm:spPr>
        <a:solidFill>
          <a:schemeClr val="tx2"/>
        </a:solidFill>
      </dgm:spPr>
      <dgm:t>
        <a:bodyPr/>
        <a:lstStyle/>
        <a:p>
          <a:r>
            <a:rPr lang="es-MX" dirty="0">
              <a:latin typeface="+mn-lt"/>
              <a:cs typeface="Arial" panose="020B0604020202020204" pitchFamily="34" charset="0"/>
            </a:rPr>
            <a:t>Evitando Fraude en Medicare</a:t>
          </a:r>
        </a:p>
      </dgm:t>
    </dgm:pt>
    <dgm:pt modelId="{8BFF1873-6D81-43DC-ABE7-C655D0F9D9A7}" type="parTrans" cxnId="{DD703B4D-B78D-403F-8FDB-0558BF8133AA}">
      <dgm:prSet/>
      <dgm:spPr/>
      <dgm:t>
        <a:bodyPr/>
        <a:lstStyle/>
        <a:p>
          <a:pPr algn="l"/>
          <a:endParaRPr lang="es-MX" sz="4000">
            <a:latin typeface="+mn-lt"/>
            <a:cs typeface="Arial" panose="020B0604020202020204" pitchFamily="34" charset="0"/>
          </a:endParaRPr>
        </a:p>
      </dgm:t>
    </dgm:pt>
    <dgm:pt modelId="{A06FDDC2-DDFD-4C78-9E98-1FC12EACF9A8}" type="sibTrans" cxnId="{DD703B4D-B78D-403F-8FDB-0558BF8133AA}">
      <dgm:prSet/>
      <dgm:spPr/>
      <dgm:t>
        <a:bodyPr/>
        <a:lstStyle/>
        <a:p>
          <a:endParaRPr lang="es-MX">
            <a:latin typeface="+mn-lt"/>
            <a:cs typeface="Arial" panose="020B0604020202020204" pitchFamily="34" charset="0"/>
          </a:endParaRPr>
        </a:p>
      </dgm:t>
    </dgm:pt>
    <dgm:pt modelId="{149FFA7B-991B-4307-A6C0-4DF7CCA10F3C}" type="pres">
      <dgm:prSet presAssocID="{283DAE8B-A6CC-42E5-A949-61C5F4FC6DFA}" presName="linear" presStyleCnt="0">
        <dgm:presLayoutVars>
          <dgm:animLvl val="lvl"/>
          <dgm:resizeHandles val="exact"/>
        </dgm:presLayoutVars>
      </dgm:prSet>
      <dgm:spPr/>
    </dgm:pt>
    <dgm:pt modelId="{4DA62B08-CA35-42D8-997B-D14983556548}" type="pres">
      <dgm:prSet presAssocID="{9536E306-3CC2-4617-8599-C403CAB426D0}" presName="parentText" presStyleLbl="node1" presStyleIdx="0" presStyleCnt="1">
        <dgm:presLayoutVars>
          <dgm:chMax val="0"/>
          <dgm:bulletEnabled val="1"/>
        </dgm:presLayoutVars>
      </dgm:prSet>
      <dgm:spPr/>
    </dgm:pt>
  </dgm:ptLst>
  <dgm:cxnLst>
    <dgm:cxn modelId="{DD703B4D-B78D-403F-8FDB-0558BF8133AA}" srcId="{283DAE8B-A6CC-42E5-A949-61C5F4FC6DFA}" destId="{9536E306-3CC2-4617-8599-C403CAB426D0}" srcOrd="0" destOrd="0" parTransId="{8BFF1873-6D81-43DC-ABE7-C655D0F9D9A7}" sibTransId="{A06FDDC2-DDFD-4C78-9E98-1FC12EACF9A8}"/>
    <dgm:cxn modelId="{DA6461CD-3920-4B24-8361-7919B7F58DFE}" type="presOf" srcId="{9536E306-3CC2-4617-8599-C403CAB426D0}" destId="{4DA62B08-CA35-42D8-997B-D14983556548}" srcOrd="0" destOrd="0" presId="urn:microsoft.com/office/officeart/2005/8/layout/vList2"/>
    <dgm:cxn modelId="{CA1D1CF2-EA06-4FC2-82C7-DA04476F847D}" type="presOf" srcId="{283DAE8B-A6CC-42E5-A949-61C5F4FC6DFA}" destId="{149FFA7B-991B-4307-A6C0-4DF7CCA10F3C}" srcOrd="0" destOrd="0" presId="urn:microsoft.com/office/officeart/2005/8/layout/vList2"/>
    <dgm:cxn modelId="{FBBB4CB3-77B7-463E-A98C-072CDCC5F175}" type="presParOf" srcId="{149FFA7B-991B-4307-A6C0-4DF7CCA10F3C}" destId="{4DA62B08-CA35-42D8-997B-D14983556548}"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C43DDD-4B1B-491E-AA39-7AA4A65AA0EF}"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s-MX"/>
        </a:p>
      </dgm:t>
    </dgm:pt>
    <dgm:pt modelId="{6766488E-01DE-4F57-A09E-DD99F9196C58}">
      <dgm:prSet custT="1"/>
      <dgm:spPr/>
      <dgm:t>
        <a:bodyPr/>
        <a:lstStyle/>
        <a:p>
          <a:r>
            <a:rPr lang="es-MX" sz="1800" dirty="0">
              <a:effectLst>
                <a:outerShdw blurRad="38100" dist="38100" dir="2700000" algn="tl">
                  <a:srgbClr val="000000">
                    <a:alpha val="43137"/>
                  </a:srgbClr>
                </a:outerShdw>
              </a:effectLst>
            </a:rPr>
            <a:t>Aprenda acerca Fraude de Medicare.</a:t>
          </a:r>
        </a:p>
      </dgm:t>
    </dgm:pt>
    <dgm:pt modelId="{7BC9DD02-89EA-4DDC-BC73-F4F98A9F2E9B}" type="parTrans" cxnId="{DAC7C77A-F64C-4BFE-AD94-BAB08D8C90DD}">
      <dgm:prSet/>
      <dgm:spPr/>
      <dgm:t>
        <a:bodyPr/>
        <a:lstStyle/>
        <a:p>
          <a:endParaRPr lang="es-MX" sz="1800">
            <a:effectLst>
              <a:outerShdw blurRad="38100" dist="38100" dir="2700000" algn="tl">
                <a:srgbClr val="000000">
                  <a:alpha val="43137"/>
                </a:srgbClr>
              </a:outerShdw>
            </a:effectLst>
          </a:endParaRPr>
        </a:p>
      </dgm:t>
    </dgm:pt>
    <dgm:pt modelId="{7861A694-6BE5-43B4-90D8-F797DCD71855}" type="sibTrans" cxnId="{DAC7C77A-F64C-4BFE-AD94-BAB08D8C90DD}">
      <dgm:prSet custT="1"/>
      <dgm:spPr/>
      <dgm:t>
        <a:bodyPr/>
        <a:lstStyle/>
        <a:p>
          <a:endParaRPr lang="es-MX" sz="1800">
            <a:effectLst>
              <a:outerShdw blurRad="38100" dist="38100" dir="2700000" algn="tl">
                <a:srgbClr val="000000">
                  <a:alpha val="43137"/>
                </a:srgbClr>
              </a:outerShdw>
            </a:effectLst>
          </a:endParaRPr>
        </a:p>
      </dgm:t>
    </dgm:pt>
    <dgm:pt modelId="{A3A3A8D3-A6D8-4DBB-9667-03116398B042}">
      <dgm:prSet custT="1"/>
      <dgm:spPr/>
      <dgm:t>
        <a:bodyPr/>
        <a:lstStyle/>
        <a:p>
          <a:r>
            <a:rPr lang="es-MX" sz="1800" dirty="0">
              <a:effectLst>
                <a:outerShdw blurRad="38100" dist="38100" dir="2700000" algn="tl">
                  <a:srgbClr val="000000">
                    <a:alpha val="43137"/>
                  </a:srgbClr>
                </a:outerShdw>
              </a:effectLst>
            </a:rPr>
            <a:t>Solo comparta su numero de Medicare con su medico.</a:t>
          </a:r>
        </a:p>
      </dgm:t>
    </dgm:pt>
    <dgm:pt modelId="{2C2B627C-1349-432C-BB6A-2A5CB9053501}" type="parTrans" cxnId="{323D0920-CF2D-4E54-B51A-11C977CFFBD9}">
      <dgm:prSet/>
      <dgm:spPr/>
      <dgm:t>
        <a:bodyPr/>
        <a:lstStyle/>
        <a:p>
          <a:endParaRPr lang="es-MX" sz="1800">
            <a:effectLst>
              <a:outerShdw blurRad="38100" dist="38100" dir="2700000" algn="tl">
                <a:srgbClr val="000000">
                  <a:alpha val="43137"/>
                </a:srgbClr>
              </a:outerShdw>
            </a:effectLst>
          </a:endParaRPr>
        </a:p>
      </dgm:t>
    </dgm:pt>
    <dgm:pt modelId="{3DCDB362-B758-4CD2-B35E-213A14F35EC7}" type="sibTrans" cxnId="{323D0920-CF2D-4E54-B51A-11C977CFFBD9}">
      <dgm:prSet custT="1"/>
      <dgm:spPr/>
      <dgm:t>
        <a:bodyPr/>
        <a:lstStyle/>
        <a:p>
          <a:endParaRPr lang="es-MX" sz="1800">
            <a:effectLst>
              <a:outerShdw blurRad="38100" dist="38100" dir="2700000" algn="tl">
                <a:srgbClr val="000000">
                  <a:alpha val="43137"/>
                </a:srgbClr>
              </a:outerShdw>
            </a:effectLst>
          </a:endParaRPr>
        </a:p>
      </dgm:t>
    </dgm:pt>
    <dgm:pt modelId="{95FC378F-8F66-4BC0-8697-0BB911D6B48C}">
      <dgm:prSet custT="1"/>
      <dgm:spPr/>
      <dgm:t>
        <a:bodyPr/>
        <a:lstStyle/>
        <a:p>
          <a:r>
            <a:rPr lang="es-MX" sz="1800" dirty="0">
              <a:effectLst>
                <a:outerShdw blurRad="38100" dist="38100" dir="2700000" algn="tl">
                  <a:srgbClr val="000000">
                    <a:alpha val="43137"/>
                  </a:srgbClr>
                </a:outerShdw>
              </a:effectLst>
            </a:rPr>
            <a:t>Obtenga un sumario medico de cada visita.</a:t>
          </a:r>
        </a:p>
      </dgm:t>
    </dgm:pt>
    <dgm:pt modelId="{E9D47F39-D663-469D-AE01-C0CDF7B3787A}" type="parTrans" cxnId="{88D2776D-73DD-49CC-BD38-7CDD01B0F7BF}">
      <dgm:prSet/>
      <dgm:spPr/>
      <dgm:t>
        <a:bodyPr/>
        <a:lstStyle/>
        <a:p>
          <a:endParaRPr lang="es-MX" sz="1800">
            <a:effectLst>
              <a:outerShdw blurRad="38100" dist="38100" dir="2700000" algn="tl">
                <a:srgbClr val="000000">
                  <a:alpha val="43137"/>
                </a:srgbClr>
              </a:outerShdw>
            </a:effectLst>
          </a:endParaRPr>
        </a:p>
      </dgm:t>
    </dgm:pt>
    <dgm:pt modelId="{FFD21292-39DE-4F2C-9BEB-8E23B95A899C}" type="sibTrans" cxnId="{88D2776D-73DD-49CC-BD38-7CDD01B0F7BF}">
      <dgm:prSet custT="1"/>
      <dgm:spPr/>
      <dgm:t>
        <a:bodyPr/>
        <a:lstStyle/>
        <a:p>
          <a:endParaRPr lang="es-MX" sz="1800">
            <a:effectLst>
              <a:outerShdw blurRad="38100" dist="38100" dir="2700000" algn="tl">
                <a:srgbClr val="000000">
                  <a:alpha val="43137"/>
                </a:srgbClr>
              </a:outerShdw>
            </a:effectLst>
          </a:endParaRPr>
        </a:p>
      </dgm:t>
    </dgm:pt>
    <dgm:pt modelId="{0228FD04-4BC5-40FB-B3D9-EE31C94DBDA7}">
      <dgm:prSet custT="1"/>
      <dgm:spPr/>
      <dgm:t>
        <a:bodyPr/>
        <a:lstStyle/>
        <a:p>
          <a:r>
            <a:rPr lang="es-MX" sz="1800" dirty="0">
              <a:effectLst>
                <a:outerShdw blurRad="38100" dist="38100" dir="2700000" algn="tl">
                  <a:srgbClr val="000000">
                    <a:alpha val="43137"/>
                  </a:srgbClr>
                </a:outerShdw>
              </a:effectLst>
            </a:rPr>
            <a:t>Cuente con un diario de salud medica.</a:t>
          </a:r>
        </a:p>
      </dgm:t>
    </dgm:pt>
    <dgm:pt modelId="{38033AC6-60DD-46B2-B8E0-182421B058AA}" type="parTrans" cxnId="{A2469E0F-44CB-4154-9981-85D74B387FF6}">
      <dgm:prSet/>
      <dgm:spPr/>
      <dgm:t>
        <a:bodyPr/>
        <a:lstStyle/>
        <a:p>
          <a:endParaRPr lang="es-MX" sz="1800">
            <a:effectLst>
              <a:outerShdw blurRad="38100" dist="38100" dir="2700000" algn="tl">
                <a:srgbClr val="000000">
                  <a:alpha val="43137"/>
                </a:srgbClr>
              </a:outerShdw>
            </a:effectLst>
          </a:endParaRPr>
        </a:p>
      </dgm:t>
    </dgm:pt>
    <dgm:pt modelId="{18F77F76-DD74-4544-8CD9-0888C3130E1C}" type="sibTrans" cxnId="{A2469E0F-44CB-4154-9981-85D74B387FF6}">
      <dgm:prSet custT="1"/>
      <dgm:spPr/>
      <dgm:t>
        <a:bodyPr/>
        <a:lstStyle/>
        <a:p>
          <a:endParaRPr lang="es-MX" sz="1800">
            <a:effectLst>
              <a:outerShdw blurRad="38100" dist="38100" dir="2700000" algn="tl">
                <a:srgbClr val="000000">
                  <a:alpha val="43137"/>
                </a:srgbClr>
              </a:outerShdw>
            </a:effectLst>
          </a:endParaRPr>
        </a:p>
      </dgm:t>
    </dgm:pt>
    <dgm:pt modelId="{BE2DDA1D-B3E8-46A9-84C5-38130759C8AC}">
      <dgm:prSet custT="1"/>
      <dgm:spPr/>
      <dgm:t>
        <a:bodyPr/>
        <a:lstStyle/>
        <a:p>
          <a:r>
            <a:rPr lang="es-MX" sz="1800" dirty="0">
              <a:effectLst>
                <a:outerShdw blurRad="38100" dist="38100" dir="2700000" algn="tl">
                  <a:srgbClr val="000000">
                    <a:alpha val="43137"/>
                  </a:srgbClr>
                </a:outerShdw>
              </a:effectLst>
            </a:rPr>
            <a:t>Compare el diario de salud con su recibo de Medicare.</a:t>
          </a:r>
        </a:p>
      </dgm:t>
    </dgm:pt>
    <dgm:pt modelId="{24B8DA66-177A-41D9-A687-86AB866A3221}" type="parTrans" cxnId="{32CFD1CD-B83F-4DF8-B492-8F345010D4C1}">
      <dgm:prSet/>
      <dgm:spPr/>
      <dgm:t>
        <a:bodyPr/>
        <a:lstStyle/>
        <a:p>
          <a:endParaRPr lang="es-MX" sz="1800">
            <a:effectLst>
              <a:outerShdw blurRad="38100" dist="38100" dir="2700000" algn="tl">
                <a:srgbClr val="000000">
                  <a:alpha val="43137"/>
                </a:srgbClr>
              </a:outerShdw>
            </a:effectLst>
          </a:endParaRPr>
        </a:p>
      </dgm:t>
    </dgm:pt>
    <dgm:pt modelId="{B6C55D59-BFE8-4C0F-933A-2E6CA1FEA4E1}" type="sibTrans" cxnId="{32CFD1CD-B83F-4DF8-B492-8F345010D4C1}">
      <dgm:prSet custT="1"/>
      <dgm:spPr/>
      <dgm:t>
        <a:bodyPr/>
        <a:lstStyle/>
        <a:p>
          <a:endParaRPr lang="es-MX" sz="1800">
            <a:effectLst>
              <a:outerShdw blurRad="38100" dist="38100" dir="2700000" algn="tl">
                <a:srgbClr val="000000">
                  <a:alpha val="43137"/>
                </a:srgbClr>
              </a:outerShdw>
            </a:effectLst>
          </a:endParaRPr>
        </a:p>
      </dgm:t>
    </dgm:pt>
    <dgm:pt modelId="{8AC0269E-920D-4694-BD6F-B2E1BDCF11DF}">
      <dgm:prSet custT="1"/>
      <dgm:spPr/>
      <dgm:t>
        <a:bodyPr/>
        <a:lstStyle/>
        <a:p>
          <a:r>
            <a:rPr lang="es-MX" sz="1800" dirty="0">
              <a:effectLst>
                <a:outerShdw blurRad="38100" dist="38100" dir="2700000" algn="tl">
                  <a:srgbClr val="000000">
                    <a:alpha val="43137"/>
                  </a:srgbClr>
                </a:outerShdw>
              </a:effectLst>
            </a:rPr>
            <a:t>Haga preguntas sobre cualquier sospecha de fraude.</a:t>
          </a:r>
        </a:p>
      </dgm:t>
    </dgm:pt>
    <dgm:pt modelId="{014378D4-8C04-4EA8-A1CF-1336A6B0D95B}" type="parTrans" cxnId="{05E6819B-F59A-4FB9-A1B8-82CBFF01FBFC}">
      <dgm:prSet/>
      <dgm:spPr/>
      <dgm:t>
        <a:bodyPr/>
        <a:lstStyle/>
        <a:p>
          <a:endParaRPr lang="es-MX" sz="1800">
            <a:effectLst>
              <a:outerShdw blurRad="38100" dist="38100" dir="2700000" algn="tl">
                <a:srgbClr val="000000">
                  <a:alpha val="43137"/>
                </a:srgbClr>
              </a:outerShdw>
            </a:effectLst>
          </a:endParaRPr>
        </a:p>
      </dgm:t>
    </dgm:pt>
    <dgm:pt modelId="{E83F9B99-0C3E-49FE-B6CD-C72456FE9928}" type="sibTrans" cxnId="{05E6819B-F59A-4FB9-A1B8-82CBFF01FBFC}">
      <dgm:prSet/>
      <dgm:spPr/>
      <dgm:t>
        <a:bodyPr/>
        <a:lstStyle/>
        <a:p>
          <a:endParaRPr lang="es-MX" sz="1800">
            <a:effectLst>
              <a:outerShdw blurRad="38100" dist="38100" dir="2700000" algn="tl">
                <a:srgbClr val="000000">
                  <a:alpha val="43137"/>
                </a:srgbClr>
              </a:outerShdw>
            </a:effectLst>
          </a:endParaRPr>
        </a:p>
      </dgm:t>
    </dgm:pt>
    <dgm:pt modelId="{E54164D0-1DE1-4135-8E10-B346DE317391}" type="pres">
      <dgm:prSet presAssocID="{5EC43DDD-4B1B-491E-AA39-7AA4A65AA0EF}" presName="Name0" presStyleCnt="0">
        <dgm:presLayoutVars>
          <dgm:dir/>
          <dgm:resizeHandles val="exact"/>
        </dgm:presLayoutVars>
      </dgm:prSet>
      <dgm:spPr/>
    </dgm:pt>
    <dgm:pt modelId="{1B1C91E9-72DB-457A-9FFA-015EECA23900}" type="pres">
      <dgm:prSet presAssocID="{6766488E-01DE-4F57-A09E-DD99F9196C58}" presName="node" presStyleLbl="node1" presStyleIdx="0" presStyleCnt="6">
        <dgm:presLayoutVars>
          <dgm:bulletEnabled val="1"/>
        </dgm:presLayoutVars>
      </dgm:prSet>
      <dgm:spPr/>
    </dgm:pt>
    <dgm:pt modelId="{7946F594-7592-41E2-A938-4984713768D7}" type="pres">
      <dgm:prSet presAssocID="{7861A694-6BE5-43B4-90D8-F797DCD71855}" presName="sibTrans" presStyleLbl="sibTrans1D1" presStyleIdx="0" presStyleCnt="5"/>
      <dgm:spPr/>
    </dgm:pt>
    <dgm:pt modelId="{E53CD423-3E32-48CC-9B58-960D8A18B6E1}" type="pres">
      <dgm:prSet presAssocID="{7861A694-6BE5-43B4-90D8-F797DCD71855}" presName="connectorText" presStyleLbl="sibTrans1D1" presStyleIdx="0" presStyleCnt="5"/>
      <dgm:spPr/>
    </dgm:pt>
    <dgm:pt modelId="{EAE1E4DE-A1D7-47CD-8F88-26A1310BDFF3}" type="pres">
      <dgm:prSet presAssocID="{A3A3A8D3-A6D8-4DBB-9667-03116398B042}" presName="node" presStyleLbl="node1" presStyleIdx="1" presStyleCnt="6">
        <dgm:presLayoutVars>
          <dgm:bulletEnabled val="1"/>
        </dgm:presLayoutVars>
      </dgm:prSet>
      <dgm:spPr/>
    </dgm:pt>
    <dgm:pt modelId="{7BBA9103-533E-448B-86B3-5954B397AA66}" type="pres">
      <dgm:prSet presAssocID="{3DCDB362-B758-4CD2-B35E-213A14F35EC7}" presName="sibTrans" presStyleLbl="sibTrans1D1" presStyleIdx="1" presStyleCnt="5"/>
      <dgm:spPr/>
    </dgm:pt>
    <dgm:pt modelId="{DB751075-63AB-4E0C-A758-FADAAED168E9}" type="pres">
      <dgm:prSet presAssocID="{3DCDB362-B758-4CD2-B35E-213A14F35EC7}" presName="connectorText" presStyleLbl="sibTrans1D1" presStyleIdx="1" presStyleCnt="5"/>
      <dgm:spPr/>
    </dgm:pt>
    <dgm:pt modelId="{D28775E0-EBD9-43F9-89FD-65A7C187D4EE}" type="pres">
      <dgm:prSet presAssocID="{95FC378F-8F66-4BC0-8697-0BB911D6B48C}" presName="node" presStyleLbl="node1" presStyleIdx="2" presStyleCnt="6">
        <dgm:presLayoutVars>
          <dgm:bulletEnabled val="1"/>
        </dgm:presLayoutVars>
      </dgm:prSet>
      <dgm:spPr/>
    </dgm:pt>
    <dgm:pt modelId="{D369F685-F97B-40D9-ACD6-AF0C5B3CE848}" type="pres">
      <dgm:prSet presAssocID="{FFD21292-39DE-4F2C-9BEB-8E23B95A899C}" presName="sibTrans" presStyleLbl="sibTrans1D1" presStyleIdx="2" presStyleCnt="5"/>
      <dgm:spPr/>
    </dgm:pt>
    <dgm:pt modelId="{2D4FE41C-9C8D-4E17-B7D1-67A21631F544}" type="pres">
      <dgm:prSet presAssocID="{FFD21292-39DE-4F2C-9BEB-8E23B95A899C}" presName="connectorText" presStyleLbl="sibTrans1D1" presStyleIdx="2" presStyleCnt="5"/>
      <dgm:spPr/>
    </dgm:pt>
    <dgm:pt modelId="{174D37F5-09F5-4549-A5B8-B4B314090221}" type="pres">
      <dgm:prSet presAssocID="{0228FD04-4BC5-40FB-B3D9-EE31C94DBDA7}" presName="node" presStyleLbl="node1" presStyleIdx="3" presStyleCnt="6">
        <dgm:presLayoutVars>
          <dgm:bulletEnabled val="1"/>
        </dgm:presLayoutVars>
      </dgm:prSet>
      <dgm:spPr/>
    </dgm:pt>
    <dgm:pt modelId="{F2255B0D-04B0-4E43-A5BB-EE8C6B016B19}" type="pres">
      <dgm:prSet presAssocID="{18F77F76-DD74-4544-8CD9-0888C3130E1C}" presName="sibTrans" presStyleLbl="sibTrans1D1" presStyleIdx="3" presStyleCnt="5"/>
      <dgm:spPr/>
    </dgm:pt>
    <dgm:pt modelId="{0770009A-AB23-4B1A-90BB-B1D804852EDA}" type="pres">
      <dgm:prSet presAssocID="{18F77F76-DD74-4544-8CD9-0888C3130E1C}" presName="connectorText" presStyleLbl="sibTrans1D1" presStyleIdx="3" presStyleCnt="5"/>
      <dgm:spPr/>
    </dgm:pt>
    <dgm:pt modelId="{8DAAD434-A262-4AF8-A53A-AB7A71DB3A9F}" type="pres">
      <dgm:prSet presAssocID="{BE2DDA1D-B3E8-46A9-84C5-38130759C8AC}" presName="node" presStyleLbl="node1" presStyleIdx="4" presStyleCnt="6">
        <dgm:presLayoutVars>
          <dgm:bulletEnabled val="1"/>
        </dgm:presLayoutVars>
      </dgm:prSet>
      <dgm:spPr/>
    </dgm:pt>
    <dgm:pt modelId="{A6DFF32A-1E72-4C32-8831-968692900D21}" type="pres">
      <dgm:prSet presAssocID="{B6C55D59-BFE8-4C0F-933A-2E6CA1FEA4E1}" presName="sibTrans" presStyleLbl="sibTrans1D1" presStyleIdx="4" presStyleCnt="5"/>
      <dgm:spPr/>
    </dgm:pt>
    <dgm:pt modelId="{2E7B5E5D-5D44-447E-80AB-AEC279B6DE71}" type="pres">
      <dgm:prSet presAssocID="{B6C55D59-BFE8-4C0F-933A-2E6CA1FEA4E1}" presName="connectorText" presStyleLbl="sibTrans1D1" presStyleIdx="4" presStyleCnt="5"/>
      <dgm:spPr/>
    </dgm:pt>
    <dgm:pt modelId="{22FFBAB3-C6B5-4878-B91A-68B6E8DD2F19}" type="pres">
      <dgm:prSet presAssocID="{8AC0269E-920D-4694-BD6F-B2E1BDCF11DF}" presName="node" presStyleLbl="node1" presStyleIdx="5" presStyleCnt="6" custLinFactNeighborX="819" custLinFactNeighborY="1992">
        <dgm:presLayoutVars>
          <dgm:bulletEnabled val="1"/>
        </dgm:presLayoutVars>
      </dgm:prSet>
      <dgm:spPr/>
    </dgm:pt>
  </dgm:ptLst>
  <dgm:cxnLst>
    <dgm:cxn modelId="{C94F4609-F2DE-4F10-A7B5-F7639D00224F}" type="presOf" srcId="{6766488E-01DE-4F57-A09E-DD99F9196C58}" destId="{1B1C91E9-72DB-457A-9FFA-015EECA23900}" srcOrd="0" destOrd="0" presId="urn:microsoft.com/office/officeart/2005/8/layout/bProcess3"/>
    <dgm:cxn modelId="{A2469E0F-44CB-4154-9981-85D74B387FF6}" srcId="{5EC43DDD-4B1B-491E-AA39-7AA4A65AA0EF}" destId="{0228FD04-4BC5-40FB-B3D9-EE31C94DBDA7}" srcOrd="3" destOrd="0" parTransId="{38033AC6-60DD-46B2-B8E0-182421B058AA}" sibTransId="{18F77F76-DD74-4544-8CD9-0888C3130E1C}"/>
    <dgm:cxn modelId="{DD927E13-BBC9-4927-A2EE-DD9375F8693F}" type="presOf" srcId="{5EC43DDD-4B1B-491E-AA39-7AA4A65AA0EF}" destId="{E54164D0-1DE1-4135-8E10-B346DE317391}" srcOrd="0" destOrd="0" presId="urn:microsoft.com/office/officeart/2005/8/layout/bProcess3"/>
    <dgm:cxn modelId="{3EEEAC1F-5BA7-4A18-A0D4-A01BB097A270}" type="presOf" srcId="{7861A694-6BE5-43B4-90D8-F797DCD71855}" destId="{7946F594-7592-41E2-A938-4984713768D7}" srcOrd="0" destOrd="0" presId="urn:microsoft.com/office/officeart/2005/8/layout/bProcess3"/>
    <dgm:cxn modelId="{F99ACE1F-9A2D-4A87-8E8F-164CF998B06F}" type="presOf" srcId="{3DCDB362-B758-4CD2-B35E-213A14F35EC7}" destId="{DB751075-63AB-4E0C-A758-FADAAED168E9}" srcOrd="1" destOrd="0" presId="urn:microsoft.com/office/officeart/2005/8/layout/bProcess3"/>
    <dgm:cxn modelId="{323D0920-CF2D-4E54-B51A-11C977CFFBD9}" srcId="{5EC43DDD-4B1B-491E-AA39-7AA4A65AA0EF}" destId="{A3A3A8D3-A6D8-4DBB-9667-03116398B042}" srcOrd="1" destOrd="0" parTransId="{2C2B627C-1349-432C-BB6A-2A5CB9053501}" sibTransId="{3DCDB362-B758-4CD2-B35E-213A14F35EC7}"/>
    <dgm:cxn modelId="{D13A352A-E084-45FE-A465-290065F651D0}" type="presOf" srcId="{95FC378F-8F66-4BC0-8697-0BB911D6B48C}" destId="{D28775E0-EBD9-43F9-89FD-65A7C187D4EE}" srcOrd="0" destOrd="0" presId="urn:microsoft.com/office/officeart/2005/8/layout/bProcess3"/>
    <dgm:cxn modelId="{D95D893C-4941-4E9C-A9B9-3DE8F60B765B}" type="presOf" srcId="{B6C55D59-BFE8-4C0F-933A-2E6CA1FEA4E1}" destId="{A6DFF32A-1E72-4C32-8831-968692900D21}" srcOrd="0" destOrd="0" presId="urn:microsoft.com/office/officeart/2005/8/layout/bProcess3"/>
    <dgm:cxn modelId="{88D2776D-73DD-49CC-BD38-7CDD01B0F7BF}" srcId="{5EC43DDD-4B1B-491E-AA39-7AA4A65AA0EF}" destId="{95FC378F-8F66-4BC0-8697-0BB911D6B48C}" srcOrd="2" destOrd="0" parTransId="{E9D47F39-D663-469D-AE01-C0CDF7B3787A}" sibTransId="{FFD21292-39DE-4F2C-9BEB-8E23B95A899C}"/>
    <dgm:cxn modelId="{BD18064E-EA45-4C78-B5A0-A1B10BBA9E2A}" type="presOf" srcId="{8AC0269E-920D-4694-BD6F-B2E1BDCF11DF}" destId="{22FFBAB3-C6B5-4878-B91A-68B6E8DD2F19}" srcOrd="0" destOrd="0" presId="urn:microsoft.com/office/officeart/2005/8/layout/bProcess3"/>
    <dgm:cxn modelId="{CCB04372-18A2-4C7A-AED3-B52FE64A0405}" type="presOf" srcId="{A3A3A8D3-A6D8-4DBB-9667-03116398B042}" destId="{EAE1E4DE-A1D7-47CD-8F88-26A1310BDFF3}" srcOrd="0" destOrd="0" presId="urn:microsoft.com/office/officeart/2005/8/layout/bProcess3"/>
    <dgm:cxn modelId="{47318155-3A0E-4549-8467-EA9CBCFAC865}" type="presOf" srcId="{0228FD04-4BC5-40FB-B3D9-EE31C94DBDA7}" destId="{174D37F5-09F5-4549-A5B8-B4B314090221}" srcOrd="0" destOrd="0" presId="urn:microsoft.com/office/officeart/2005/8/layout/bProcess3"/>
    <dgm:cxn modelId="{DAC7C77A-F64C-4BFE-AD94-BAB08D8C90DD}" srcId="{5EC43DDD-4B1B-491E-AA39-7AA4A65AA0EF}" destId="{6766488E-01DE-4F57-A09E-DD99F9196C58}" srcOrd="0" destOrd="0" parTransId="{7BC9DD02-89EA-4DDC-BC73-F4F98A9F2E9B}" sibTransId="{7861A694-6BE5-43B4-90D8-F797DCD71855}"/>
    <dgm:cxn modelId="{4839127B-A952-40FF-BC8F-6FC3980C6C61}" type="presOf" srcId="{B6C55D59-BFE8-4C0F-933A-2E6CA1FEA4E1}" destId="{2E7B5E5D-5D44-447E-80AB-AEC279B6DE71}" srcOrd="1" destOrd="0" presId="urn:microsoft.com/office/officeart/2005/8/layout/bProcess3"/>
    <dgm:cxn modelId="{C8C2398A-91E2-4C55-AC29-DD5002B96DE7}" type="presOf" srcId="{18F77F76-DD74-4544-8CD9-0888C3130E1C}" destId="{F2255B0D-04B0-4E43-A5BB-EE8C6B016B19}" srcOrd="0" destOrd="0" presId="urn:microsoft.com/office/officeart/2005/8/layout/bProcess3"/>
    <dgm:cxn modelId="{05E6819B-F59A-4FB9-A1B8-82CBFF01FBFC}" srcId="{5EC43DDD-4B1B-491E-AA39-7AA4A65AA0EF}" destId="{8AC0269E-920D-4694-BD6F-B2E1BDCF11DF}" srcOrd="5" destOrd="0" parTransId="{014378D4-8C04-4EA8-A1CF-1336A6B0D95B}" sibTransId="{E83F9B99-0C3E-49FE-B6CD-C72456FE9928}"/>
    <dgm:cxn modelId="{4842ABA2-59FA-45B7-B5A9-5E5AAB9E3A23}" type="presOf" srcId="{7861A694-6BE5-43B4-90D8-F797DCD71855}" destId="{E53CD423-3E32-48CC-9B58-960D8A18B6E1}" srcOrd="1" destOrd="0" presId="urn:microsoft.com/office/officeart/2005/8/layout/bProcess3"/>
    <dgm:cxn modelId="{2FD5F5A5-9B70-4BEB-8C98-15E04E2D4B93}" type="presOf" srcId="{18F77F76-DD74-4544-8CD9-0888C3130E1C}" destId="{0770009A-AB23-4B1A-90BB-B1D804852EDA}" srcOrd="1" destOrd="0" presId="urn:microsoft.com/office/officeart/2005/8/layout/bProcess3"/>
    <dgm:cxn modelId="{C29834C6-B17E-4351-819D-A222BAF8ADB3}" type="presOf" srcId="{BE2DDA1D-B3E8-46A9-84C5-38130759C8AC}" destId="{8DAAD434-A262-4AF8-A53A-AB7A71DB3A9F}" srcOrd="0" destOrd="0" presId="urn:microsoft.com/office/officeart/2005/8/layout/bProcess3"/>
    <dgm:cxn modelId="{32CFD1CD-B83F-4DF8-B492-8F345010D4C1}" srcId="{5EC43DDD-4B1B-491E-AA39-7AA4A65AA0EF}" destId="{BE2DDA1D-B3E8-46A9-84C5-38130759C8AC}" srcOrd="4" destOrd="0" parTransId="{24B8DA66-177A-41D9-A687-86AB866A3221}" sibTransId="{B6C55D59-BFE8-4C0F-933A-2E6CA1FEA4E1}"/>
    <dgm:cxn modelId="{AF787DCE-89C4-4881-8F46-7BCC6A5065BA}" type="presOf" srcId="{3DCDB362-B758-4CD2-B35E-213A14F35EC7}" destId="{7BBA9103-533E-448B-86B3-5954B397AA66}" srcOrd="0" destOrd="0" presId="urn:microsoft.com/office/officeart/2005/8/layout/bProcess3"/>
    <dgm:cxn modelId="{9E1770D2-C1DB-4498-B2A0-85089B96AC59}" type="presOf" srcId="{FFD21292-39DE-4F2C-9BEB-8E23B95A899C}" destId="{2D4FE41C-9C8D-4E17-B7D1-67A21631F544}" srcOrd="1" destOrd="0" presId="urn:microsoft.com/office/officeart/2005/8/layout/bProcess3"/>
    <dgm:cxn modelId="{517B8CFB-6D3F-41D7-9EF5-535E9CED8446}" type="presOf" srcId="{FFD21292-39DE-4F2C-9BEB-8E23B95A899C}" destId="{D369F685-F97B-40D9-ACD6-AF0C5B3CE848}" srcOrd="0" destOrd="0" presId="urn:microsoft.com/office/officeart/2005/8/layout/bProcess3"/>
    <dgm:cxn modelId="{01BA14B1-3DB0-4C26-837F-4C7E0B9C1A5B}" type="presParOf" srcId="{E54164D0-1DE1-4135-8E10-B346DE317391}" destId="{1B1C91E9-72DB-457A-9FFA-015EECA23900}" srcOrd="0" destOrd="0" presId="urn:microsoft.com/office/officeart/2005/8/layout/bProcess3"/>
    <dgm:cxn modelId="{0510D579-B14C-4C73-B060-1FA96F6AB3BB}" type="presParOf" srcId="{E54164D0-1DE1-4135-8E10-B346DE317391}" destId="{7946F594-7592-41E2-A938-4984713768D7}" srcOrd="1" destOrd="0" presId="urn:microsoft.com/office/officeart/2005/8/layout/bProcess3"/>
    <dgm:cxn modelId="{69DFDE3A-5ED2-4F65-BBA6-ECE0B995CE5F}" type="presParOf" srcId="{7946F594-7592-41E2-A938-4984713768D7}" destId="{E53CD423-3E32-48CC-9B58-960D8A18B6E1}" srcOrd="0" destOrd="0" presId="urn:microsoft.com/office/officeart/2005/8/layout/bProcess3"/>
    <dgm:cxn modelId="{FABC58E2-4095-415B-B0BE-F237644B2001}" type="presParOf" srcId="{E54164D0-1DE1-4135-8E10-B346DE317391}" destId="{EAE1E4DE-A1D7-47CD-8F88-26A1310BDFF3}" srcOrd="2" destOrd="0" presId="urn:microsoft.com/office/officeart/2005/8/layout/bProcess3"/>
    <dgm:cxn modelId="{3173B8CA-8494-487D-B09D-AFC2690201DA}" type="presParOf" srcId="{E54164D0-1DE1-4135-8E10-B346DE317391}" destId="{7BBA9103-533E-448B-86B3-5954B397AA66}" srcOrd="3" destOrd="0" presId="urn:microsoft.com/office/officeart/2005/8/layout/bProcess3"/>
    <dgm:cxn modelId="{B83B5666-130A-4BFF-B9AE-B9B4AFFCD7DB}" type="presParOf" srcId="{7BBA9103-533E-448B-86B3-5954B397AA66}" destId="{DB751075-63AB-4E0C-A758-FADAAED168E9}" srcOrd="0" destOrd="0" presId="urn:microsoft.com/office/officeart/2005/8/layout/bProcess3"/>
    <dgm:cxn modelId="{13163CB4-8FAE-49B3-8181-D11FCF1501B4}" type="presParOf" srcId="{E54164D0-1DE1-4135-8E10-B346DE317391}" destId="{D28775E0-EBD9-43F9-89FD-65A7C187D4EE}" srcOrd="4" destOrd="0" presId="urn:microsoft.com/office/officeart/2005/8/layout/bProcess3"/>
    <dgm:cxn modelId="{57B458A8-B669-40E2-B6E1-914A085970AB}" type="presParOf" srcId="{E54164D0-1DE1-4135-8E10-B346DE317391}" destId="{D369F685-F97B-40D9-ACD6-AF0C5B3CE848}" srcOrd="5" destOrd="0" presId="urn:microsoft.com/office/officeart/2005/8/layout/bProcess3"/>
    <dgm:cxn modelId="{B1876B4D-C7E0-4C00-A234-D09DADD4483E}" type="presParOf" srcId="{D369F685-F97B-40D9-ACD6-AF0C5B3CE848}" destId="{2D4FE41C-9C8D-4E17-B7D1-67A21631F544}" srcOrd="0" destOrd="0" presId="urn:microsoft.com/office/officeart/2005/8/layout/bProcess3"/>
    <dgm:cxn modelId="{D47C99E6-81DE-4802-A1E9-11E0DFB76EA1}" type="presParOf" srcId="{E54164D0-1DE1-4135-8E10-B346DE317391}" destId="{174D37F5-09F5-4549-A5B8-B4B314090221}" srcOrd="6" destOrd="0" presId="urn:microsoft.com/office/officeart/2005/8/layout/bProcess3"/>
    <dgm:cxn modelId="{B189086B-7E2A-46E9-9479-3AF4BD90595C}" type="presParOf" srcId="{E54164D0-1DE1-4135-8E10-B346DE317391}" destId="{F2255B0D-04B0-4E43-A5BB-EE8C6B016B19}" srcOrd="7" destOrd="0" presId="urn:microsoft.com/office/officeart/2005/8/layout/bProcess3"/>
    <dgm:cxn modelId="{C412B124-0D40-440D-AE73-A5391F6D5CEF}" type="presParOf" srcId="{F2255B0D-04B0-4E43-A5BB-EE8C6B016B19}" destId="{0770009A-AB23-4B1A-90BB-B1D804852EDA}" srcOrd="0" destOrd="0" presId="urn:microsoft.com/office/officeart/2005/8/layout/bProcess3"/>
    <dgm:cxn modelId="{59ADA5AD-5FBA-4DEA-AAA9-CB8BC8BF1899}" type="presParOf" srcId="{E54164D0-1DE1-4135-8E10-B346DE317391}" destId="{8DAAD434-A262-4AF8-A53A-AB7A71DB3A9F}" srcOrd="8" destOrd="0" presId="urn:microsoft.com/office/officeart/2005/8/layout/bProcess3"/>
    <dgm:cxn modelId="{7C14525D-98D8-4BF8-B242-D24BEF0F1220}" type="presParOf" srcId="{E54164D0-1DE1-4135-8E10-B346DE317391}" destId="{A6DFF32A-1E72-4C32-8831-968692900D21}" srcOrd="9" destOrd="0" presId="urn:microsoft.com/office/officeart/2005/8/layout/bProcess3"/>
    <dgm:cxn modelId="{6797513A-F188-4897-BE8A-DE34232E15B0}" type="presParOf" srcId="{A6DFF32A-1E72-4C32-8831-968692900D21}" destId="{2E7B5E5D-5D44-447E-80AB-AEC279B6DE71}" srcOrd="0" destOrd="0" presId="urn:microsoft.com/office/officeart/2005/8/layout/bProcess3"/>
    <dgm:cxn modelId="{96CC2449-0A4D-4C5F-861A-E2D5747F4A7D}" type="presParOf" srcId="{E54164D0-1DE1-4135-8E10-B346DE317391}" destId="{22FFBAB3-C6B5-4878-B91A-68B6E8DD2F19}" srcOrd="10"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DAE8B-A6CC-42E5-A949-61C5F4FC6DF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MX"/>
        </a:p>
      </dgm:t>
    </dgm:pt>
    <dgm:pt modelId="{9536E306-3CC2-4617-8599-C403CAB426D0}">
      <dgm:prSet/>
      <dgm:spPr>
        <a:solidFill>
          <a:schemeClr val="tx2"/>
        </a:solidFill>
      </dgm:spPr>
      <dgm:t>
        <a:bodyPr/>
        <a:lstStyle/>
        <a:p>
          <a:r>
            <a:rPr lang="es-MX" dirty="0">
              <a:latin typeface="+mn-lt"/>
              <a:cs typeface="Arial" panose="020B0604020202020204" pitchFamily="34" charset="0"/>
            </a:rPr>
            <a:t>Estafas</a:t>
          </a:r>
        </a:p>
      </dgm:t>
    </dgm:pt>
    <dgm:pt modelId="{8BFF1873-6D81-43DC-ABE7-C655D0F9D9A7}" type="parTrans" cxnId="{DD703B4D-B78D-403F-8FDB-0558BF8133AA}">
      <dgm:prSet/>
      <dgm:spPr/>
      <dgm:t>
        <a:bodyPr/>
        <a:lstStyle/>
        <a:p>
          <a:pPr algn="l"/>
          <a:endParaRPr lang="es-MX" sz="4000">
            <a:latin typeface="+mn-lt"/>
            <a:cs typeface="Arial" panose="020B0604020202020204" pitchFamily="34" charset="0"/>
          </a:endParaRPr>
        </a:p>
      </dgm:t>
    </dgm:pt>
    <dgm:pt modelId="{A06FDDC2-DDFD-4C78-9E98-1FC12EACF9A8}" type="sibTrans" cxnId="{DD703B4D-B78D-403F-8FDB-0558BF8133AA}">
      <dgm:prSet/>
      <dgm:spPr/>
      <dgm:t>
        <a:bodyPr/>
        <a:lstStyle/>
        <a:p>
          <a:endParaRPr lang="es-MX">
            <a:latin typeface="+mn-lt"/>
            <a:cs typeface="Arial" panose="020B0604020202020204" pitchFamily="34" charset="0"/>
          </a:endParaRPr>
        </a:p>
      </dgm:t>
    </dgm:pt>
    <dgm:pt modelId="{9DB07AC0-CC2F-4587-8460-F3800363599A}" type="pres">
      <dgm:prSet presAssocID="{283DAE8B-A6CC-42E5-A949-61C5F4FC6DFA}" presName="linear" presStyleCnt="0">
        <dgm:presLayoutVars>
          <dgm:animLvl val="lvl"/>
          <dgm:resizeHandles val="exact"/>
        </dgm:presLayoutVars>
      </dgm:prSet>
      <dgm:spPr/>
    </dgm:pt>
    <dgm:pt modelId="{9779142C-1B0C-4FCC-B1AC-5C2770925042}" type="pres">
      <dgm:prSet presAssocID="{9536E306-3CC2-4617-8599-C403CAB426D0}" presName="parentText" presStyleLbl="node1" presStyleIdx="0" presStyleCnt="1">
        <dgm:presLayoutVars>
          <dgm:chMax val="0"/>
          <dgm:bulletEnabled val="1"/>
        </dgm:presLayoutVars>
      </dgm:prSet>
      <dgm:spPr/>
    </dgm:pt>
  </dgm:ptLst>
  <dgm:cxnLst>
    <dgm:cxn modelId="{DD703B4D-B78D-403F-8FDB-0558BF8133AA}" srcId="{283DAE8B-A6CC-42E5-A949-61C5F4FC6DFA}" destId="{9536E306-3CC2-4617-8599-C403CAB426D0}" srcOrd="0" destOrd="0" parTransId="{8BFF1873-6D81-43DC-ABE7-C655D0F9D9A7}" sibTransId="{A06FDDC2-DDFD-4C78-9E98-1FC12EACF9A8}"/>
    <dgm:cxn modelId="{3310A79C-7065-42C7-A70C-C5266C70F08D}" type="presOf" srcId="{9536E306-3CC2-4617-8599-C403CAB426D0}" destId="{9779142C-1B0C-4FCC-B1AC-5C2770925042}" srcOrd="0" destOrd="0" presId="urn:microsoft.com/office/officeart/2005/8/layout/vList2"/>
    <dgm:cxn modelId="{627B9FDC-632C-400C-B618-946A077A2A9D}" type="presOf" srcId="{283DAE8B-A6CC-42E5-A949-61C5F4FC6DFA}" destId="{9DB07AC0-CC2F-4587-8460-F3800363599A}" srcOrd="0" destOrd="0" presId="urn:microsoft.com/office/officeart/2005/8/layout/vList2"/>
    <dgm:cxn modelId="{F3BA63B0-473F-445F-9CEC-D639E4A60D8E}" type="presParOf" srcId="{9DB07AC0-CC2F-4587-8460-F3800363599A}" destId="{9779142C-1B0C-4FCC-B1AC-5C277092504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E3CC5C-C0C6-4FDD-B837-633161ABD7D1}"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MX"/>
        </a:p>
      </dgm:t>
    </dgm:pt>
    <dgm:pt modelId="{D4AB1721-BC72-4D8C-BF3B-5CBDDB0FEF52}">
      <dgm:prSet custT="1"/>
      <dgm:spPr>
        <a:solidFill>
          <a:schemeClr val="tx2"/>
        </a:solidFill>
      </dgm:spPr>
      <dgm:t>
        <a:bodyPr/>
        <a:lstStyle/>
        <a:p>
          <a:r>
            <a:rPr lang="es-MX" sz="2400" dirty="0"/>
            <a:t>EQUIPO MEDICO DURABLE</a:t>
          </a:r>
        </a:p>
      </dgm:t>
    </dgm:pt>
    <dgm:pt modelId="{F3090745-F8EE-49E7-8C64-51DB2B4A8E50}" type="parTrans" cxnId="{56B9EE2D-07AD-461A-B932-E3921CB3C889}">
      <dgm:prSet/>
      <dgm:spPr/>
      <dgm:t>
        <a:bodyPr/>
        <a:lstStyle/>
        <a:p>
          <a:endParaRPr lang="es-MX" sz="2400"/>
        </a:p>
      </dgm:t>
    </dgm:pt>
    <dgm:pt modelId="{D683780D-91BC-454F-B999-6280BA606D22}" type="sibTrans" cxnId="{56B9EE2D-07AD-461A-B932-E3921CB3C889}">
      <dgm:prSet/>
      <dgm:spPr/>
      <dgm:t>
        <a:bodyPr/>
        <a:lstStyle/>
        <a:p>
          <a:endParaRPr lang="es-MX" sz="2400"/>
        </a:p>
      </dgm:t>
    </dgm:pt>
    <dgm:pt modelId="{4F4932BB-8523-4E44-8A19-AAE19398C13A}">
      <dgm:prSet custT="1"/>
      <dgm:spPr>
        <a:solidFill>
          <a:schemeClr val="bg2">
            <a:lumMod val="25000"/>
          </a:schemeClr>
        </a:solidFill>
      </dgm:spPr>
      <dgm:t>
        <a:bodyPr/>
        <a:lstStyle/>
        <a:p>
          <a:r>
            <a:rPr lang="es-MX" sz="2400" dirty="0"/>
            <a:t>ESTAFAS DE PRUEBAS GENETICAS</a:t>
          </a:r>
        </a:p>
      </dgm:t>
    </dgm:pt>
    <dgm:pt modelId="{B0F166B6-9D78-4DF6-9150-0A57714EEBC8}" type="parTrans" cxnId="{F59F354F-C37A-4889-A96F-264E4E3B4CAE}">
      <dgm:prSet/>
      <dgm:spPr/>
      <dgm:t>
        <a:bodyPr/>
        <a:lstStyle/>
        <a:p>
          <a:endParaRPr lang="es-MX" sz="2400"/>
        </a:p>
      </dgm:t>
    </dgm:pt>
    <dgm:pt modelId="{6C8EAC12-512A-41AD-90E8-95FEF578726D}" type="sibTrans" cxnId="{F59F354F-C37A-4889-A96F-264E4E3B4CAE}">
      <dgm:prSet/>
      <dgm:spPr/>
      <dgm:t>
        <a:bodyPr/>
        <a:lstStyle/>
        <a:p>
          <a:endParaRPr lang="es-MX" sz="2400"/>
        </a:p>
      </dgm:t>
    </dgm:pt>
    <dgm:pt modelId="{82ACC090-A1E5-454D-9491-61D4D5B7A60C}">
      <dgm:prSet custT="1"/>
      <dgm:spPr>
        <a:solidFill>
          <a:schemeClr val="accent3">
            <a:lumMod val="75000"/>
          </a:schemeClr>
        </a:solidFill>
      </dgm:spPr>
      <dgm:t>
        <a:bodyPr/>
        <a:lstStyle/>
        <a:p>
          <a:r>
            <a:rPr lang="es-MX" sz="2400" dirty="0">
              <a:effectLst>
                <a:outerShdw blurRad="38100" dist="38100" dir="2700000" algn="tl">
                  <a:srgbClr val="000000">
                    <a:alpha val="43137"/>
                  </a:srgbClr>
                </a:outerShdw>
              </a:effectLst>
            </a:rPr>
            <a:t>ESTAFAS DE NUEVAS TARJETAS DE MEDICARE</a:t>
          </a:r>
        </a:p>
      </dgm:t>
    </dgm:pt>
    <dgm:pt modelId="{19198772-8389-4C1E-BD27-6F797A514AB8}" type="parTrans" cxnId="{24816BA8-C884-4A9A-9FAE-E6821439DE7B}">
      <dgm:prSet/>
      <dgm:spPr/>
      <dgm:t>
        <a:bodyPr/>
        <a:lstStyle/>
        <a:p>
          <a:endParaRPr lang="es-MX" sz="2400"/>
        </a:p>
      </dgm:t>
    </dgm:pt>
    <dgm:pt modelId="{9A5A049D-20E6-4EAC-B42B-496D43815E16}" type="sibTrans" cxnId="{24816BA8-C884-4A9A-9FAE-E6821439DE7B}">
      <dgm:prSet/>
      <dgm:spPr/>
      <dgm:t>
        <a:bodyPr/>
        <a:lstStyle/>
        <a:p>
          <a:endParaRPr lang="es-MX" sz="2400"/>
        </a:p>
      </dgm:t>
    </dgm:pt>
    <dgm:pt modelId="{30E6E39F-EF77-41CF-92FF-682344AE1D24}">
      <dgm:prSet custT="1"/>
      <dgm:spPr/>
      <dgm:t>
        <a:bodyPr/>
        <a:lstStyle/>
        <a:p>
          <a:r>
            <a:rPr lang="es-MX" sz="2400" dirty="0"/>
            <a:t>ESTAFAS DE CUIDADO MEDICO EN LA CASA</a:t>
          </a:r>
        </a:p>
      </dgm:t>
    </dgm:pt>
    <dgm:pt modelId="{CA49F953-3E6D-41A0-97D0-9B14D7318F0F}" type="parTrans" cxnId="{57289FFB-D152-4960-BD1C-12A7959E57CD}">
      <dgm:prSet/>
      <dgm:spPr/>
      <dgm:t>
        <a:bodyPr/>
        <a:lstStyle/>
        <a:p>
          <a:endParaRPr lang="es-MX" sz="2400"/>
        </a:p>
      </dgm:t>
    </dgm:pt>
    <dgm:pt modelId="{B6C6341D-6A6B-4157-B4C7-BD9540667948}" type="sibTrans" cxnId="{57289FFB-D152-4960-BD1C-12A7959E57CD}">
      <dgm:prSet/>
      <dgm:spPr/>
      <dgm:t>
        <a:bodyPr/>
        <a:lstStyle/>
        <a:p>
          <a:endParaRPr lang="es-MX" sz="2400"/>
        </a:p>
      </dgm:t>
    </dgm:pt>
    <dgm:pt modelId="{33793FB5-0D40-4EA4-9B7C-89CBC29E370C}" type="pres">
      <dgm:prSet presAssocID="{1CE3CC5C-C0C6-4FDD-B837-633161ABD7D1}" presName="linear" presStyleCnt="0">
        <dgm:presLayoutVars>
          <dgm:animLvl val="lvl"/>
          <dgm:resizeHandles val="exact"/>
        </dgm:presLayoutVars>
      </dgm:prSet>
      <dgm:spPr/>
    </dgm:pt>
    <dgm:pt modelId="{5B86071C-06AA-4389-A4F5-3CCE163726B4}" type="pres">
      <dgm:prSet presAssocID="{D4AB1721-BC72-4D8C-BF3B-5CBDDB0FEF52}" presName="parentText" presStyleLbl="node1" presStyleIdx="0" presStyleCnt="4">
        <dgm:presLayoutVars>
          <dgm:chMax val="0"/>
          <dgm:bulletEnabled val="1"/>
        </dgm:presLayoutVars>
      </dgm:prSet>
      <dgm:spPr/>
    </dgm:pt>
    <dgm:pt modelId="{5768F682-62C4-4AA9-8F7D-58BC83DD46E1}" type="pres">
      <dgm:prSet presAssocID="{D683780D-91BC-454F-B999-6280BA606D22}" presName="spacer" presStyleCnt="0"/>
      <dgm:spPr/>
    </dgm:pt>
    <dgm:pt modelId="{94D67E81-3AC0-4087-9133-0C3202C39854}" type="pres">
      <dgm:prSet presAssocID="{4F4932BB-8523-4E44-8A19-AAE19398C13A}" presName="parentText" presStyleLbl="node1" presStyleIdx="1" presStyleCnt="4">
        <dgm:presLayoutVars>
          <dgm:chMax val="0"/>
          <dgm:bulletEnabled val="1"/>
        </dgm:presLayoutVars>
      </dgm:prSet>
      <dgm:spPr/>
    </dgm:pt>
    <dgm:pt modelId="{1F6312BD-7BDD-4029-86D3-8DDC2BDF1DEA}" type="pres">
      <dgm:prSet presAssocID="{6C8EAC12-512A-41AD-90E8-95FEF578726D}" presName="spacer" presStyleCnt="0"/>
      <dgm:spPr/>
    </dgm:pt>
    <dgm:pt modelId="{6484EA64-1397-4801-A022-1B37E619A9D6}" type="pres">
      <dgm:prSet presAssocID="{82ACC090-A1E5-454D-9491-61D4D5B7A60C}" presName="parentText" presStyleLbl="node1" presStyleIdx="2" presStyleCnt="4">
        <dgm:presLayoutVars>
          <dgm:chMax val="0"/>
          <dgm:bulletEnabled val="1"/>
        </dgm:presLayoutVars>
      </dgm:prSet>
      <dgm:spPr/>
    </dgm:pt>
    <dgm:pt modelId="{16CF4CA6-C917-43C9-8036-9DF5AD36E123}" type="pres">
      <dgm:prSet presAssocID="{9A5A049D-20E6-4EAC-B42B-496D43815E16}" presName="spacer" presStyleCnt="0"/>
      <dgm:spPr/>
    </dgm:pt>
    <dgm:pt modelId="{48654D08-2F9C-4982-AAC1-CD8ABF1C5A0E}" type="pres">
      <dgm:prSet presAssocID="{30E6E39F-EF77-41CF-92FF-682344AE1D24}" presName="parentText" presStyleLbl="node1" presStyleIdx="3" presStyleCnt="4">
        <dgm:presLayoutVars>
          <dgm:chMax val="0"/>
          <dgm:bulletEnabled val="1"/>
        </dgm:presLayoutVars>
      </dgm:prSet>
      <dgm:spPr/>
    </dgm:pt>
  </dgm:ptLst>
  <dgm:cxnLst>
    <dgm:cxn modelId="{56B9EE2D-07AD-461A-B932-E3921CB3C889}" srcId="{1CE3CC5C-C0C6-4FDD-B837-633161ABD7D1}" destId="{D4AB1721-BC72-4D8C-BF3B-5CBDDB0FEF52}" srcOrd="0" destOrd="0" parTransId="{F3090745-F8EE-49E7-8C64-51DB2B4A8E50}" sibTransId="{D683780D-91BC-454F-B999-6280BA606D22}"/>
    <dgm:cxn modelId="{A4EC4B3E-DCD5-47DA-A8A7-E901997F8497}" type="presOf" srcId="{30E6E39F-EF77-41CF-92FF-682344AE1D24}" destId="{48654D08-2F9C-4982-AAC1-CD8ABF1C5A0E}" srcOrd="0" destOrd="0" presId="urn:microsoft.com/office/officeart/2005/8/layout/vList2"/>
    <dgm:cxn modelId="{EFBD2D64-5B65-4CE9-82AC-53FCFFF0A0EA}" type="presOf" srcId="{4F4932BB-8523-4E44-8A19-AAE19398C13A}" destId="{94D67E81-3AC0-4087-9133-0C3202C39854}" srcOrd="0" destOrd="0" presId="urn:microsoft.com/office/officeart/2005/8/layout/vList2"/>
    <dgm:cxn modelId="{F59F354F-C37A-4889-A96F-264E4E3B4CAE}" srcId="{1CE3CC5C-C0C6-4FDD-B837-633161ABD7D1}" destId="{4F4932BB-8523-4E44-8A19-AAE19398C13A}" srcOrd="1" destOrd="0" parTransId="{B0F166B6-9D78-4DF6-9150-0A57714EEBC8}" sibTransId="{6C8EAC12-512A-41AD-90E8-95FEF578726D}"/>
    <dgm:cxn modelId="{29E3FF93-EEFB-4F97-A8AD-08C9C6E172D1}" type="presOf" srcId="{D4AB1721-BC72-4D8C-BF3B-5CBDDB0FEF52}" destId="{5B86071C-06AA-4389-A4F5-3CCE163726B4}" srcOrd="0" destOrd="0" presId="urn:microsoft.com/office/officeart/2005/8/layout/vList2"/>
    <dgm:cxn modelId="{24816BA8-C884-4A9A-9FAE-E6821439DE7B}" srcId="{1CE3CC5C-C0C6-4FDD-B837-633161ABD7D1}" destId="{82ACC090-A1E5-454D-9491-61D4D5B7A60C}" srcOrd="2" destOrd="0" parTransId="{19198772-8389-4C1E-BD27-6F797A514AB8}" sibTransId="{9A5A049D-20E6-4EAC-B42B-496D43815E16}"/>
    <dgm:cxn modelId="{35732BB3-09BE-44DC-A491-EF56AED700FB}" type="presOf" srcId="{82ACC090-A1E5-454D-9491-61D4D5B7A60C}" destId="{6484EA64-1397-4801-A022-1B37E619A9D6}" srcOrd="0" destOrd="0" presId="urn:microsoft.com/office/officeart/2005/8/layout/vList2"/>
    <dgm:cxn modelId="{064502F6-EA07-427E-8B1E-C152996A9ECF}" type="presOf" srcId="{1CE3CC5C-C0C6-4FDD-B837-633161ABD7D1}" destId="{33793FB5-0D40-4EA4-9B7C-89CBC29E370C}" srcOrd="0" destOrd="0" presId="urn:microsoft.com/office/officeart/2005/8/layout/vList2"/>
    <dgm:cxn modelId="{57289FFB-D152-4960-BD1C-12A7959E57CD}" srcId="{1CE3CC5C-C0C6-4FDD-B837-633161ABD7D1}" destId="{30E6E39F-EF77-41CF-92FF-682344AE1D24}" srcOrd="3" destOrd="0" parTransId="{CA49F953-3E6D-41A0-97D0-9B14D7318F0F}" sibTransId="{B6C6341D-6A6B-4157-B4C7-BD9540667948}"/>
    <dgm:cxn modelId="{ECD5068B-D547-424E-A36E-DA7AFF6ACF8C}" type="presParOf" srcId="{33793FB5-0D40-4EA4-9B7C-89CBC29E370C}" destId="{5B86071C-06AA-4389-A4F5-3CCE163726B4}" srcOrd="0" destOrd="0" presId="urn:microsoft.com/office/officeart/2005/8/layout/vList2"/>
    <dgm:cxn modelId="{C7B34040-DF67-4BAA-A375-437D63A524A0}" type="presParOf" srcId="{33793FB5-0D40-4EA4-9B7C-89CBC29E370C}" destId="{5768F682-62C4-4AA9-8F7D-58BC83DD46E1}" srcOrd="1" destOrd="0" presId="urn:microsoft.com/office/officeart/2005/8/layout/vList2"/>
    <dgm:cxn modelId="{7D4DEA19-E406-42AA-9254-1DDF3C86B65C}" type="presParOf" srcId="{33793FB5-0D40-4EA4-9B7C-89CBC29E370C}" destId="{94D67E81-3AC0-4087-9133-0C3202C39854}" srcOrd="2" destOrd="0" presId="urn:microsoft.com/office/officeart/2005/8/layout/vList2"/>
    <dgm:cxn modelId="{D182DEBB-5691-41DE-AD1F-DF78540D74B0}" type="presParOf" srcId="{33793FB5-0D40-4EA4-9B7C-89CBC29E370C}" destId="{1F6312BD-7BDD-4029-86D3-8DDC2BDF1DEA}" srcOrd="3" destOrd="0" presId="urn:microsoft.com/office/officeart/2005/8/layout/vList2"/>
    <dgm:cxn modelId="{707B2FBA-2B13-4ACF-B152-49B68CA78FDB}" type="presParOf" srcId="{33793FB5-0D40-4EA4-9B7C-89CBC29E370C}" destId="{6484EA64-1397-4801-A022-1B37E619A9D6}" srcOrd="4" destOrd="0" presId="urn:microsoft.com/office/officeart/2005/8/layout/vList2"/>
    <dgm:cxn modelId="{E8A9F491-87C0-4FE5-BF32-BFCEC6B00D99}" type="presParOf" srcId="{33793FB5-0D40-4EA4-9B7C-89CBC29E370C}" destId="{16CF4CA6-C917-43C9-8036-9DF5AD36E123}" srcOrd="5" destOrd="0" presId="urn:microsoft.com/office/officeart/2005/8/layout/vList2"/>
    <dgm:cxn modelId="{EC2F157D-32A4-402D-87A6-C4748C5AE3BD}" type="presParOf" srcId="{33793FB5-0D40-4EA4-9B7C-89CBC29E370C}" destId="{48654D08-2F9C-4982-AAC1-CD8ABF1C5A0E}" srcOrd="6"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E07950-57E1-4F89-8D7D-61ECF416E12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AE60D5D-A2ED-47A3-B11D-7240FCD9F914}" type="pres">
      <dgm:prSet presAssocID="{ABE07950-57E1-4F89-8D7D-61ECF416E123}" presName="diagram" presStyleCnt="0">
        <dgm:presLayoutVars>
          <dgm:dir/>
          <dgm:resizeHandles val="exact"/>
        </dgm:presLayoutVars>
      </dgm:prSet>
      <dgm:spPr/>
    </dgm:pt>
  </dgm:ptLst>
  <dgm:cxnLst>
    <dgm:cxn modelId="{71B5C152-6827-4454-AD86-D941CA5C2A81}" type="presOf" srcId="{ABE07950-57E1-4F89-8D7D-61ECF416E123}" destId="{0AE60D5D-A2ED-47A3-B11D-7240FCD9F91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62B08-CA35-42D8-997B-D14983556548}">
      <dsp:nvSpPr>
        <dsp:cNvPr id="0" name=""/>
        <dsp:cNvSpPr/>
      </dsp:nvSpPr>
      <dsp:spPr>
        <a:xfrm>
          <a:off x="0" y="541970"/>
          <a:ext cx="4730451" cy="2509650"/>
        </a:xfrm>
        <a:prstGeom prst="roundRect">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s-MX" sz="6500" kern="1200" dirty="0">
              <a:latin typeface="+mn-lt"/>
              <a:cs typeface="Arial" panose="020B0604020202020204" pitchFamily="34" charset="0"/>
            </a:rPr>
            <a:t>Nuestro Programa</a:t>
          </a:r>
        </a:p>
      </dsp:txBody>
      <dsp:txXfrm>
        <a:off x="122511" y="664481"/>
        <a:ext cx="4485429" cy="2264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9142C-1B0C-4FCC-B1AC-5C2770925042}">
      <dsp:nvSpPr>
        <dsp:cNvPr id="0" name=""/>
        <dsp:cNvSpPr/>
      </dsp:nvSpPr>
      <dsp:spPr>
        <a:xfrm>
          <a:off x="0" y="1079622"/>
          <a:ext cx="4730451" cy="1450799"/>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s-MX" sz="6200" kern="1200" dirty="0">
              <a:latin typeface="+mn-lt"/>
              <a:cs typeface="Arial" panose="020B0604020202020204" pitchFamily="34" charset="0"/>
            </a:rPr>
            <a:t>Preguntas?</a:t>
          </a:r>
        </a:p>
      </dsp:txBody>
      <dsp:txXfrm>
        <a:off x="70822" y="1150444"/>
        <a:ext cx="4588807" cy="13091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DD112-6228-40A8-9764-AD633C84F795}">
      <dsp:nvSpPr>
        <dsp:cNvPr id="0" name=""/>
        <dsp:cNvSpPr/>
      </dsp:nvSpPr>
      <dsp:spPr>
        <a:xfrm>
          <a:off x="0" y="257556"/>
          <a:ext cx="5015438" cy="16350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Los voluntarios pueden ir a ferias comunitarias y presentaciones.</a:t>
          </a:r>
        </a:p>
      </dsp:txBody>
      <dsp:txXfrm>
        <a:off x="79818" y="337374"/>
        <a:ext cx="4855802" cy="1475439"/>
      </dsp:txXfrm>
    </dsp:sp>
    <dsp:sp modelId="{702D7D0A-6F22-4199-8CB6-8800398978D6}">
      <dsp:nvSpPr>
        <dsp:cNvPr id="0" name=""/>
        <dsp:cNvSpPr/>
      </dsp:nvSpPr>
      <dsp:spPr>
        <a:xfrm>
          <a:off x="0" y="2148634"/>
          <a:ext cx="5015438" cy="16350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white"/>
              </a:solidFill>
              <a:latin typeface="Rockwell" panose="02060603020205020403"/>
              <a:ea typeface="+mn-ea"/>
              <a:cs typeface="+mn-cs"/>
            </a:rPr>
            <a:t>Si </a:t>
          </a:r>
          <a:r>
            <a:rPr lang="en-US" sz="2400" kern="1200" dirty="0" err="1">
              <a:solidFill>
                <a:prstClr val="white"/>
              </a:solidFill>
              <a:latin typeface="Rockwell" panose="02060603020205020403"/>
              <a:ea typeface="+mn-ea"/>
              <a:cs typeface="+mn-cs"/>
            </a:rPr>
            <a:t>quiere</a:t>
          </a:r>
          <a:r>
            <a:rPr lang="en-US" sz="2400" kern="1200" dirty="0">
              <a:solidFill>
                <a:prstClr val="white"/>
              </a:solidFill>
              <a:latin typeface="Rockwell" panose="02060603020205020403"/>
              <a:ea typeface="+mn-ea"/>
              <a:cs typeface="+mn-cs"/>
            </a:rPr>
            <a:t> </a:t>
          </a:r>
          <a:r>
            <a:rPr lang="en-US" sz="2400" kern="1200" dirty="0" err="1">
              <a:solidFill>
                <a:prstClr val="white"/>
              </a:solidFill>
              <a:latin typeface="Rockwell" panose="02060603020205020403"/>
              <a:ea typeface="+mn-ea"/>
              <a:cs typeface="+mn-cs"/>
            </a:rPr>
            <a:t>convertirse</a:t>
          </a:r>
          <a:r>
            <a:rPr lang="en-US" sz="2400" kern="1200" dirty="0">
              <a:solidFill>
                <a:prstClr val="white"/>
              </a:solidFill>
              <a:latin typeface="Rockwell" panose="02060603020205020403"/>
              <a:ea typeface="+mn-ea"/>
              <a:cs typeface="+mn-cs"/>
            </a:rPr>
            <a:t> </a:t>
          </a:r>
          <a:r>
            <a:rPr lang="en-US" sz="2400" kern="1200" dirty="0" err="1">
              <a:solidFill>
                <a:prstClr val="white"/>
              </a:solidFill>
              <a:latin typeface="Rockwell" panose="02060603020205020403"/>
              <a:ea typeface="+mn-ea"/>
              <a:cs typeface="+mn-cs"/>
            </a:rPr>
            <a:t>en</a:t>
          </a:r>
          <a:r>
            <a:rPr lang="en-US" sz="2400" kern="1200" dirty="0">
              <a:solidFill>
                <a:prstClr val="white"/>
              </a:solidFill>
              <a:latin typeface="Rockwell" panose="02060603020205020403"/>
              <a:ea typeface="+mn-ea"/>
              <a:cs typeface="+mn-cs"/>
            </a:rPr>
            <a:t> </a:t>
          </a:r>
          <a:r>
            <a:rPr lang="en-US" sz="2400" kern="1200" dirty="0" err="1">
              <a:solidFill>
                <a:prstClr val="white"/>
              </a:solidFill>
              <a:latin typeface="Rockwell" panose="02060603020205020403"/>
              <a:ea typeface="+mn-ea"/>
              <a:cs typeface="+mn-cs"/>
            </a:rPr>
            <a:t>voluntario</a:t>
          </a:r>
          <a:r>
            <a:rPr lang="en-US" sz="2400" kern="1200" dirty="0">
              <a:solidFill>
                <a:prstClr val="white"/>
              </a:solidFill>
              <a:latin typeface="Rockwell" panose="02060603020205020403"/>
              <a:ea typeface="+mn-ea"/>
              <a:cs typeface="+mn-cs"/>
            </a:rPr>
            <a:t> de SMP, </a:t>
          </a:r>
          <a:r>
            <a:rPr lang="en-US" sz="2400" kern="1200" dirty="0" err="1">
              <a:solidFill>
                <a:prstClr val="white"/>
              </a:solidFill>
              <a:latin typeface="Rockwell" panose="02060603020205020403"/>
              <a:ea typeface="+mn-ea"/>
              <a:cs typeface="+mn-cs"/>
            </a:rPr>
            <a:t>contacte</a:t>
          </a:r>
          <a:r>
            <a:rPr lang="en-US" sz="2400" kern="1200" dirty="0">
              <a:solidFill>
                <a:prstClr val="white"/>
              </a:solidFill>
              <a:latin typeface="Rockwell" panose="02060603020205020403"/>
              <a:ea typeface="+mn-ea"/>
              <a:cs typeface="+mn-cs"/>
            </a:rPr>
            <a:t> a </a:t>
          </a:r>
          <a:r>
            <a:rPr lang="en-US" sz="2400" kern="1200" dirty="0">
              <a:solidFill>
                <a:prstClr val="white"/>
              </a:solidFill>
              <a:latin typeface="Rockwell" panose="02060603020205020403"/>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jesus.enriquez@ageoptions.org</a:t>
          </a:r>
          <a:r>
            <a:rPr lang="en-US" sz="2400" kern="1200" dirty="0">
              <a:solidFill>
                <a:prstClr val="white"/>
              </a:solidFill>
              <a:latin typeface="Rockwell" panose="02060603020205020403"/>
              <a:ea typeface="+mn-ea"/>
              <a:cs typeface="+mn-cs"/>
            </a:rPr>
            <a:t> o </a:t>
          </a:r>
          <a:r>
            <a:rPr lang="en-US" sz="2400" kern="1200" dirty="0" err="1">
              <a:solidFill>
                <a:prstClr val="white"/>
              </a:solidFill>
              <a:latin typeface="Rockwell" panose="02060603020205020403"/>
              <a:ea typeface="+mn-ea"/>
              <a:cs typeface="+mn-cs"/>
            </a:rPr>
            <a:t>llame</a:t>
          </a:r>
          <a:r>
            <a:rPr lang="en-US" sz="2400" kern="1200" dirty="0">
              <a:solidFill>
                <a:prstClr val="white"/>
              </a:solidFill>
              <a:latin typeface="Rockwell" panose="02060603020205020403"/>
              <a:ea typeface="+mn-ea"/>
              <a:cs typeface="+mn-cs"/>
            </a:rPr>
            <a:t> al (800)699-9043</a:t>
          </a:r>
          <a:endParaRPr lang="es-MX" sz="2400" kern="1200" dirty="0">
            <a:solidFill>
              <a:prstClr val="white"/>
            </a:solidFill>
            <a:latin typeface="Rockwell" panose="02060603020205020403"/>
            <a:ea typeface="+mn-ea"/>
            <a:cs typeface="+mn-cs"/>
          </a:endParaRPr>
        </a:p>
      </dsp:txBody>
      <dsp:txXfrm>
        <a:off x="79818" y="2228452"/>
        <a:ext cx="4855802" cy="14754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A14E-2400-42E8-AD35-D46481B13990}">
      <dsp:nvSpPr>
        <dsp:cNvPr id="0" name=""/>
        <dsp:cNvSpPr/>
      </dsp:nvSpPr>
      <dsp:spPr>
        <a:xfrm>
          <a:off x="1057643" y="288"/>
          <a:ext cx="2354149" cy="1412489"/>
        </a:xfrm>
        <a:prstGeom prst="rect">
          <a:avLst/>
        </a:prstGeom>
        <a:solidFill>
          <a:schemeClr val="tx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mn-lt"/>
              <a:cs typeface="Arial" panose="020B0604020202020204" pitchFamily="34" charset="0"/>
            </a:rPr>
            <a:t>Illinois SMP</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1-800-699-9043</a:t>
          </a:r>
        </a:p>
      </dsp:txBody>
      <dsp:txXfrm>
        <a:off x="1057643" y="288"/>
        <a:ext cx="2354149" cy="1412489"/>
      </dsp:txXfrm>
    </dsp:sp>
    <dsp:sp modelId="{BB50E4FE-72BE-4465-A7B2-54D5F5A34BDC}">
      <dsp:nvSpPr>
        <dsp:cNvPr id="0" name=""/>
        <dsp:cNvSpPr/>
      </dsp:nvSpPr>
      <dsp:spPr>
        <a:xfrm>
          <a:off x="3647207" y="288"/>
          <a:ext cx="2354149" cy="1412489"/>
        </a:xfrm>
        <a:prstGeom prst="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Social Security Administration</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1-800-772-1213</a:t>
          </a:r>
        </a:p>
      </dsp:txBody>
      <dsp:txXfrm>
        <a:off x="3647207" y="288"/>
        <a:ext cx="2354149" cy="1412489"/>
      </dsp:txXfrm>
    </dsp:sp>
    <dsp:sp modelId="{4AB2C917-9C2A-48C0-9D0B-CE63F6EFDC03}">
      <dsp:nvSpPr>
        <dsp:cNvPr id="0" name=""/>
        <dsp:cNvSpPr/>
      </dsp:nvSpPr>
      <dsp:spPr>
        <a:xfrm>
          <a:off x="1057643" y="1648193"/>
          <a:ext cx="2354149" cy="1412489"/>
        </a:xfrm>
        <a:prstGeom prst="rect">
          <a:avLst/>
        </a:prstGeom>
        <a:solidFill>
          <a:schemeClr val="bg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mn-lt"/>
              <a:cs typeface="Arial" panose="020B0604020202020204" pitchFamily="34" charset="0"/>
            </a:rPr>
            <a:t>Better Business Bureau </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1-703-276-0100</a:t>
          </a:r>
        </a:p>
      </dsp:txBody>
      <dsp:txXfrm>
        <a:off x="1057643" y="1648193"/>
        <a:ext cx="2354149" cy="1412489"/>
      </dsp:txXfrm>
    </dsp:sp>
    <dsp:sp modelId="{FD75E69E-5E49-4835-9589-211090666917}">
      <dsp:nvSpPr>
        <dsp:cNvPr id="0" name=""/>
        <dsp:cNvSpPr/>
      </dsp:nvSpPr>
      <dsp:spPr>
        <a:xfrm>
          <a:off x="3647207" y="1648193"/>
          <a:ext cx="2354149" cy="1412489"/>
        </a:xfrm>
        <a:prstGeom prst="rect">
          <a:avLst/>
        </a:prstGeom>
        <a:solidFill>
          <a:schemeClr val="bg2">
            <a:lumMod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I</a:t>
          </a:r>
          <a:r>
            <a:rPr lang="en-US" sz="1800" b="1" kern="1200" baseline="0">
              <a:effectLst>
                <a:outerShdw blurRad="38100" dist="38100" dir="2700000" algn="tl">
                  <a:srgbClr val="000000">
                    <a:alpha val="43137"/>
                  </a:srgbClr>
                </a:outerShdw>
              </a:effectLst>
              <a:latin typeface="+mn-lt"/>
              <a:cs typeface="Arial" panose="020B0604020202020204" pitchFamily="34" charset="0"/>
            </a:rPr>
            <a:t>dentity Theft Hotline</a:t>
          </a:r>
        </a:p>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1-877-438-4338</a:t>
          </a:r>
        </a:p>
      </dsp:txBody>
      <dsp:txXfrm>
        <a:off x="3647207" y="1648193"/>
        <a:ext cx="2354149" cy="1412489"/>
      </dsp:txXfrm>
    </dsp:sp>
    <dsp:sp modelId="{020D979F-7CCD-4B5C-9C45-C6013D5115CE}">
      <dsp:nvSpPr>
        <dsp:cNvPr id="0" name=""/>
        <dsp:cNvSpPr/>
      </dsp:nvSpPr>
      <dsp:spPr>
        <a:xfrm>
          <a:off x="1057643" y="3296097"/>
          <a:ext cx="2354149" cy="1412489"/>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mn-lt"/>
              <a:cs typeface="Arial" panose="020B0604020202020204" pitchFamily="34" charset="0"/>
            </a:rPr>
            <a:t>Eldercare Senior Services Locator </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1-800-677-1116</a:t>
          </a:r>
        </a:p>
      </dsp:txBody>
      <dsp:txXfrm>
        <a:off x="1057643" y="3296097"/>
        <a:ext cx="2354149" cy="1412489"/>
      </dsp:txXfrm>
    </dsp:sp>
    <dsp:sp modelId="{3EE92D4E-B0EC-48BF-854D-76020822F8DD}">
      <dsp:nvSpPr>
        <dsp:cNvPr id="0" name=""/>
        <dsp:cNvSpPr/>
      </dsp:nvSpPr>
      <dsp:spPr>
        <a:xfrm>
          <a:off x="3647207" y="3296097"/>
          <a:ext cx="2354149" cy="1412489"/>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Illinois Senior Health Insurance Program</a:t>
          </a:r>
        </a:p>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mn-lt"/>
              <a:cs typeface="Arial" panose="020B0604020202020204" pitchFamily="34" charset="0"/>
            </a:rPr>
            <a:t>1-800-252-8966</a:t>
          </a:r>
        </a:p>
      </dsp:txBody>
      <dsp:txXfrm>
        <a:off x="3647207" y="3296097"/>
        <a:ext cx="2354149" cy="1412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59F80-5315-45FE-B87C-89D383B5C611}">
      <dsp:nvSpPr>
        <dsp:cNvPr id="0" name=""/>
        <dsp:cNvSpPr/>
      </dsp:nvSpPr>
      <dsp:spPr>
        <a:xfrm>
          <a:off x="0" y="109483"/>
          <a:ext cx="5136879" cy="16567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El </a:t>
          </a:r>
          <a:r>
            <a:rPr lang="en-US" sz="2400" kern="1200" dirty="0" err="1"/>
            <a:t>Programa</a:t>
          </a:r>
          <a:r>
            <a:rPr lang="en-US" sz="2400" kern="1200" dirty="0"/>
            <a:t> de la </a:t>
          </a:r>
          <a:r>
            <a:rPr lang="en-US" sz="2400" kern="1200" dirty="0" err="1"/>
            <a:t>Patrulla</a:t>
          </a:r>
          <a:r>
            <a:rPr lang="en-US" sz="2400" kern="1200" dirty="0"/>
            <a:t> de Medicare </a:t>
          </a:r>
          <a:r>
            <a:rPr lang="en-US" sz="2400" kern="1200" dirty="0" err="1"/>
            <a:t>cuenta</a:t>
          </a:r>
          <a:r>
            <a:rPr lang="en-US" sz="2400" kern="1200" dirty="0"/>
            <a:t> con </a:t>
          </a:r>
          <a:r>
            <a:rPr lang="en-US" sz="2400" kern="1200" dirty="0" err="1"/>
            <a:t>fondos</a:t>
          </a:r>
          <a:r>
            <a:rPr lang="en-US" sz="2400" kern="1200" dirty="0"/>
            <a:t> federales de la </a:t>
          </a:r>
          <a:r>
            <a:rPr lang="en-US" sz="2400" kern="1200" dirty="0" err="1"/>
            <a:t>Administracion</a:t>
          </a:r>
          <a:r>
            <a:rPr lang="en-US" sz="2400" kern="1200" dirty="0"/>
            <a:t> de la Vida Comunitaria (ACL).</a:t>
          </a:r>
          <a:endParaRPr lang="es-MX" sz="2400" kern="1200" dirty="0"/>
        </a:p>
      </dsp:txBody>
      <dsp:txXfrm>
        <a:off x="80874" y="190357"/>
        <a:ext cx="4975131" cy="1494971"/>
      </dsp:txXfrm>
    </dsp:sp>
    <dsp:sp modelId="{A0E1C0B2-CC69-48EB-9627-2D21D64DFEFB}">
      <dsp:nvSpPr>
        <dsp:cNvPr id="0" name=""/>
        <dsp:cNvSpPr/>
      </dsp:nvSpPr>
      <dsp:spPr>
        <a:xfrm>
          <a:off x="0" y="1835323"/>
          <a:ext cx="5136879" cy="16567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El </a:t>
          </a:r>
          <a:r>
            <a:rPr lang="en-US" sz="2400" kern="1200" dirty="0" err="1"/>
            <a:t>programa</a:t>
          </a:r>
          <a:r>
            <a:rPr lang="en-US" sz="2400" kern="1200" dirty="0"/>
            <a:t> </a:t>
          </a:r>
          <a:r>
            <a:rPr lang="en-US" sz="2400" kern="1200" dirty="0" err="1"/>
            <a:t>esta</a:t>
          </a:r>
          <a:r>
            <a:rPr lang="en-US" sz="2400" kern="1200" dirty="0"/>
            <a:t> </a:t>
          </a:r>
          <a:r>
            <a:rPr lang="en-US" sz="2400" kern="1200" dirty="0" err="1"/>
            <a:t>administrado</a:t>
          </a:r>
          <a:r>
            <a:rPr lang="en-US" sz="2400" kern="1200" dirty="0"/>
            <a:t> </a:t>
          </a:r>
          <a:r>
            <a:rPr lang="en-US" sz="2400" kern="1200" dirty="0" err="1"/>
            <a:t>por</a:t>
          </a:r>
          <a:r>
            <a:rPr lang="en-US" sz="2400" kern="1200" dirty="0"/>
            <a:t> </a:t>
          </a:r>
          <a:r>
            <a:rPr lang="en-US" sz="2400" kern="1200" dirty="0" err="1"/>
            <a:t>AgeOptions</a:t>
          </a:r>
          <a:r>
            <a:rPr lang="en-US" sz="2400" kern="1200" dirty="0"/>
            <a:t> </a:t>
          </a:r>
          <a:r>
            <a:rPr lang="en-US" sz="2400" kern="1200" dirty="0" err="1"/>
            <a:t>en</a:t>
          </a:r>
          <a:r>
            <a:rPr lang="en-US" sz="2400" kern="1200" dirty="0"/>
            <a:t> </a:t>
          </a:r>
          <a:r>
            <a:rPr lang="en-US" sz="2400" kern="1200" dirty="0" err="1"/>
            <a:t>colaboracion</a:t>
          </a:r>
          <a:r>
            <a:rPr lang="en-US" sz="2400" kern="1200" dirty="0"/>
            <a:t> con </a:t>
          </a:r>
          <a:r>
            <a:rPr lang="en-US" sz="2400" kern="1200" dirty="0" err="1"/>
            <a:t>agencias</a:t>
          </a:r>
          <a:r>
            <a:rPr lang="en-US" sz="2400" kern="1200" dirty="0"/>
            <a:t> para personas de la </a:t>
          </a:r>
          <a:r>
            <a:rPr lang="en-US" sz="2400" kern="1200" dirty="0" err="1"/>
            <a:t>tercera</a:t>
          </a:r>
          <a:r>
            <a:rPr lang="en-US" sz="2400" kern="1200" dirty="0"/>
            <a:t> </a:t>
          </a:r>
          <a:r>
            <a:rPr lang="en-US" sz="2400" kern="1200" dirty="0" err="1"/>
            <a:t>edad</a:t>
          </a:r>
          <a:r>
            <a:rPr lang="en-US" sz="2400" kern="1200" dirty="0"/>
            <a:t> </a:t>
          </a:r>
          <a:r>
            <a:rPr lang="en-US" sz="2400" kern="1200" dirty="0" err="1"/>
            <a:t>en</a:t>
          </a:r>
          <a:r>
            <a:rPr lang="en-US" sz="2400" kern="1200" dirty="0"/>
            <a:t> </a:t>
          </a:r>
          <a:r>
            <a:rPr lang="en-US" sz="2400" kern="1200" dirty="0" err="1"/>
            <a:t>todo</a:t>
          </a:r>
          <a:r>
            <a:rPr lang="en-US" sz="2400" kern="1200" dirty="0"/>
            <a:t> </a:t>
          </a:r>
          <a:r>
            <a:rPr lang="en-US" sz="2400" kern="1200" dirty="0" err="1"/>
            <a:t>el</a:t>
          </a:r>
          <a:r>
            <a:rPr lang="en-US" sz="2400" kern="1200" dirty="0"/>
            <a:t> </a:t>
          </a:r>
          <a:r>
            <a:rPr lang="en-US" sz="2400" kern="1200" dirty="0" err="1"/>
            <a:t>estado</a:t>
          </a:r>
          <a:r>
            <a:rPr lang="en-US" sz="2400" kern="1200" dirty="0"/>
            <a:t>.</a:t>
          </a:r>
          <a:endParaRPr lang="es-MX" sz="2400" kern="1200" dirty="0"/>
        </a:p>
      </dsp:txBody>
      <dsp:txXfrm>
        <a:off x="80874" y="1916197"/>
        <a:ext cx="4975131" cy="1494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62B08-CA35-42D8-997B-D14983556548}">
      <dsp:nvSpPr>
        <dsp:cNvPr id="0" name=""/>
        <dsp:cNvSpPr/>
      </dsp:nvSpPr>
      <dsp:spPr>
        <a:xfrm>
          <a:off x="0" y="71046"/>
          <a:ext cx="4730451" cy="3451500"/>
        </a:xfrm>
        <a:prstGeom prst="roundRect">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s-MX" sz="5000" kern="1200" dirty="0">
              <a:latin typeface="+mn-lt"/>
              <a:cs typeface="Arial" panose="020B0604020202020204" pitchFamily="34" charset="0"/>
            </a:rPr>
            <a:t>Ha sido usted una victima de fraude en Medicare?</a:t>
          </a:r>
        </a:p>
      </dsp:txBody>
      <dsp:txXfrm>
        <a:off x="168488" y="239534"/>
        <a:ext cx="4393475" cy="3114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FE8F-D170-48AE-854B-668B2BDBF3AF}">
      <dsp:nvSpPr>
        <dsp:cNvPr id="0" name=""/>
        <dsp:cNvSpPr/>
      </dsp:nvSpPr>
      <dsp:spPr>
        <a:xfrm>
          <a:off x="0" y="214121"/>
          <a:ext cx="5331126" cy="8913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Ha tenido una llamada sospechosa?</a:t>
          </a:r>
        </a:p>
      </dsp:txBody>
      <dsp:txXfrm>
        <a:off x="43514" y="257635"/>
        <a:ext cx="5244098" cy="804365"/>
      </dsp:txXfrm>
    </dsp:sp>
    <dsp:sp modelId="{6C35104A-4DE4-4922-8BDA-8857EA587168}">
      <dsp:nvSpPr>
        <dsp:cNvPr id="0" name=""/>
        <dsp:cNvSpPr/>
      </dsp:nvSpPr>
      <dsp:spPr>
        <a:xfrm>
          <a:off x="0" y="1171755"/>
          <a:ext cx="5331126" cy="8913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Ha sufrido con una estafa de Medicare?</a:t>
          </a:r>
        </a:p>
      </dsp:txBody>
      <dsp:txXfrm>
        <a:off x="43514" y="1215269"/>
        <a:ext cx="5244098" cy="804365"/>
      </dsp:txXfrm>
    </dsp:sp>
    <dsp:sp modelId="{45C403FD-BEC4-4EDB-8801-B8E2F7460557}">
      <dsp:nvSpPr>
        <dsp:cNvPr id="0" name=""/>
        <dsp:cNvSpPr/>
      </dsp:nvSpPr>
      <dsp:spPr>
        <a:xfrm>
          <a:off x="0" y="2129389"/>
          <a:ext cx="5331126" cy="8913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Alguien en su familia ha experimentado fraude en Medicare?</a:t>
          </a:r>
        </a:p>
      </dsp:txBody>
      <dsp:txXfrm>
        <a:off x="43514" y="2172903"/>
        <a:ext cx="5244098" cy="804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62B08-CA35-42D8-997B-D14983556548}">
      <dsp:nvSpPr>
        <dsp:cNvPr id="0" name=""/>
        <dsp:cNvSpPr/>
      </dsp:nvSpPr>
      <dsp:spPr>
        <a:xfrm>
          <a:off x="0" y="47646"/>
          <a:ext cx="4730451" cy="3498300"/>
        </a:xfrm>
        <a:prstGeom prst="roundRect">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s-MX" sz="6500" kern="1200" dirty="0">
              <a:latin typeface="+mn-lt"/>
              <a:cs typeface="Arial" panose="020B0604020202020204" pitchFamily="34" charset="0"/>
            </a:rPr>
            <a:t>Evitando Fraude en Medicare</a:t>
          </a:r>
        </a:p>
      </dsp:txBody>
      <dsp:txXfrm>
        <a:off x="170773" y="218419"/>
        <a:ext cx="4388905" cy="3156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6F594-7592-41E2-A938-4984713768D7}">
      <dsp:nvSpPr>
        <dsp:cNvPr id="0" name=""/>
        <dsp:cNvSpPr/>
      </dsp:nvSpPr>
      <dsp:spPr>
        <a:xfrm>
          <a:off x="3165469" y="607179"/>
          <a:ext cx="467394" cy="91440"/>
        </a:xfrm>
        <a:custGeom>
          <a:avLst/>
          <a:gdLst/>
          <a:ahLst/>
          <a:cxnLst/>
          <a:rect l="0" t="0" r="0" b="0"/>
          <a:pathLst>
            <a:path>
              <a:moveTo>
                <a:pt x="0" y="45720"/>
              </a:moveTo>
              <a:lnTo>
                <a:pt x="467394"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effectLst>
              <a:outerShdw blurRad="38100" dist="38100" dir="2700000" algn="tl">
                <a:srgbClr val="000000">
                  <a:alpha val="43137"/>
                </a:srgbClr>
              </a:outerShdw>
            </a:effectLst>
          </a:endParaRPr>
        </a:p>
      </dsp:txBody>
      <dsp:txXfrm>
        <a:off x="3386716" y="650409"/>
        <a:ext cx="24899" cy="4979"/>
      </dsp:txXfrm>
    </dsp:sp>
    <dsp:sp modelId="{1B1C91E9-72DB-457A-9FFA-015EECA23900}">
      <dsp:nvSpPr>
        <dsp:cNvPr id="0" name=""/>
        <dsp:cNvSpPr/>
      </dsp:nvSpPr>
      <dsp:spPr>
        <a:xfrm>
          <a:off x="1002077" y="3342"/>
          <a:ext cx="2165192" cy="12991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effectLst>
                <a:outerShdw blurRad="38100" dist="38100" dir="2700000" algn="tl">
                  <a:srgbClr val="000000">
                    <a:alpha val="43137"/>
                  </a:srgbClr>
                </a:outerShdw>
              </a:effectLst>
            </a:rPr>
            <a:t>Aprenda acerca Fraude de Medicare.</a:t>
          </a:r>
        </a:p>
      </dsp:txBody>
      <dsp:txXfrm>
        <a:off x="1002077" y="3342"/>
        <a:ext cx="2165192" cy="1299115"/>
      </dsp:txXfrm>
    </dsp:sp>
    <dsp:sp modelId="{7BBA9103-533E-448B-86B3-5954B397AA66}">
      <dsp:nvSpPr>
        <dsp:cNvPr id="0" name=""/>
        <dsp:cNvSpPr/>
      </dsp:nvSpPr>
      <dsp:spPr>
        <a:xfrm>
          <a:off x="2084673" y="1300657"/>
          <a:ext cx="2663186" cy="467394"/>
        </a:xfrm>
        <a:custGeom>
          <a:avLst/>
          <a:gdLst/>
          <a:ahLst/>
          <a:cxnLst/>
          <a:rect l="0" t="0" r="0" b="0"/>
          <a:pathLst>
            <a:path>
              <a:moveTo>
                <a:pt x="2663186" y="0"/>
              </a:moveTo>
              <a:lnTo>
                <a:pt x="2663186" y="250797"/>
              </a:lnTo>
              <a:lnTo>
                <a:pt x="0" y="250797"/>
              </a:lnTo>
              <a:lnTo>
                <a:pt x="0" y="467394"/>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effectLst>
              <a:outerShdw blurRad="38100" dist="38100" dir="2700000" algn="tl">
                <a:srgbClr val="000000">
                  <a:alpha val="43137"/>
                </a:srgbClr>
              </a:outerShdw>
            </a:effectLst>
          </a:endParaRPr>
        </a:p>
      </dsp:txBody>
      <dsp:txXfrm>
        <a:off x="3348532" y="1531864"/>
        <a:ext cx="135467" cy="4979"/>
      </dsp:txXfrm>
    </dsp:sp>
    <dsp:sp modelId="{EAE1E4DE-A1D7-47CD-8F88-26A1310BDFF3}">
      <dsp:nvSpPr>
        <dsp:cNvPr id="0" name=""/>
        <dsp:cNvSpPr/>
      </dsp:nvSpPr>
      <dsp:spPr>
        <a:xfrm>
          <a:off x="3665263" y="3342"/>
          <a:ext cx="2165192" cy="12991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effectLst>
                <a:outerShdw blurRad="38100" dist="38100" dir="2700000" algn="tl">
                  <a:srgbClr val="000000">
                    <a:alpha val="43137"/>
                  </a:srgbClr>
                </a:outerShdw>
              </a:effectLst>
            </a:rPr>
            <a:t>Solo comparta su numero de Medicare con su medico.</a:t>
          </a:r>
        </a:p>
      </dsp:txBody>
      <dsp:txXfrm>
        <a:off x="3665263" y="3342"/>
        <a:ext cx="2165192" cy="1299115"/>
      </dsp:txXfrm>
    </dsp:sp>
    <dsp:sp modelId="{D369F685-F97B-40D9-ACD6-AF0C5B3CE848}">
      <dsp:nvSpPr>
        <dsp:cNvPr id="0" name=""/>
        <dsp:cNvSpPr/>
      </dsp:nvSpPr>
      <dsp:spPr>
        <a:xfrm>
          <a:off x="3165469" y="2404289"/>
          <a:ext cx="467394" cy="91440"/>
        </a:xfrm>
        <a:custGeom>
          <a:avLst/>
          <a:gdLst/>
          <a:ahLst/>
          <a:cxnLst/>
          <a:rect l="0" t="0" r="0" b="0"/>
          <a:pathLst>
            <a:path>
              <a:moveTo>
                <a:pt x="0" y="45720"/>
              </a:moveTo>
              <a:lnTo>
                <a:pt x="467394"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effectLst>
              <a:outerShdw blurRad="38100" dist="38100" dir="2700000" algn="tl">
                <a:srgbClr val="000000">
                  <a:alpha val="43137"/>
                </a:srgbClr>
              </a:outerShdw>
            </a:effectLst>
          </a:endParaRPr>
        </a:p>
      </dsp:txBody>
      <dsp:txXfrm>
        <a:off x="3386716" y="2447519"/>
        <a:ext cx="24899" cy="4979"/>
      </dsp:txXfrm>
    </dsp:sp>
    <dsp:sp modelId="{D28775E0-EBD9-43F9-89FD-65A7C187D4EE}">
      <dsp:nvSpPr>
        <dsp:cNvPr id="0" name=""/>
        <dsp:cNvSpPr/>
      </dsp:nvSpPr>
      <dsp:spPr>
        <a:xfrm>
          <a:off x="1002077" y="1800451"/>
          <a:ext cx="2165192" cy="12991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effectLst>
                <a:outerShdw blurRad="38100" dist="38100" dir="2700000" algn="tl">
                  <a:srgbClr val="000000">
                    <a:alpha val="43137"/>
                  </a:srgbClr>
                </a:outerShdw>
              </a:effectLst>
            </a:rPr>
            <a:t>Obtenga un sumario medico de cada visita.</a:t>
          </a:r>
        </a:p>
      </dsp:txBody>
      <dsp:txXfrm>
        <a:off x="1002077" y="1800451"/>
        <a:ext cx="2165192" cy="1299115"/>
      </dsp:txXfrm>
    </dsp:sp>
    <dsp:sp modelId="{F2255B0D-04B0-4E43-A5BB-EE8C6B016B19}">
      <dsp:nvSpPr>
        <dsp:cNvPr id="0" name=""/>
        <dsp:cNvSpPr/>
      </dsp:nvSpPr>
      <dsp:spPr>
        <a:xfrm>
          <a:off x="2084673" y="3097767"/>
          <a:ext cx="2663186" cy="467394"/>
        </a:xfrm>
        <a:custGeom>
          <a:avLst/>
          <a:gdLst/>
          <a:ahLst/>
          <a:cxnLst/>
          <a:rect l="0" t="0" r="0" b="0"/>
          <a:pathLst>
            <a:path>
              <a:moveTo>
                <a:pt x="2663186" y="0"/>
              </a:moveTo>
              <a:lnTo>
                <a:pt x="2663186" y="250797"/>
              </a:lnTo>
              <a:lnTo>
                <a:pt x="0" y="250797"/>
              </a:lnTo>
              <a:lnTo>
                <a:pt x="0" y="467394"/>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effectLst>
              <a:outerShdw blurRad="38100" dist="38100" dir="2700000" algn="tl">
                <a:srgbClr val="000000">
                  <a:alpha val="43137"/>
                </a:srgbClr>
              </a:outerShdw>
            </a:effectLst>
          </a:endParaRPr>
        </a:p>
      </dsp:txBody>
      <dsp:txXfrm>
        <a:off x="3348532" y="3328974"/>
        <a:ext cx="135467" cy="4979"/>
      </dsp:txXfrm>
    </dsp:sp>
    <dsp:sp modelId="{174D37F5-09F5-4549-A5B8-B4B314090221}">
      <dsp:nvSpPr>
        <dsp:cNvPr id="0" name=""/>
        <dsp:cNvSpPr/>
      </dsp:nvSpPr>
      <dsp:spPr>
        <a:xfrm>
          <a:off x="3665263" y="1800451"/>
          <a:ext cx="2165192" cy="12991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effectLst>
                <a:outerShdw blurRad="38100" dist="38100" dir="2700000" algn="tl">
                  <a:srgbClr val="000000">
                    <a:alpha val="43137"/>
                  </a:srgbClr>
                </a:outerShdw>
              </a:effectLst>
            </a:rPr>
            <a:t>Cuente con un diario de salud medica.</a:t>
          </a:r>
        </a:p>
      </dsp:txBody>
      <dsp:txXfrm>
        <a:off x="3665263" y="1800451"/>
        <a:ext cx="2165192" cy="1299115"/>
      </dsp:txXfrm>
    </dsp:sp>
    <dsp:sp modelId="{A6DFF32A-1E72-4C32-8831-968692900D21}">
      <dsp:nvSpPr>
        <dsp:cNvPr id="0" name=""/>
        <dsp:cNvSpPr/>
      </dsp:nvSpPr>
      <dsp:spPr>
        <a:xfrm>
          <a:off x="3165469" y="4201399"/>
          <a:ext cx="485127" cy="91440"/>
        </a:xfrm>
        <a:custGeom>
          <a:avLst/>
          <a:gdLst/>
          <a:ahLst/>
          <a:cxnLst/>
          <a:rect l="0" t="0" r="0" b="0"/>
          <a:pathLst>
            <a:path>
              <a:moveTo>
                <a:pt x="0" y="45720"/>
              </a:moveTo>
              <a:lnTo>
                <a:pt x="259663" y="45720"/>
              </a:lnTo>
              <a:lnTo>
                <a:pt x="259663" y="49062"/>
              </a:lnTo>
              <a:lnTo>
                <a:pt x="485127" y="49062"/>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effectLst>
              <a:outerShdw blurRad="38100" dist="38100" dir="2700000" algn="tl">
                <a:srgbClr val="000000">
                  <a:alpha val="43137"/>
                </a:srgbClr>
              </a:outerShdw>
            </a:effectLst>
          </a:endParaRPr>
        </a:p>
      </dsp:txBody>
      <dsp:txXfrm>
        <a:off x="3395139" y="4244629"/>
        <a:ext cx="25786" cy="4979"/>
      </dsp:txXfrm>
    </dsp:sp>
    <dsp:sp modelId="{8DAAD434-A262-4AF8-A53A-AB7A71DB3A9F}">
      <dsp:nvSpPr>
        <dsp:cNvPr id="0" name=""/>
        <dsp:cNvSpPr/>
      </dsp:nvSpPr>
      <dsp:spPr>
        <a:xfrm>
          <a:off x="1002077" y="3597561"/>
          <a:ext cx="2165192" cy="12991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effectLst>
                <a:outerShdw blurRad="38100" dist="38100" dir="2700000" algn="tl">
                  <a:srgbClr val="000000">
                    <a:alpha val="43137"/>
                  </a:srgbClr>
                </a:outerShdw>
              </a:effectLst>
            </a:rPr>
            <a:t>Compare el diario de salud con su recibo de Medicare.</a:t>
          </a:r>
        </a:p>
      </dsp:txBody>
      <dsp:txXfrm>
        <a:off x="1002077" y="3597561"/>
        <a:ext cx="2165192" cy="1299115"/>
      </dsp:txXfrm>
    </dsp:sp>
    <dsp:sp modelId="{22FFBAB3-C6B5-4878-B91A-68B6E8DD2F19}">
      <dsp:nvSpPr>
        <dsp:cNvPr id="0" name=""/>
        <dsp:cNvSpPr/>
      </dsp:nvSpPr>
      <dsp:spPr>
        <a:xfrm>
          <a:off x="3682996" y="3600903"/>
          <a:ext cx="2165192" cy="12991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effectLst>
                <a:outerShdw blurRad="38100" dist="38100" dir="2700000" algn="tl">
                  <a:srgbClr val="000000">
                    <a:alpha val="43137"/>
                  </a:srgbClr>
                </a:outerShdw>
              </a:effectLst>
            </a:rPr>
            <a:t>Haga preguntas sobre cualquier sospecha de fraude.</a:t>
          </a:r>
        </a:p>
      </dsp:txBody>
      <dsp:txXfrm>
        <a:off x="3682996" y="3600903"/>
        <a:ext cx="2165192" cy="1299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9142C-1B0C-4FCC-B1AC-5C2770925042}">
      <dsp:nvSpPr>
        <dsp:cNvPr id="0" name=""/>
        <dsp:cNvSpPr/>
      </dsp:nvSpPr>
      <dsp:spPr>
        <a:xfrm>
          <a:off x="0" y="1036296"/>
          <a:ext cx="4730451" cy="152100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s-MX" sz="6500" kern="1200" dirty="0">
              <a:latin typeface="+mn-lt"/>
              <a:cs typeface="Arial" panose="020B0604020202020204" pitchFamily="34" charset="0"/>
            </a:rPr>
            <a:t>Estafas</a:t>
          </a:r>
        </a:p>
      </dsp:txBody>
      <dsp:txXfrm>
        <a:off x="74249" y="1110545"/>
        <a:ext cx="4581953" cy="1372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6071C-06AA-4389-A4F5-3CCE163726B4}">
      <dsp:nvSpPr>
        <dsp:cNvPr id="0" name=""/>
        <dsp:cNvSpPr/>
      </dsp:nvSpPr>
      <dsp:spPr>
        <a:xfrm>
          <a:off x="0" y="13484"/>
          <a:ext cx="5227607" cy="926859"/>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EQUIPO MEDICO DURABLE</a:t>
          </a:r>
        </a:p>
      </dsp:txBody>
      <dsp:txXfrm>
        <a:off x="45246" y="58730"/>
        <a:ext cx="5137115" cy="836367"/>
      </dsp:txXfrm>
    </dsp:sp>
    <dsp:sp modelId="{94D67E81-3AC0-4087-9133-0C3202C39854}">
      <dsp:nvSpPr>
        <dsp:cNvPr id="0" name=""/>
        <dsp:cNvSpPr/>
      </dsp:nvSpPr>
      <dsp:spPr>
        <a:xfrm>
          <a:off x="0" y="1012344"/>
          <a:ext cx="5227607" cy="926859"/>
        </a:xfrm>
        <a:prstGeom prst="roundRect">
          <a:avLst/>
        </a:prstGeom>
        <a:solidFill>
          <a:schemeClr val="bg2">
            <a:lumMod val="2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ESTAFAS DE PRUEBAS GENETICAS</a:t>
          </a:r>
        </a:p>
      </dsp:txBody>
      <dsp:txXfrm>
        <a:off x="45246" y="1057590"/>
        <a:ext cx="5137115" cy="836367"/>
      </dsp:txXfrm>
    </dsp:sp>
    <dsp:sp modelId="{6484EA64-1397-4801-A022-1B37E619A9D6}">
      <dsp:nvSpPr>
        <dsp:cNvPr id="0" name=""/>
        <dsp:cNvSpPr/>
      </dsp:nvSpPr>
      <dsp:spPr>
        <a:xfrm>
          <a:off x="0" y="2011203"/>
          <a:ext cx="5227607" cy="926859"/>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effectLst>
                <a:outerShdw blurRad="38100" dist="38100" dir="2700000" algn="tl">
                  <a:srgbClr val="000000">
                    <a:alpha val="43137"/>
                  </a:srgbClr>
                </a:outerShdw>
              </a:effectLst>
            </a:rPr>
            <a:t>ESTAFAS DE NUEVAS TARJETAS DE MEDICARE</a:t>
          </a:r>
        </a:p>
      </dsp:txBody>
      <dsp:txXfrm>
        <a:off x="45246" y="2056449"/>
        <a:ext cx="5137115" cy="836367"/>
      </dsp:txXfrm>
    </dsp:sp>
    <dsp:sp modelId="{48654D08-2F9C-4982-AAC1-CD8ABF1C5A0E}">
      <dsp:nvSpPr>
        <dsp:cNvPr id="0" name=""/>
        <dsp:cNvSpPr/>
      </dsp:nvSpPr>
      <dsp:spPr>
        <a:xfrm>
          <a:off x="0" y="3010062"/>
          <a:ext cx="5227607" cy="9268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ESTAFAS DE CUIDADO MEDICO EN LA CASA</a:t>
          </a:r>
        </a:p>
      </dsp:txBody>
      <dsp:txXfrm>
        <a:off x="45246" y="3055308"/>
        <a:ext cx="5137115" cy="8363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E9F445-E93B-4A4B-A567-A7F2B6CF1740}" type="datetimeFigureOut">
              <a:rPr lang="en-US" smtClean="0"/>
              <a:t>5/18/2022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3A3777-7152-4BB0-87B7-E1A4CDC62509}" type="slidenum">
              <a:rPr lang="en-US" smtClean="0"/>
              <a:t>‹#›</a:t>
            </a:fld>
            <a:endParaRPr lang="en-US"/>
          </a:p>
        </p:txBody>
      </p:sp>
    </p:spTree>
    <p:extLst>
      <p:ext uri="{BB962C8B-B14F-4D97-AF65-F5344CB8AC3E}">
        <p14:creationId xmlns:p14="http://schemas.microsoft.com/office/powerpoint/2010/main" val="361779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58FC-302E-C64B-B175-E759F7C44591}"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80F63-5379-B54F-A7A4-B3B71BAE84B9}" type="slidenum">
              <a:rPr lang="en-US" smtClean="0"/>
              <a:t>‹#›</a:t>
            </a:fld>
            <a:endParaRPr lang="en-US"/>
          </a:p>
        </p:txBody>
      </p:sp>
    </p:spTree>
    <p:extLst>
      <p:ext uri="{BB962C8B-B14F-4D97-AF65-F5344CB8AC3E}">
        <p14:creationId xmlns:p14="http://schemas.microsoft.com/office/powerpoint/2010/main" val="328006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stockphoto.com/photo/oops-gm483118151-3805525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stockphoto.com/photo/oops-gm483118151-3805525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3" name="Google Shape;5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4" name="Google Shape;54;p2: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a:t>mimi</a:t>
            </a:r>
            <a:endParaRPr/>
          </a:p>
        </p:txBody>
      </p:sp>
    </p:spTree>
    <p:extLst>
      <p:ext uri="{BB962C8B-B14F-4D97-AF65-F5344CB8AC3E}">
        <p14:creationId xmlns:p14="http://schemas.microsoft.com/office/powerpoint/2010/main" val="183803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-Make it clear that Medicare goes</a:t>
            </a:r>
            <a:r>
              <a:rPr lang="en-US" baseline="0" dirty="0"/>
              <a:t> through thousands of claims each day and it is highly possible that human error occurs when entering data.</a:t>
            </a:r>
          </a:p>
          <a:p>
            <a:r>
              <a:rPr lang="en-US" baseline="0" dirty="0"/>
              <a:t>-Make sure beneficiaries take the time to contact the provider to see if they can resolve the error before contacting their local SMP.</a:t>
            </a:r>
          </a:p>
          <a:p>
            <a:endParaRPr lang="en-US" baseline="0" dirty="0"/>
          </a:p>
          <a:p>
            <a:r>
              <a:rPr lang="en-US" dirty="0">
                <a:hlinkClick r:id="rId3"/>
              </a:rPr>
              <a:t>https://www.istockphoto.com/photo/oops-gm483118151-38055256</a:t>
            </a:r>
            <a:r>
              <a:rPr lang="en-US" dirty="0"/>
              <a:t> (got</a:t>
            </a:r>
            <a:r>
              <a:rPr lang="en-US" baseline="0" dirty="0"/>
              <a:t> image from the following link)</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10</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321421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-”Educate yourselves on Medicare</a:t>
            </a:r>
            <a:r>
              <a:rPr lang="en-US" baseline="0" dirty="0"/>
              <a:t> fraud. By being here today you are taking the right steps toward informing yourself and others on how to avoid fraud.”</a:t>
            </a:r>
          </a:p>
          <a:p>
            <a:r>
              <a:rPr lang="en-US" baseline="0" dirty="0"/>
              <a:t>-Explain that the old Medicare cards should be shredded because they are their old Social Security Numbers.</a:t>
            </a:r>
          </a:p>
          <a:p>
            <a:r>
              <a:rPr lang="en-US" baseline="0" dirty="0"/>
              <a:t>-Define what a personal healthcare journal is or state how to use a notepad to keep track of appointments and services received.</a:t>
            </a:r>
          </a:p>
          <a:p>
            <a:r>
              <a:rPr lang="en-US" baseline="0" dirty="0"/>
              <a:t>-If they need to report suspicious activity to the SMP, let them know the SMP number is in this presentation.</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11</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272615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-”Educate yourselves on Medicare</a:t>
            </a:r>
            <a:r>
              <a:rPr lang="en-US" baseline="0" dirty="0"/>
              <a:t> fraud. By being here today you are taking the right steps toward informing yourself and others on how to avoid fraud.”</a:t>
            </a:r>
          </a:p>
          <a:p>
            <a:r>
              <a:rPr lang="en-US" baseline="0" dirty="0"/>
              <a:t>-Explain that the old Medicare cards should be shredded because they are their old Social Security Numbers.</a:t>
            </a:r>
          </a:p>
          <a:p>
            <a:r>
              <a:rPr lang="en-US" baseline="0" dirty="0"/>
              <a:t>-Define what a personal healthcare journal is or state how to use a notepad to keep track of appointments and services received.</a:t>
            </a:r>
          </a:p>
          <a:p>
            <a:r>
              <a:rPr lang="en-US" baseline="0" dirty="0"/>
              <a:t>-If they need to report suspicious activity to the SMP, let them know the SMP number is in this presentation.</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12</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425058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-”Educate yourselves on Medicare</a:t>
            </a:r>
            <a:r>
              <a:rPr lang="en-US" baseline="0" dirty="0"/>
              <a:t> fraud. By being here today you are taking the right steps toward informing yourself and others on how to avoid fraud.”</a:t>
            </a:r>
          </a:p>
          <a:p>
            <a:r>
              <a:rPr lang="en-US" baseline="0" dirty="0"/>
              <a:t>-Explain that the old Medicare cards should be shredded because they are their old Social Security Numbers.</a:t>
            </a:r>
          </a:p>
          <a:p>
            <a:r>
              <a:rPr lang="en-US" baseline="0" dirty="0"/>
              <a:t>-Define what a personal healthcare journal is or state how to use a notepad to keep track of appointments and services received.</a:t>
            </a:r>
          </a:p>
          <a:p>
            <a:r>
              <a:rPr lang="en-US" baseline="0" dirty="0"/>
              <a:t>-If they need to report suspicious activity to the SMP, let them know the SMP number is in this presentation.</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13</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382658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 very specific and</a:t>
            </a:r>
            <a:r>
              <a:rPr lang="en-US" baseline="0" dirty="0"/>
              <a:t> emphasize the differences between fraud and error. We want to point out that errors happen in billing on Medicare/providers end.</a:t>
            </a:r>
          </a:p>
          <a:p>
            <a:endParaRPr lang="en-US" baseline="0" dirty="0"/>
          </a:p>
          <a:p>
            <a:r>
              <a:rPr lang="en-US" baseline="0" dirty="0"/>
              <a:t>Healthcare Fraud can be an ambiguous and in some cases skewed understanding of Healthcare Fraud due to its variations. SMP focuses on the broad range of Medicare Fraud from falsifying billing and errors to Abuse.</a:t>
            </a:r>
          </a:p>
          <a:p>
            <a:endParaRPr lang="en-US" baseline="0" dirty="0"/>
          </a:p>
          <a:p>
            <a:r>
              <a:rPr lang="en-US" baseline="0" dirty="0"/>
              <a:t>Be sure to mention these objectives: Here is what SMP want everyone to know by the end of this general presentation.</a:t>
            </a:r>
          </a:p>
          <a:p>
            <a:endParaRPr lang="en-US" baseline="0" dirty="0"/>
          </a:p>
          <a:p>
            <a:r>
              <a:rPr lang="en-US" sz="1200" b="1" kern="1200" dirty="0">
                <a:solidFill>
                  <a:schemeClr val="tx1"/>
                </a:solidFill>
                <a:effectLst/>
                <a:latin typeface="+mn-lt"/>
                <a:ea typeface="+mn-ea"/>
                <a:cs typeface="+mn-cs"/>
              </a:rPr>
              <a:t>SMP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Increase the understanding of Healthcare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Medicare)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able to identify TWO key concepts in this presentation (Fraud and Errors) and know the difference.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Understand how it not only affects them, but how it impacts their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understand that losing </a:t>
            </a:r>
            <a:r>
              <a:rPr lang="en-US" sz="1200" b="1" i="1" u="sng" kern="1200" dirty="0">
                <a:solidFill>
                  <a:srgbClr val="FF0000"/>
                </a:solidFill>
                <a:effectLst/>
                <a:latin typeface="+mn-lt"/>
                <a:ea typeface="+mn-ea"/>
                <a:cs typeface="+mn-cs"/>
              </a:rPr>
              <a:t>Billions</a:t>
            </a:r>
            <a:r>
              <a:rPr lang="en-US" sz="1200" b="1" kern="1200" dirty="0">
                <a:solidFill>
                  <a:schemeClr val="tx1"/>
                </a:solidFill>
                <a:effectLst/>
                <a:latin typeface="+mn-lt"/>
                <a:ea typeface="+mn-ea"/>
                <a:cs typeface="+mn-cs"/>
              </a:rPr>
              <a:t> affects everyone and its major impacts on their Health Outcomes, if Medicare believes that they have received a service, they will not be able to get it done if it was billed and go unreported.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Apply the knowledge gained from this general presentation to inform </a:t>
            </a:r>
            <a:r>
              <a:rPr lang="en-US" sz="1200" b="1" i="1" kern="1200" dirty="0">
                <a:solidFill>
                  <a:schemeClr val="tx1"/>
                </a:solidFill>
                <a:effectLst/>
                <a:latin typeface="+mn-lt"/>
                <a:ea typeface="+mn-ea"/>
                <a:cs typeface="+mn-cs"/>
              </a:rPr>
              <a:t>anyone</a:t>
            </a:r>
            <a:r>
              <a:rPr lang="en-US" sz="1200" b="1" kern="1200" dirty="0">
                <a:solidFill>
                  <a:schemeClr val="tx1"/>
                </a:solidFill>
                <a:effectLst/>
                <a:latin typeface="+mn-lt"/>
                <a:ea typeface="+mn-ea"/>
                <a:cs typeface="+mn-cs"/>
              </a:rPr>
              <a:t> on how to protect, detect, and report Healthcare Fraud using the suggested steps</a:t>
            </a:r>
            <a:r>
              <a:rPr lang="en-US" sz="1200" b="1" kern="1200" baseline="0" dirty="0">
                <a:solidFill>
                  <a:schemeClr val="tx1"/>
                </a:solidFill>
                <a:effectLst/>
                <a:latin typeface="+mn-lt"/>
                <a:ea typeface="+mn-ea"/>
                <a:cs typeface="+mn-cs"/>
              </a:rPr>
              <a:t> mentioned throughout the presentation.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Everyone should leave having</a:t>
            </a:r>
            <a:r>
              <a:rPr lang="en-US" sz="1200" b="1" kern="1200" baseline="0" dirty="0">
                <a:solidFill>
                  <a:schemeClr val="tx1"/>
                </a:solidFill>
                <a:effectLst/>
                <a:latin typeface="+mn-lt"/>
                <a:ea typeface="+mn-ea"/>
                <a:cs typeface="+mn-cs"/>
              </a:rPr>
              <a:t> the resources needed to feel empowered and </a:t>
            </a:r>
            <a:r>
              <a:rPr lang="en-US" sz="1200" b="1" kern="1200" dirty="0">
                <a:solidFill>
                  <a:schemeClr val="tx1"/>
                </a:solidFill>
                <a:effectLst/>
                <a:latin typeface="+mn-lt"/>
                <a:ea typeface="+mn-ea"/>
                <a:cs typeface="+mn-cs"/>
              </a:rPr>
              <a:t>be able to contact more than 4 people in the event of a possible fraud occurrence, and know who to call first before reporting. *Remember to contact their PCP before taking any actions* </a:t>
            </a:r>
            <a:endParaRPr lang="en-US" sz="1200" kern="1200" dirty="0">
              <a:solidFill>
                <a:schemeClr val="tx1"/>
              </a:solidFill>
              <a:effectLst/>
              <a:latin typeface="+mn-lt"/>
              <a:ea typeface="+mn-ea"/>
              <a:cs typeface="+mn-cs"/>
            </a:endParaRPr>
          </a:p>
          <a:p>
            <a:endParaRPr lang="en-US" baseline="0" dirty="0"/>
          </a:p>
          <a:p>
            <a:endParaRPr lang="en-US" baseline="0" dirty="0"/>
          </a:p>
          <a:p>
            <a:endParaRPr lang="en-US" baseline="0" dirty="0"/>
          </a:p>
          <a:p>
            <a:endParaRPr lang="en-US" baseline="0" dirty="0"/>
          </a:p>
          <a:p>
            <a:r>
              <a:rPr lang="en-US" baseline="0" dirty="0"/>
              <a:t>Feel free to use these objectives toward the end of this presentation if people do not have questions. Make sure to hand out survey responses at the beginning to make sure that you get some feedback.</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1C0D0-CA54-41C7-A2FE-A42D2CF341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mimi</a:t>
            </a:r>
          </a:p>
        </p:txBody>
      </p:sp>
    </p:spTree>
    <p:extLst>
      <p:ext uri="{BB962C8B-B14F-4D97-AF65-F5344CB8AC3E}">
        <p14:creationId xmlns:p14="http://schemas.microsoft.com/office/powerpoint/2010/main" val="242392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-Describe briefly what our volunteers do and who to call if</a:t>
            </a:r>
            <a:r>
              <a:rPr lang="en-US" baseline="0" dirty="0"/>
              <a:t> someone they know may be interested.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15</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123860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-Describe briefly what our volunteers do and who to call if</a:t>
            </a:r>
            <a:r>
              <a:rPr lang="en-US" baseline="0" dirty="0"/>
              <a:t> someone they know may be interested.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16</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45264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-Describe briefly what our volunteers do and who to call if</a:t>
            </a:r>
            <a:r>
              <a:rPr lang="en-US" baseline="0" dirty="0"/>
              <a:t> someone they know may be interested.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17</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281805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3" name="Google Shape;5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54" name="Google Shape;54;p2: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a:t>mimi</a:t>
            </a:r>
            <a:endParaRPr/>
          </a:p>
        </p:txBody>
      </p:sp>
    </p:spTree>
    <p:extLst>
      <p:ext uri="{BB962C8B-B14F-4D97-AF65-F5344CB8AC3E}">
        <p14:creationId xmlns:p14="http://schemas.microsoft.com/office/powerpoint/2010/main" val="389084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 very specific and</a:t>
            </a:r>
            <a:r>
              <a:rPr lang="en-US" baseline="0" dirty="0"/>
              <a:t> emphasize the differences between fraud and error. We want to point out that errors happen in billing on Medicare/providers end.</a:t>
            </a:r>
          </a:p>
          <a:p>
            <a:endParaRPr lang="en-US" baseline="0" dirty="0"/>
          </a:p>
          <a:p>
            <a:r>
              <a:rPr lang="en-US" baseline="0" dirty="0"/>
              <a:t>Healthcare Fraud can be an ambiguous and in some cases skewed understanding of Healthcare Fraud due to its variations. SMP focuses on the broad range of Medicare Fraud from falsifying billing and errors to Abuse.</a:t>
            </a:r>
          </a:p>
          <a:p>
            <a:endParaRPr lang="en-US" baseline="0" dirty="0"/>
          </a:p>
          <a:p>
            <a:r>
              <a:rPr lang="en-US" baseline="0" dirty="0"/>
              <a:t>Be sure to mention these objectives: Here is what SMP want everyone to know by the end of this general presentation.</a:t>
            </a:r>
          </a:p>
          <a:p>
            <a:endParaRPr lang="en-US" baseline="0" dirty="0"/>
          </a:p>
          <a:p>
            <a:r>
              <a:rPr lang="en-US" sz="1200" b="1" kern="1200" dirty="0">
                <a:solidFill>
                  <a:schemeClr val="tx1"/>
                </a:solidFill>
                <a:effectLst/>
                <a:latin typeface="+mn-lt"/>
                <a:ea typeface="+mn-ea"/>
                <a:cs typeface="+mn-cs"/>
              </a:rPr>
              <a:t>SMP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Increase the understanding of Healthcare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Medicare)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able to identify TWO key concepts in this presentation (Fraud and Errors) and know the difference.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Understand how it not only affects them, but how it impacts their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understand that losing </a:t>
            </a:r>
            <a:r>
              <a:rPr lang="en-US" sz="1200" b="1" i="1" u="sng" kern="1200" dirty="0">
                <a:solidFill>
                  <a:srgbClr val="FF0000"/>
                </a:solidFill>
                <a:effectLst/>
                <a:latin typeface="+mn-lt"/>
                <a:ea typeface="+mn-ea"/>
                <a:cs typeface="+mn-cs"/>
              </a:rPr>
              <a:t>Billions</a:t>
            </a:r>
            <a:r>
              <a:rPr lang="en-US" sz="1200" b="1" kern="1200" dirty="0">
                <a:solidFill>
                  <a:schemeClr val="tx1"/>
                </a:solidFill>
                <a:effectLst/>
                <a:latin typeface="+mn-lt"/>
                <a:ea typeface="+mn-ea"/>
                <a:cs typeface="+mn-cs"/>
              </a:rPr>
              <a:t> affects everyone and its major impacts on their Health Outcomes, if Medicare believes that they have received a service, they will not be able to get it done if it was billed and go unreported.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Apply the knowledge gained from this general presentation to inform </a:t>
            </a:r>
            <a:r>
              <a:rPr lang="en-US" sz="1200" b="1" i="1" kern="1200" dirty="0">
                <a:solidFill>
                  <a:schemeClr val="tx1"/>
                </a:solidFill>
                <a:effectLst/>
                <a:latin typeface="+mn-lt"/>
                <a:ea typeface="+mn-ea"/>
                <a:cs typeface="+mn-cs"/>
              </a:rPr>
              <a:t>anyone</a:t>
            </a:r>
            <a:r>
              <a:rPr lang="en-US" sz="1200" b="1" kern="1200" dirty="0">
                <a:solidFill>
                  <a:schemeClr val="tx1"/>
                </a:solidFill>
                <a:effectLst/>
                <a:latin typeface="+mn-lt"/>
                <a:ea typeface="+mn-ea"/>
                <a:cs typeface="+mn-cs"/>
              </a:rPr>
              <a:t> on how to protect, detect, and report Healthcare Fraud using the suggested steps</a:t>
            </a:r>
            <a:r>
              <a:rPr lang="en-US" sz="1200" b="1" kern="1200" baseline="0" dirty="0">
                <a:solidFill>
                  <a:schemeClr val="tx1"/>
                </a:solidFill>
                <a:effectLst/>
                <a:latin typeface="+mn-lt"/>
                <a:ea typeface="+mn-ea"/>
                <a:cs typeface="+mn-cs"/>
              </a:rPr>
              <a:t> mentioned throughout the presentation.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Everyone should leave having</a:t>
            </a:r>
            <a:r>
              <a:rPr lang="en-US" sz="1200" b="1" kern="1200" baseline="0" dirty="0">
                <a:solidFill>
                  <a:schemeClr val="tx1"/>
                </a:solidFill>
                <a:effectLst/>
                <a:latin typeface="+mn-lt"/>
                <a:ea typeface="+mn-ea"/>
                <a:cs typeface="+mn-cs"/>
              </a:rPr>
              <a:t> the resources needed to feel empowered and </a:t>
            </a:r>
            <a:r>
              <a:rPr lang="en-US" sz="1200" b="1" kern="1200" dirty="0">
                <a:solidFill>
                  <a:schemeClr val="tx1"/>
                </a:solidFill>
                <a:effectLst/>
                <a:latin typeface="+mn-lt"/>
                <a:ea typeface="+mn-ea"/>
                <a:cs typeface="+mn-cs"/>
              </a:rPr>
              <a:t>be able to contact more than 4 people in the event of a possible fraud occurrence, and know who to call first before reporting. *Remember to contact their PCP before taking any actions* </a:t>
            </a:r>
            <a:endParaRPr lang="en-US" sz="1200" kern="1200" dirty="0">
              <a:solidFill>
                <a:schemeClr val="tx1"/>
              </a:solidFill>
              <a:effectLst/>
              <a:latin typeface="+mn-lt"/>
              <a:ea typeface="+mn-ea"/>
              <a:cs typeface="+mn-cs"/>
            </a:endParaRPr>
          </a:p>
          <a:p>
            <a:endParaRPr lang="en-US" baseline="0" dirty="0"/>
          </a:p>
          <a:p>
            <a:endParaRPr lang="en-US" baseline="0" dirty="0"/>
          </a:p>
          <a:p>
            <a:endParaRPr lang="en-US" baseline="0" dirty="0"/>
          </a:p>
          <a:p>
            <a:endParaRPr lang="en-US" baseline="0" dirty="0"/>
          </a:p>
          <a:p>
            <a:r>
              <a:rPr lang="en-US" baseline="0" dirty="0"/>
              <a:t>Feel free to use these objectives toward the end of this presentation if people do not have questions. Make sure to hand out survey responses at the beginning to make sure that you get some feedback.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321625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-Make it clear that Medicare goes</a:t>
            </a:r>
            <a:r>
              <a:rPr lang="en-US" baseline="0" dirty="0"/>
              <a:t> through thousands of claims each day and it is highly possible that human error occurs when entering data.</a:t>
            </a:r>
          </a:p>
          <a:p>
            <a:r>
              <a:rPr lang="en-US" baseline="0" dirty="0"/>
              <a:t>-Make sure beneficiaries take the time to contact the provider to see if they can resolve the error before contacting their local SMP.</a:t>
            </a:r>
          </a:p>
          <a:p>
            <a:endParaRPr lang="en-US" baseline="0" dirty="0"/>
          </a:p>
          <a:p>
            <a:r>
              <a:rPr lang="en-US" dirty="0">
                <a:hlinkClick r:id="rId3"/>
              </a:rPr>
              <a:t>https://www.istockphoto.com/photo/oops-gm483118151-38055256</a:t>
            </a:r>
            <a:r>
              <a:rPr lang="en-US" dirty="0"/>
              <a:t> (got</a:t>
            </a:r>
            <a:r>
              <a:rPr lang="en-US" baseline="0" dirty="0"/>
              <a:t> image from the following link)</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140976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 very specific and</a:t>
            </a:r>
            <a:r>
              <a:rPr lang="en-US" baseline="0" dirty="0"/>
              <a:t> emphasize the differences between fraud and error. We want to point out that errors happen in billing on Medicare/providers end.</a:t>
            </a:r>
          </a:p>
          <a:p>
            <a:endParaRPr lang="en-US" baseline="0" dirty="0"/>
          </a:p>
          <a:p>
            <a:r>
              <a:rPr lang="en-US" baseline="0" dirty="0"/>
              <a:t>Healthcare Fraud can be an ambiguous and in some cases skewed understanding of Healthcare Fraud due to its variations. SMP focuses on the broad range of Medicare Fraud from falsifying billing and errors to Abuse.</a:t>
            </a:r>
          </a:p>
          <a:p>
            <a:endParaRPr lang="en-US" baseline="0" dirty="0"/>
          </a:p>
          <a:p>
            <a:r>
              <a:rPr lang="en-US" baseline="0" dirty="0"/>
              <a:t>Be sure to mention these objectives: Here is what SMP want everyone to know by the end of this general presentation.</a:t>
            </a:r>
          </a:p>
          <a:p>
            <a:endParaRPr lang="en-US" baseline="0" dirty="0"/>
          </a:p>
          <a:p>
            <a:r>
              <a:rPr lang="en-US" sz="1200" b="1" kern="1200" dirty="0">
                <a:solidFill>
                  <a:schemeClr val="tx1"/>
                </a:solidFill>
                <a:effectLst/>
                <a:latin typeface="+mn-lt"/>
                <a:ea typeface="+mn-ea"/>
                <a:cs typeface="+mn-cs"/>
              </a:rPr>
              <a:t>SMP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Increase the understanding of Healthcare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Medicare)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able to identify TWO key concepts in this presentation (Fraud and Errors) and know the difference.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Understand how it not only affects them, but how it impacts their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understand that losing </a:t>
            </a:r>
            <a:r>
              <a:rPr lang="en-US" sz="1200" b="1" i="1" u="sng" kern="1200" dirty="0">
                <a:solidFill>
                  <a:srgbClr val="FF0000"/>
                </a:solidFill>
                <a:effectLst/>
                <a:latin typeface="+mn-lt"/>
                <a:ea typeface="+mn-ea"/>
                <a:cs typeface="+mn-cs"/>
              </a:rPr>
              <a:t>Billions</a:t>
            </a:r>
            <a:r>
              <a:rPr lang="en-US" sz="1200" b="1" kern="1200" dirty="0">
                <a:solidFill>
                  <a:schemeClr val="tx1"/>
                </a:solidFill>
                <a:effectLst/>
                <a:latin typeface="+mn-lt"/>
                <a:ea typeface="+mn-ea"/>
                <a:cs typeface="+mn-cs"/>
              </a:rPr>
              <a:t> affects everyone and its major impacts on their Health Outcomes, if Medicare believes that they have received a service, they will not be able to get it done if it was billed and go unreported.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Apply the knowledge gained from this general presentation to inform </a:t>
            </a:r>
            <a:r>
              <a:rPr lang="en-US" sz="1200" b="1" i="1" kern="1200" dirty="0">
                <a:solidFill>
                  <a:schemeClr val="tx1"/>
                </a:solidFill>
                <a:effectLst/>
                <a:latin typeface="+mn-lt"/>
                <a:ea typeface="+mn-ea"/>
                <a:cs typeface="+mn-cs"/>
              </a:rPr>
              <a:t>anyone</a:t>
            </a:r>
            <a:r>
              <a:rPr lang="en-US" sz="1200" b="1" kern="1200" dirty="0">
                <a:solidFill>
                  <a:schemeClr val="tx1"/>
                </a:solidFill>
                <a:effectLst/>
                <a:latin typeface="+mn-lt"/>
                <a:ea typeface="+mn-ea"/>
                <a:cs typeface="+mn-cs"/>
              </a:rPr>
              <a:t> on how to protect, detect, and report Healthcare Fraud using the suggested steps</a:t>
            </a:r>
            <a:r>
              <a:rPr lang="en-US" sz="1200" b="1" kern="1200" baseline="0" dirty="0">
                <a:solidFill>
                  <a:schemeClr val="tx1"/>
                </a:solidFill>
                <a:effectLst/>
                <a:latin typeface="+mn-lt"/>
                <a:ea typeface="+mn-ea"/>
                <a:cs typeface="+mn-cs"/>
              </a:rPr>
              <a:t> mentioned throughout the presentation.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Everyone should leave having</a:t>
            </a:r>
            <a:r>
              <a:rPr lang="en-US" sz="1200" b="1" kern="1200" baseline="0" dirty="0">
                <a:solidFill>
                  <a:schemeClr val="tx1"/>
                </a:solidFill>
                <a:effectLst/>
                <a:latin typeface="+mn-lt"/>
                <a:ea typeface="+mn-ea"/>
                <a:cs typeface="+mn-cs"/>
              </a:rPr>
              <a:t> the resources needed to feel empowered and </a:t>
            </a:r>
            <a:r>
              <a:rPr lang="en-US" sz="1200" b="1" kern="1200" dirty="0">
                <a:solidFill>
                  <a:schemeClr val="tx1"/>
                </a:solidFill>
                <a:effectLst/>
                <a:latin typeface="+mn-lt"/>
                <a:ea typeface="+mn-ea"/>
                <a:cs typeface="+mn-cs"/>
              </a:rPr>
              <a:t>be able to contact more than 4 people in the event of a possible fraud occurrence, and know who to call first before reporting. *Remember to contact their PCP before taking any actions* </a:t>
            </a:r>
            <a:endParaRPr lang="en-US" sz="1200" kern="1200" dirty="0">
              <a:solidFill>
                <a:schemeClr val="tx1"/>
              </a:solidFill>
              <a:effectLst/>
              <a:latin typeface="+mn-lt"/>
              <a:ea typeface="+mn-ea"/>
              <a:cs typeface="+mn-cs"/>
            </a:endParaRPr>
          </a:p>
          <a:p>
            <a:endParaRPr lang="en-US" baseline="0" dirty="0"/>
          </a:p>
          <a:p>
            <a:endParaRPr lang="en-US" baseline="0" dirty="0"/>
          </a:p>
          <a:p>
            <a:endParaRPr lang="en-US" baseline="0" dirty="0"/>
          </a:p>
          <a:p>
            <a:endParaRPr lang="en-US" baseline="0" dirty="0"/>
          </a:p>
          <a:p>
            <a:r>
              <a:rPr lang="en-US" baseline="0" dirty="0"/>
              <a:t>Feel free to use these objectives toward the end of this presentation if people do not have questions. Make sure to hand out survey responses at the beginning to make sure that you get some feedback.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4</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317344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-Describe briefly what our volunteers do and who to call if</a:t>
            </a:r>
            <a:r>
              <a:rPr lang="en-US" baseline="0" dirty="0"/>
              <a:t> someone they know may be interested.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5</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254614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 very specific and</a:t>
            </a:r>
            <a:r>
              <a:rPr lang="en-US" baseline="0" dirty="0"/>
              <a:t> emphasize the differences between fraud and error. We want to point out that errors happen in billing on Medicare/providers end.</a:t>
            </a:r>
          </a:p>
          <a:p>
            <a:endParaRPr lang="en-US" baseline="0" dirty="0"/>
          </a:p>
          <a:p>
            <a:r>
              <a:rPr lang="en-US" baseline="0" dirty="0"/>
              <a:t>Healthcare Fraud can be an ambiguous and in some cases skewed understanding of Healthcare Fraud due to its variations. SMP focuses on the broad range of Medicare Fraud from falsifying billing and errors to Abuse.</a:t>
            </a:r>
          </a:p>
          <a:p>
            <a:endParaRPr lang="en-US" baseline="0" dirty="0"/>
          </a:p>
          <a:p>
            <a:r>
              <a:rPr lang="en-US" baseline="0" dirty="0"/>
              <a:t>Be sure to mention these objectives: Here is what SMP want everyone to know by the end of this general presentation.</a:t>
            </a:r>
          </a:p>
          <a:p>
            <a:endParaRPr lang="en-US" baseline="0" dirty="0"/>
          </a:p>
          <a:p>
            <a:r>
              <a:rPr lang="en-US" sz="1200" b="1" kern="1200" dirty="0">
                <a:solidFill>
                  <a:schemeClr val="tx1"/>
                </a:solidFill>
                <a:effectLst/>
                <a:latin typeface="+mn-lt"/>
                <a:ea typeface="+mn-ea"/>
                <a:cs typeface="+mn-cs"/>
              </a:rPr>
              <a:t>SMP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Increase the understanding of Healthcare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Medicare)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able to identify TWO key concepts in this presentation (Fraud and Errors) and know the difference.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Understand how it not only affects them, but how it impacts their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understand that losing </a:t>
            </a:r>
            <a:r>
              <a:rPr lang="en-US" sz="1200" b="1" i="1" u="sng" kern="1200" dirty="0">
                <a:solidFill>
                  <a:srgbClr val="FF0000"/>
                </a:solidFill>
                <a:effectLst/>
                <a:latin typeface="+mn-lt"/>
                <a:ea typeface="+mn-ea"/>
                <a:cs typeface="+mn-cs"/>
              </a:rPr>
              <a:t>Billions</a:t>
            </a:r>
            <a:r>
              <a:rPr lang="en-US" sz="1200" b="1" kern="1200" dirty="0">
                <a:solidFill>
                  <a:schemeClr val="tx1"/>
                </a:solidFill>
                <a:effectLst/>
                <a:latin typeface="+mn-lt"/>
                <a:ea typeface="+mn-ea"/>
                <a:cs typeface="+mn-cs"/>
              </a:rPr>
              <a:t> affects everyone and its major impacts on their Health Outcomes, if Medicare believes that they have received a service, they will not be able to get it done if it was billed and go unreported.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Apply the knowledge gained from this general presentation to inform </a:t>
            </a:r>
            <a:r>
              <a:rPr lang="en-US" sz="1200" b="1" i="1" kern="1200" dirty="0">
                <a:solidFill>
                  <a:schemeClr val="tx1"/>
                </a:solidFill>
                <a:effectLst/>
                <a:latin typeface="+mn-lt"/>
                <a:ea typeface="+mn-ea"/>
                <a:cs typeface="+mn-cs"/>
              </a:rPr>
              <a:t>anyone</a:t>
            </a:r>
            <a:r>
              <a:rPr lang="en-US" sz="1200" b="1" kern="1200" dirty="0">
                <a:solidFill>
                  <a:schemeClr val="tx1"/>
                </a:solidFill>
                <a:effectLst/>
                <a:latin typeface="+mn-lt"/>
                <a:ea typeface="+mn-ea"/>
                <a:cs typeface="+mn-cs"/>
              </a:rPr>
              <a:t> on how to protect, detect, and report Healthcare Fraud using the suggested steps</a:t>
            </a:r>
            <a:r>
              <a:rPr lang="en-US" sz="1200" b="1" kern="1200" baseline="0" dirty="0">
                <a:solidFill>
                  <a:schemeClr val="tx1"/>
                </a:solidFill>
                <a:effectLst/>
                <a:latin typeface="+mn-lt"/>
                <a:ea typeface="+mn-ea"/>
                <a:cs typeface="+mn-cs"/>
              </a:rPr>
              <a:t> mentioned throughout the presentation.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Everyone should leave having</a:t>
            </a:r>
            <a:r>
              <a:rPr lang="en-US" sz="1200" b="1" kern="1200" baseline="0" dirty="0">
                <a:solidFill>
                  <a:schemeClr val="tx1"/>
                </a:solidFill>
                <a:effectLst/>
                <a:latin typeface="+mn-lt"/>
                <a:ea typeface="+mn-ea"/>
                <a:cs typeface="+mn-cs"/>
              </a:rPr>
              <a:t> the resources needed to feel empowered and </a:t>
            </a:r>
            <a:r>
              <a:rPr lang="en-US" sz="1200" b="1" kern="1200" dirty="0">
                <a:solidFill>
                  <a:schemeClr val="tx1"/>
                </a:solidFill>
                <a:effectLst/>
                <a:latin typeface="+mn-lt"/>
                <a:ea typeface="+mn-ea"/>
                <a:cs typeface="+mn-cs"/>
              </a:rPr>
              <a:t>be able to contact more than 4 people in the event of a possible fraud occurrence, and know who to call first before reporting. *Remember to contact their PCP before taking any actions* </a:t>
            </a:r>
            <a:endParaRPr lang="en-US" sz="1200" kern="1200" dirty="0">
              <a:solidFill>
                <a:schemeClr val="tx1"/>
              </a:solidFill>
              <a:effectLst/>
              <a:latin typeface="+mn-lt"/>
              <a:ea typeface="+mn-ea"/>
              <a:cs typeface="+mn-cs"/>
            </a:endParaRPr>
          </a:p>
          <a:p>
            <a:endParaRPr lang="en-US" baseline="0" dirty="0"/>
          </a:p>
          <a:p>
            <a:endParaRPr lang="en-US" baseline="0" dirty="0"/>
          </a:p>
          <a:p>
            <a:endParaRPr lang="en-US" baseline="0" dirty="0"/>
          </a:p>
          <a:p>
            <a:endParaRPr lang="en-US" baseline="0" dirty="0"/>
          </a:p>
          <a:p>
            <a:r>
              <a:rPr lang="en-US" baseline="0" dirty="0"/>
              <a:t>Feel free to use these objectives toward the end of this presentation if people do not have questions. Make sure to hand out survey responses at the beginning to make sure that you get some feedback.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6</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365467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-Describe briefly what our volunteers do and who to call if</a:t>
            </a:r>
            <a:r>
              <a:rPr lang="en-US" baseline="0" dirty="0"/>
              <a:t> someone they know may be interested.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7</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154677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-Describe briefly what our volunteers do and who to call if</a:t>
            </a:r>
            <a:r>
              <a:rPr lang="en-US" baseline="0" dirty="0"/>
              <a:t> someone they know may be interested.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8</a:t>
            </a:fld>
            <a:endParaRPr lang="en-US"/>
          </a:p>
        </p:txBody>
      </p:sp>
      <p:sp>
        <p:nvSpPr>
          <p:cNvPr id="5" name="Footer Placeholder 4"/>
          <p:cNvSpPr>
            <a:spLocks noGrp="1"/>
          </p:cNvSpPr>
          <p:nvPr>
            <p:ph type="ftr" sz="quarter" idx="11"/>
          </p:nvPr>
        </p:nvSpPr>
        <p:spPr/>
        <p:txBody>
          <a:bodyPr/>
          <a:lstStyle/>
          <a:p>
            <a:r>
              <a:rPr lang="en-US"/>
              <a:t>mimi</a:t>
            </a:r>
          </a:p>
        </p:txBody>
      </p:sp>
    </p:spTree>
    <p:extLst>
      <p:ext uri="{BB962C8B-B14F-4D97-AF65-F5344CB8AC3E}">
        <p14:creationId xmlns:p14="http://schemas.microsoft.com/office/powerpoint/2010/main" val="330514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 very specific and</a:t>
            </a:r>
            <a:r>
              <a:rPr lang="en-US" baseline="0" dirty="0"/>
              <a:t> emphasize the differences between fraud and error. We want to point out that errors happen in billing on Medicare/providers end.</a:t>
            </a:r>
          </a:p>
          <a:p>
            <a:endParaRPr lang="en-US" baseline="0" dirty="0"/>
          </a:p>
          <a:p>
            <a:r>
              <a:rPr lang="en-US" baseline="0" dirty="0"/>
              <a:t>Healthcare Fraud can be an ambiguous and in some cases skewed understanding of Healthcare Fraud due to its variations. SMP focuses on the broad range of Medicare Fraud from falsifying billing and errors to Abuse.</a:t>
            </a:r>
          </a:p>
          <a:p>
            <a:endParaRPr lang="en-US" baseline="0" dirty="0"/>
          </a:p>
          <a:p>
            <a:r>
              <a:rPr lang="en-US" baseline="0" dirty="0"/>
              <a:t>Be sure to mention these objectives: Here is what SMP want everyone to know by the end of this general presentation.</a:t>
            </a:r>
          </a:p>
          <a:p>
            <a:endParaRPr lang="en-US" baseline="0" dirty="0"/>
          </a:p>
          <a:p>
            <a:r>
              <a:rPr lang="en-US" sz="1200" b="1" kern="1200" dirty="0">
                <a:solidFill>
                  <a:schemeClr val="tx1"/>
                </a:solidFill>
                <a:effectLst/>
                <a:latin typeface="+mn-lt"/>
                <a:ea typeface="+mn-ea"/>
                <a:cs typeface="+mn-cs"/>
              </a:rPr>
              <a:t>SMP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Increase the understanding of Healthcare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Medicare)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able to identify TWO key concepts in this presentation (Fraud and Errors) and know the difference.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Understand how it not only affects them, but how it impacts their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want everyone to understand that losing </a:t>
            </a:r>
            <a:r>
              <a:rPr lang="en-US" sz="1200" b="1" i="1" u="sng" kern="1200" dirty="0">
                <a:solidFill>
                  <a:srgbClr val="FF0000"/>
                </a:solidFill>
                <a:effectLst/>
                <a:latin typeface="+mn-lt"/>
                <a:ea typeface="+mn-ea"/>
                <a:cs typeface="+mn-cs"/>
              </a:rPr>
              <a:t>Billions</a:t>
            </a:r>
            <a:r>
              <a:rPr lang="en-US" sz="1200" b="1" kern="1200" dirty="0">
                <a:solidFill>
                  <a:schemeClr val="tx1"/>
                </a:solidFill>
                <a:effectLst/>
                <a:latin typeface="+mn-lt"/>
                <a:ea typeface="+mn-ea"/>
                <a:cs typeface="+mn-cs"/>
              </a:rPr>
              <a:t> affects everyone and its major impacts on their Health Outcomes, if Medicare believes that they have received a service, they will not be able to get it done if it was billed and go unreported.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Apply the knowledge gained from this general presentation to inform </a:t>
            </a:r>
            <a:r>
              <a:rPr lang="en-US" sz="1200" b="1" i="1" kern="1200" dirty="0">
                <a:solidFill>
                  <a:schemeClr val="tx1"/>
                </a:solidFill>
                <a:effectLst/>
                <a:latin typeface="+mn-lt"/>
                <a:ea typeface="+mn-ea"/>
                <a:cs typeface="+mn-cs"/>
              </a:rPr>
              <a:t>anyone</a:t>
            </a:r>
            <a:r>
              <a:rPr lang="en-US" sz="1200" b="1" kern="1200" dirty="0">
                <a:solidFill>
                  <a:schemeClr val="tx1"/>
                </a:solidFill>
                <a:effectLst/>
                <a:latin typeface="+mn-lt"/>
                <a:ea typeface="+mn-ea"/>
                <a:cs typeface="+mn-cs"/>
              </a:rPr>
              <a:t> on how to protect, detect, and report Healthcare Fraud using the suggested steps</a:t>
            </a:r>
            <a:r>
              <a:rPr lang="en-US" sz="1200" b="1" kern="1200" baseline="0" dirty="0">
                <a:solidFill>
                  <a:schemeClr val="tx1"/>
                </a:solidFill>
                <a:effectLst/>
                <a:latin typeface="+mn-lt"/>
                <a:ea typeface="+mn-ea"/>
                <a:cs typeface="+mn-cs"/>
              </a:rPr>
              <a:t> mentioned throughout the presentation.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Everyone should leave having</a:t>
            </a:r>
            <a:r>
              <a:rPr lang="en-US" sz="1200" b="1" kern="1200" baseline="0" dirty="0">
                <a:solidFill>
                  <a:schemeClr val="tx1"/>
                </a:solidFill>
                <a:effectLst/>
                <a:latin typeface="+mn-lt"/>
                <a:ea typeface="+mn-ea"/>
                <a:cs typeface="+mn-cs"/>
              </a:rPr>
              <a:t> the resources needed to feel empowered and </a:t>
            </a:r>
            <a:r>
              <a:rPr lang="en-US" sz="1200" b="1" kern="1200" dirty="0">
                <a:solidFill>
                  <a:schemeClr val="tx1"/>
                </a:solidFill>
                <a:effectLst/>
                <a:latin typeface="+mn-lt"/>
                <a:ea typeface="+mn-ea"/>
                <a:cs typeface="+mn-cs"/>
              </a:rPr>
              <a:t>be able to contact more than 4 people in the event of a possible fraud occurrence, and know who to call first before reporting. *Remember to contact their PCP before taking any actions* </a:t>
            </a:r>
            <a:endParaRPr lang="en-US" sz="1200" kern="1200" dirty="0">
              <a:solidFill>
                <a:schemeClr val="tx1"/>
              </a:solidFill>
              <a:effectLst/>
              <a:latin typeface="+mn-lt"/>
              <a:ea typeface="+mn-ea"/>
              <a:cs typeface="+mn-cs"/>
            </a:endParaRPr>
          </a:p>
          <a:p>
            <a:endParaRPr lang="en-US" baseline="0" dirty="0"/>
          </a:p>
          <a:p>
            <a:endParaRPr lang="en-US" baseline="0" dirty="0"/>
          </a:p>
          <a:p>
            <a:endParaRPr lang="en-US" baseline="0" dirty="0"/>
          </a:p>
          <a:p>
            <a:endParaRPr lang="en-US" baseline="0" dirty="0"/>
          </a:p>
          <a:p>
            <a:r>
              <a:rPr lang="en-US" baseline="0" dirty="0"/>
              <a:t>Feel free to use these objectives toward the end of this presentation if people do not have questions. Make sure to hand out survey responses at the beginning to make sure that you get some feedback.</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1C0D0-CA54-41C7-A2FE-A42D2CF341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mimi</a:t>
            </a:r>
          </a:p>
        </p:txBody>
      </p:sp>
    </p:spTree>
    <p:extLst>
      <p:ext uri="{BB962C8B-B14F-4D97-AF65-F5344CB8AC3E}">
        <p14:creationId xmlns:p14="http://schemas.microsoft.com/office/powerpoint/2010/main" val="790239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5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70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178" indent="0" algn="ctr">
              <a:buNone/>
              <a:defRPr sz="2200"/>
            </a:lvl2pPr>
            <a:lvl3pPr marL="914354" indent="0" algn="ctr">
              <a:buNone/>
              <a:defRPr sz="22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5" y="4289334"/>
            <a:ext cx="1193868" cy="640080"/>
          </a:xfrm>
        </p:spPr>
        <p:txBody>
          <a:bodyPr/>
          <a:lstStyle>
            <a:lvl1pPr>
              <a:defRPr sz="2800"/>
            </a:lvl1pPr>
          </a:lstStyle>
          <a:p>
            <a:fld id="{740FD090-73D7-4848-A9F2-B837B458E6ED}" type="slidenum">
              <a:rPr lang="en-US" smtClean="0"/>
              <a:t>‹#›</a:t>
            </a:fld>
            <a:endParaRPr lang="en-US"/>
          </a:p>
        </p:txBody>
      </p:sp>
      <p:sp>
        <p:nvSpPr>
          <p:cNvPr id="13" name="Rectangle 12">
            <a:extLst>
              <a:ext uri="{FF2B5EF4-FFF2-40B4-BE49-F238E27FC236}">
                <a16:creationId xmlns:a16="http://schemas.microsoft.com/office/drawing/2014/main" id="{C9AB889C-4161-4467-899B-5B71E4DFDBFF}"/>
              </a:ext>
            </a:extLst>
          </p:cNvPr>
          <p:cNvSpPr/>
          <p:nvPr userDrawn="1"/>
        </p:nvSpPr>
        <p:spPr>
          <a:xfrm>
            <a:off x="1439488" y="0"/>
            <a:ext cx="2209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A picture containing black, wire, grill, arranged&#10;&#10;Description automatically generated">
            <a:extLst>
              <a:ext uri="{FF2B5EF4-FFF2-40B4-BE49-F238E27FC236}">
                <a16:creationId xmlns:a16="http://schemas.microsoft.com/office/drawing/2014/main" id="{409CAC0D-C2B3-4902-AD4B-1F53E5CBFFAB}"/>
              </a:ext>
            </a:extLst>
          </p:cNvPr>
          <p:cNvPicPr>
            <a:picLocks noChangeAspect="1"/>
          </p:cNvPicPr>
          <p:nvPr userDrawn="1"/>
        </p:nvPicPr>
        <p:blipFill rotWithShape="1">
          <a:blip r:embed="rId6" cstate="print">
            <a:alphaModFix amt="73000"/>
            <a:extLst>
              <a:ext uri="{28A0092B-C50C-407E-A947-70E740481C1C}">
                <a14:useLocalDpi xmlns:a14="http://schemas.microsoft.com/office/drawing/2010/main"/>
              </a:ext>
            </a:extLst>
          </a:blip>
          <a:srcRect/>
          <a:stretch/>
        </p:blipFill>
        <p:spPr>
          <a:xfrm>
            <a:off x="-84083" y="733549"/>
            <a:ext cx="3733371" cy="6213795"/>
          </a:xfrm>
          <a:prstGeom prst="rect">
            <a:avLst/>
          </a:prstGeom>
        </p:spPr>
      </p:pic>
      <p:sp>
        <p:nvSpPr>
          <p:cNvPr id="15" name="Rectangle 14">
            <a:extLst>
              <a:ext uri="{FF2B5EF4-FFF2-40B4-BE49-F238E27FC236}">
                <a16:creationId xmlns:a16="http://schemas.microsoft.com/office/drawing/2014/main" id="{AE15F760-2547-47ED-A142-3D5BB5C4A47D}"/>
              </a:ext>
            </a:extLst>
          </p:cNvPr>
          <p:cNvSpPr/>
          <p:nvPr userDrawn="1"/>
        </p:nvSpPr>
        <p:spPr>
          <a:xfrm>
            <a:off x="5577840" y="5982795"/>
            <a:ext cx="1045029" cy="8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992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400741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2"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68391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31F4-8BB1-7A45-ADC4-4F5DA3DEBB67}"/>
              </a:ext>
            </a:extLst>
          </p:cNvPr>
          <p:cNvSpPr>
            <a:spLocks noGrp="1"/>
          </p:cNvSpPr>
          <p:nvPr>
            <p:ph type="title"/>
          </p:nvPr>
        </p:nvSpPr>
        <p:spPr>
          <a:xfrm>
            <a:off x="3788229" y="365129"/>
            <a:ext cx="7565571" cy="1325563"/>
          </a:xfrm>
        </p:spPr>
        <p:txBody>
          <a:bodyPr/>
          <a:lstStyle>
            <a:lvl1pPr>
              <a:defRPr>
                <a:solidFill>
                  <a:schemeClr val="accent2"/>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3AF4644-5BEE-B340-9FF4-AC41D1EE65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049C24E-472A-C24C-B3C6-30A7CC299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A58F8-1C1D-E940-A06C-72F34A187686}"/>
              </a:ext>
            </a:extLst>
          </p:cNvPr>
          <p:cNvSpPr>
            <a:spLocks noGrp="1"/>
          </p:cNvSpPr>
          <p:nvPr>
            <p:ph type="sldNum" sz="quarter" idx="12"/>
          </p:nvPr>
        </p:nvSpPr>
        <p:spPr/>
        <p:txBody>
          <a:bodyPr/>
          <a:lstStyle/>
          <a:p>
            <a:fld id="{740FD090-73D7-4848-A9F2-B837B458E6ED}" type="slidenum">
              <a:rPr lang="en-US" smtClean="0"/>
              <a:t>‹#›</a:t>
            </a:fld>
            <a:endParaRPr lang="en-US"/>
          </a:p>
        </p:txBody>
      </p:sp>
      <p:sp>
        <p:nvSpPr>
          <p:cNvPr id="6" name="Content Placeholder 2">
            <a:extLst>
              <a:ext uri="{FF2B5EF4-FFF2-40B4-BE49-F238E27FC236}">
                <a16:creationId xmlns:a16="http://schemas.microsoft.com/office/drawing/2014/main" id="{C265B5A0-89F4-0B41-9041-73B50727CFF8}"/>
              </a:ext>
            </a:extLst>
          </p:cNvPr>
          <p:cNvSpPr>
            <a:spLocks noGrp="1"/>
          </p:cNvSpPr>
          <p:nvPr>
            <p:ph idx="1"/>
          </p:nvPr>
        </p:nvSpPr>
        <p:spPr>
          <a:xfrm>
            <a:off x="3788229" y="1690688"/>
            <a:ext cx="7565571"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5A50C2CE-80EA-5548-A1EC-6958D65DB717}"/>
              </a:ext>
            </a:extLst>
          </p:cNvPr>
          <p:cNvSpPr/>
          <p:nvPr userDrawn="1"/>
        </p:nvSpPr>
        <p:spPr>
          <a:xfrm>
            <a:off x="0" y="0"/>
            <a:ext cx="36492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picture containing black, wire, grill, arranged&#10;&#10;Description automatically generated">
            <a:extLst>
              <a:ext uri="{FF2B5EF4-FFF2-40B4-BE49-F238E27FC236}">
                <a16:creationId xmlns:a16="http://schemas.microsoft.com/office/drawing/2014/main" id="{DE4DC43A-9EE8-EF47-871F-6A99CF8D2597}"/>
              </a:ext>
            </a:extLst>
          </p:cNvPr>
          <p:cNvPicPr>
            <a:picLocks noChangeAspect="1"/>
          </p:cNvPicPr>
          <p:nvPr userDrawn="1"/>
        </p:nvPicPr>
        <p:blipFill rotWithShape="1">
          <a:blip r:embed="rId2" cstate="print">
            <a:alphaModFix amt="73000"/>
            <a:extLst>
              <a:ext uri="{BEBA8EAE-BF5A-486C-A8C5-ECC9F3942E4B}">
                <a14:imgProps xmlns:a14="http://schemas.microsoft.com/office/drawing/2010/main">
                  <a14:imgLayer r:embed="rId3">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84083" y="733549"/>
            <a:ext cx="3733371" cy="6213795"/>
          </a:xfrm>
          <a:prstGeom prst="rect">
            <a:avLst/>
          </a:prstGeom>
        </p:spPr>
      </p:pic>
    </p:spTree>
    <p:extLst>
      <p:ext uri="{BB962C8B-B14F-4D97-AF65-F5344CB8AC3E}">
        <p14:creationId xmlns:p14="http://schemas.microsoft.com/office/powerpoint/2010/main" val="274624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and Mo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31F4-8BB1-7A45-ADC4-4F5DA3DEBB67}"/>
              </a:ext>
            </a:extLst>
          </p:cNvPr>
          <p:cNvSpPr>
            <a:spLocks noGrp="1"/>
          </p:cNvSpPr>
          <p:nvPr>
            <p:ph type="title"/>
          </p:nvPr>
        </p:nvSpPr>
        <p:spPr>
          <a:xfrm>
            <a:off x="2405744" y="365129"/>
            <a:ext cx="8948056" cy="1325563"/>
          </a:xfrm>
        </p:spPr>
        <p:txBody>
          <a:bodyPr/>
          <a:lstStyle>
            <a:lvl1pPr>
              <a:defRPr>
                <a:solidFill>
                  <a:schemeClr val="accent2"/>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3AF4644-5BEE-B340-9FF4-AC41D1EE65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049C24E-472A-C24C-B3C6-30A7CC299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A58F8-1C1D-E940-A06C-72F34A187686}"/>
              </a:ext>
            </a:extLst>
          </p:cNvPr>
          <p:cNvSpPr>
            <a:spLocks noGrp="1"/>
          </p:cNvSpPr>
          <p:nvPr>
            <p:ph type="sldNum" sz="quarter" idx="12"/>
          </p:nvPr>
        </p:nvSpPr>
        <p:spPr/>
        <p:txBody>
          <a:bodyPr/>
          <a:lstStyle/>
          <a:p>
            <a:fld id="{740FD090-73D7-4848-A9F2-B837B458E6ED}" type="slidenum">
              <a:rPr lang="en-US" smtClean="0"/>
              <a:t>‹#›</a:t>
            </a:fld>
            <a:endParaRPr lang="en-US"/>
          </a:p>
        </p:txBody>
      </p:sp>
      <p:sp>
        <p:nvSpPr>
          <p:cNvPr id="6" name="Content Placeholder 2">
            <a:extLst>
              <a:ext uri="{FF2B5EF4-FFF2-40B4-BE49-F238E27FC236}">
                <a16:creationId xmlns:a16="http://schemas.microsoft.com/office/drawing/2014/main" id="{C265B5A0-89F4-0B41-9041-73B50727CFF8}"/>
              </a:ext>
            </a:extLst>
          </p:cNvPr>
          <p:cNvSpPr>
            <a:spLocks noGrp="1"/>
          </p:cNvSpPr>
          <p:nvPr>
            <p:ph idx="1"/>
          </p:nvPr>
        </p:nvSpPr>
        <p:spPr>
          <a:xfrm>
            <a:off x="2405744" y="1690688"/>
            <a:ext cx="8948056"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5A50C2CE-80EA-5548-A1EC-6958D65DB717}"/>
              </a:ext>
            </a:extLst>
          </p:cNvPr>
          <p:cNvSpPr/>
          <p:nvPr userDrawn="1"/>
        </p:nvSpPr>
        <p:spPr>
          <a:xfrm>
            <a:off x="4" y="0"/>
            <a:ext cx="1785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picture containing black, wire, grill, arranged&#10;&#10;Description automatically generated">
            <a:extLst>
              <a:ext uri="{FF2B5EF4-FFF2-40B4-BE49-F238E27FC236}">
                <a16:creationId xmlns:a16="http://schemas.microsoft.com/office/drawing/2014/main" id="{62CD6BF9-FF6D-4C4E-8D6D-386FB2172A8D}"/>
              </a:ext>
            </a:extLst>
          </p:cNvPr>
          <p:cNvPicPr>
            <a:picLocks noChangeAspect="1"/>
          </p:cNvPicPr>
          <p:nvPr userDrawn="1"/>
        </p:nvPicPr>
        <p:blipFill rotWithShape="1">
          <a:blip r:embed="rId2" cstate="print">
            <a:alphaModFix amt="73000"/>
            <a:extLst>
              <a:ext uri="{28A0092B-C50C-407E-A947-70E740481C1C}">
                <a14:useLocalDpi xmlns:a14="http://schemas.microsoft.com/office/drawing/2010/main"/>
              </a:ext>
            </a:extLst>
          </a:blip>
          <a:srcRect r="49929"/>
          <a:stretch/>
        </p:blipFill>
        <p:spPr>
          <a:xfrm>
            <a:off x="-84082" y="733549"/>
            <a:ext cx="1869340" cy="6213795"/>
          </a:xfrm>
          <a:prstGeom prst="rect">
            <a:avLst/>
          </a:prstGeom>
        </p:spPr>
      </p:pic>
    </p:spTree>
    <p:extLst>
      <p:ext uri="{BB962C8B-B14F-4D97-AF65-F5344CB8AC3E}">
        <p14:creationId xmlns:p14="http://schemas.microsoft.com/office/powerpoint/2010/main" val="261094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Photos and Text">
    <p:spTree>
      <p:nvGrpSpPr>
        <p:cNvPr id="1" name=""/>
        <p:cNvGrpSpPr/>
        <p:nvPr/>
      </p:nvGrpSpPr>
      <p:grpSpPr>
        <a:xfrm>
          <a:off x="0" y="0"/>
          <a:ext cx="0" cy="0"/>
          <a:chOff x="0" y="0"/>
          <a:chExt cx="0" cy="0"/>
        </a:xfrm>
      </p:grpSpPr>
      <p:pic>
        <p:nvPicPr>
          <p:cNvPr id="8" name="Picture 7" descr="A picture containing black, wire, grill, arranged&#10;&#10;Description automatically generated">
            <a:extLst>
              <a:ext uri="{FF2B5EF4-FFF2-40B4-BE49-F238E27FC236}">
                <a16:creationId xmlns:a16="http://schemas.microsoft.com/office/drawing/2014/main" id="{F25A6707-D4E9-2248-A779-83C2B72CDA77}"/>
              </a:ext>
            </a:extLst>
          </p:cNvPr>
          <p:cNvPicPr>
            <a:picLocks noChangeAspect="1"/>
          </p:cNvPicPr>
          <p:nvPr userDrawn="1"/>
        </p:nvPicPr>
        <p:blipFill>
          <a:blip r:embed="rId2" cstate="print">
            <a:alphaModFix amt="60000"/>
            <a:extLst>
              <a:ext uri="{28A0092B-C50C-407E-A947-70E740481C1C}">
                <a14:useLocalDpi xmlns:a14="http://schemas.microsoft.com/office/drawing/2010/main"/>
              </a:ext>
            </a:extLst>
          </a:blip>
          <a:stretch>
            <a:fillRect/>
          </a:stretch>
        </p:blipFill>
        <p:spPr>
          <a:xfrm>
            <a:off x="-1015777" y="0"/>
            <a:ext cx="10330117" cy="6858000"/>
          </a:xfrm>
          <a:prstGeom prst="rect">
            <a:avLst/>
          </a:prstGeom>
        </p:spPr>
      </p:pic>
      <p:sp>
        <p:nvSpPr>
          <p:cNvPr id="13" name="Picture Placeholder 12"/>
          <p:cNvSpPr>
            <a:spLocks noGrp="1"/>
          </p:cNvSpPr>
          <p:nvPr>
            <p:ph type="pic" sz="quarter" idx="11"/>
          </p:nvPr>
        </p:nvSpPr>
        <p:spPr>
          <a:xfrm>
            <a:off x="771529" y="2295525"/>
            <a:ext cx="2266951" cy="2266950"/>
          </a:xfrm>
          <a:custGeom>
            <a:avLst/>
            <a:gdLst>
              <a:gd name="connsiteX0" fmla="*/ 1133475 w 2266950"/>
              <a:gd name="connsiteY0" fmla="*/ 0 h 2266950"/>
              <a:gd name="connsiteX1" fmla="*/ 2266950 w 2266950"/>
              <a:gd name="connsiteY1" fmla="*/ 1133475 h 2266950"/>
              <a:gd name="connsiteX2" fmla="*/ 1133475 w 2266950"/>
              <a:gd name="connsiteY2" fmla="*/ 2266950 h 2266950"/>
              <a:gd name="connsiteX3" fmla="*/ 0 w 2266950"/>
              <a:gd name="connsiteY3" fmla="*/ 1133475 h 2266950"/>
              <a:gd name="connsiteX4" fmla="*/ 1133475 w 2266950"/>
              <a:gd name="connsiteY4" fmla="*/ 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2266950">
                <a:moveTo>
                  <a:pt x="1133475" y="0"/>
                </a:moveTo>
                <a:cubicBezTo>
                  <a:pt x="1759476" y="0"/>
                  <a:pt x="2266950" y="507474"/>
                  <a:pt x="2266950" y="1133475"/>
                </a:cubicBezTo>
                <a:cubicBezTo>
                  <a:pt x="2266950" y="1759476"/>
                  <a:pt x="1759476" y="2266950"/>
                  <a:pt x="1133475" y="2266950"/>
                </a:cubicBezTo>
                <a:cubicBezTo>
                  <a:pt x="507474" y="2266950"/>
                  <a:pt x="0" y="1759476"/>
                  <a:pt x="0" y="1133475"/>
                </a:cubicBezTo>
                <a:cubicBezTo>
                  <a:pt x="0" y="507474"/>
                  <a:pt x="507474" y="0"/>
                  <a:pt x="1133475"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4" name="Picture Placeholder 13"/>
          <p:cNvSpPr>
            <a:spLocks noGrp="1"/>
          </p:cNvSpPr>
          <p:nvPr>
            <p:ph type="pic" sz="quarter" idx="12"/>
          </p:nvPr>
        </p:nvSpPr>
        <p:spPr>
          <a:xfrm>
            <a:off x="3248029" y="885825"/>
            <a:ext cx="2266951" cy="2266950"/>
          </a:xfrm>
          <a:custGeom>
            <a:avLst/>
            <a:gdLst>
              <a:gd name="connsiteX0" fmla="*/ 1133475 w 2266950"/>
              <a:gd name="connsiteY0" fmla="*/ 0 h 2266950"/>
              <a:gd name="connsiteX1" fmla="*/ 2266950 w 2266950"/>
              <a:gd name="connsiteY1" fmla="*/ 1133475 h 2266950"/>
              <a:gd name="connsiteX2" fmla="*/ 1133475 w 2266950"/>
              <a:gd name="connsiteY2" fmla="*/ 2266950 h 2266950"/>
              <a:gd name="connsiteX3" fmla="*/ 0 w 2266950"/>
              <a:gd name="connsiteY3" fmla="*/ 1133475 h 2266950"/>
              <a:gd name="connsiteX4" fmla="*/ 1133475 w 2266950"/>
              <a:gd name="connsiteY4" fmla="*/ 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2266950">
                <a:moveTo>
                  <a:pt x="1133475" y="0"/>
                </a:moveTo>
                <a:cubicBezTo>
                  <a:pt x="1759476" y="0"/>
                  <a:pt x="2266950" y="507474"/>
                  <a:pt x="2266950" y="1133475"/>
                </a:cubicBezTo>
                <a:cubicBezTo>
                  <a:pt x="2266950" y="1759476"/>
                  <a:pt x="1759476" y="2266950"/>
                  <a:pt x="1133475" y="2266950"/>
                </a:cubicBezTo>
                <a:cubicBezTo>
                  <a:pt x="507474" y="2266950"/>
                  <a:pt x="0" y="1759476"/>
                  <a:pt x="0" y="1133475"/>
                </a:cubicBezTo>
                <a:cubicBezTo>
                  <a:pt x="0" y="507474"/>
                  <a:pt x="507474" y="0"/>
                  <a:pt x="1133475"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2" name="Picture Placeholder 11"/>
          <p:cNvSpPr>
            <a:spLocks noGrp="1"/>
          </p:cNvSpPr>
          <p:nvPr>
            <p:ph type="pic" sz="quarter" idx="13"/>
          </p:nvPr>
        </p:nvSpPr>
        <p:spPr>
          <a:xfrm>
            <a:off x="3248029" y="3705225"/>
            <a:ext cx="2266951" cy="2266950"/>
          </a:xfrm>
          <a:custGeom>
            <a:avLst/>
            <a:gdLst>
              <a:gd name="connsiteX0" fmla="*/ 1133475 w 2266950"/>
              <a:gd name="connsiteY0" fmla="*/ 0 h 2266950"/>
              <a:gd name="connsiteX1" fmla="*/ 2266950 w 2266950"/>
              <a:gd name="connsiteY1" fmla="*/ 1133475 h 2266950"/>
              <a:gd name="connsiteX2" fmla="*/ 1133475 w 2266950"/>
              <a:gd name="connsiteY2" fmla="*/ 2266950 h 2266950"/>
              <a:gd name="connsiteX3" fmla="*/ 0 w 2266950"/>
              <a:gd name="connsiteY3" fmla="*/ 1133475 h 2266950"/>
              <a:gd name="connsiteX4" fmla="*/ 1133475 w 2266950"/>
              <a:gd name="connsiteY4" fmla="*/ 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2266950">
                <a:moveTo>
                  <a:pt x="1133475" y="0"/>
                </a:moveTo>
                <a:cubicBezTo>
                  <a:pt x="1759476" y="0"/>
                  <a:pt x="2266950" y="507474"/>
                  <a:pt x="2266950" y="1133475"/>
                </a:cubicBezTo>
                <a:cubicBezTo>
                  <a:pt x="2266950" y="1759476"/>
                  <a:pt x="1759476" y="2266950"/>
                  <a:pt x="1133475" y="2266950"/>
                </a:cubicBezTo>
                <a:cubicBezTo>
                  <a:pt x="507474" y="2266950"/>
                  <a:pt x="0" y="1759476"/>
                  <a:pt x="0" y="1133475"/>
                </a:cubicBezTo>
                <a:cubicBezTo>
                  <a:pt x="0" y="507474"/>
                  <a:pt x="507474" y="0"/>
                  <a:pt x="1133475"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9" name="Title 1">
            <a:extLst>
              <a:ext uri="{FF2B5EF4-FFF2-40B4-BE49-F238E27FC236}">
                <a16:creationId xmlns:a16="http://schemas.microsoft.com/office/drawing/2014/main" id="{DB7793D1-3F3E-3541-9BBF-1244AA11696D}"/>
              </a:ext>
            </a:extLst>
          </p:cNvPr>
          <p:cNvSpPr>
            <a:spLocks noGrp="1"/>
          </p:cNvSpPr>
          <p:nvPr>
            <p:ph type="title"/>
          </p:nvPr>
        </p:nvSpPr>
        <p:spPr>
          <a:xfrm>
            <a:off x="6553205" y="365126"/>
            <a:ext cx="4800599" cy="2470602"/>
          </a:xfrm>
        </p:spPr>
        <p:txBody>
          <a:bodyPr anchor="b" anchorCtr="0">
            <a:normAutofit/>
          </a:bodyPr>
          <a:lstStyle>
            <a:lvl1pPr>
              <a:defRPr sz="3600" b="1" i="0" baseline="0">
                <a:solidFill>
                  <a:schemeClr val="accent2"/>
                </a:solidFill>
                <a:latin typeface="Gill Sans Nova Medium" panose="020B0602020204020203"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91452EF3-59EF-5E47-ACF4-BC76FEB33844}"/>
              </a:ext>
            </a:extLst>
          </p:cNvPr>
          <p:cNvSpPr>
            <a:spLocks noGrp="1"/>
          </p:cNvSpPr>
          <p:nvPr>
            <p:ph idx="1"/>
          </p:nvPr>
        </p:nvSpPr>
        <p:spPr>
          <a:xfrm>
            <a:off x="6553205" y="3190689"/>
            <a:ext cx="4800599" cy="2670360"/>
          </a:xfrm>
        </p:spPr>
        <p:txBody>
          <a:bodyPr>
            <a:normAutofit/>
          </a:bodyPr>
          <a:lstStyle>
            <a:lvl1pPr marL="0" indent="0">
              <a:buFontTx/>
              <a:buNone/>
              <a:defRPr sz="1400" baseline="0">
                <a:latin typeface="+mj-lt"/>
              </a:defRPr>
            </a:lvl1pPr>
            <a:lvl2pPr>
              <a:defRPr sz="1100" baseline="0">
                <a:latin typeface="+mn-lt"/>
              </a:defRPr>
            </a:lvl2pPr>
            <a:lvl3pPr>
              <a:defRPr sz="1100" baseline="0">
                <a:latin typeface="+mn-lt"/>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6" name="Date Placeholder 5">
            <a:extLst>
              <a:ext uri="{FF2B5EF4-FFF2-40B4-BE49-F238E27FC236}">
                <a16:creationId xmlns:a16="http://schemas.microsoft.com/office/drawing/2014/main" id="{FA618F50-7955-1D42-91E4-2C31948F6094}"/>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D7E74ACF-629A-BC4E-AF29-AB5EA03D53BD}"/>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4E9DDBEF-7DA0-E344-A441-41F1CBEE540E}"/>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65742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2423885" y="1012375"/>
            <a:ext cx="1538515" cy="4833257"/>
          </a:xfrm>
          <a:custGeom>
            <a:avLst/>
            <a:gdLst>
              <a:gd name="connsiteX0" fmla="*/ 0 w 1538514"/>
              <a:gd name="connsiteY0" fmla="*/ 0 h 4833257"/>
              <a:gd name="connsiteX1" fmla="*/ 1538514 w 1538514"/>
              <a:gd name="connsiteY1" fmla="*/ 0 h 4833257"/>
              <a:gd name="connsiteX2" fmla="*/ 1538514 w 1538514"/>
              <a:gd name="connsiteY2" fmla="*/ 4833257 h 4833257"/>
              <a:gd name="connsiteX3" fmla="*/ 0 w 1538514"/>
              <a:gd name="connsiteY3" fmla="*/ 4833257 h 4833257"/>
            </a:gdLst>
            <a:ahLst/>
            <a:cxnLst>
              <a:cxn ang="0">
                <a:pos x="connsiteX0" y="connsiteY0"/>
              </a:cxn>
              <a:cxn ang="0">
                <a:pos x="connsiteX1" y="connsiteY1"/>
              </a:cxn>
              <a:cxn ang="0">
                <a:pos x="connsiteX2" y="connsiteY2"/>
              </a:cxn>
              <a:cxn ang="0">
                <a:pos x="connsiteX3" y="connsiteY3"/>
              </a:cxn>
            </a:cxnLst>
            <a:rect l="l" t="t" r="r" b="b"/>
            <a:pathLst>
              <a:path w="1538514" h="4833257">
                <a:moveTo>
                  <a:pt x="0" y="0"/>
                </a:moveTo>
                <a:lnTo>
                  <a:pt x="1538514" y="0"/>
                </a:lnTo>
                <a:lnTo>
                  <a:pt x="1538514" y="4833257"/>
                </a:lnTo>
                <a:lnTo>
                  <a:pt x="0" y="48332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2"/>
          </p:nvPr>
        </p:nvSpPr>
        <p:spPr>
          <a:xfrm>
            <a:off x="7916533" y="3429000"/>
            <a:ext cx="3201411" cy="2416628"/>
          </a:xfrm>
          <a:custGeom>
            <a:avLst/>
            <a:gdLst>
              <a:gd name="connsiteX0" fmla="*/ 0 w 3201411"/>
              <a:gd name="connsiteY0" fmla="*/ 0 h 2416628"/>
              <a:gd name="connsiteX1" fmla="*/ 3201411 w 3201411"/>
              <a:gd name="connsiteY1" fmla="*/ 0 h 2416628"/>
              <a:gd name="connsiteX2" fmla="*/ 3201411 w 3201411"/>
              <a:gd name="connsiteY2" fmla="*/ 2416628 h 2416628"/>
              <a:gd name="connsiteX3" fmla="*/ 0 w 3201411"/>
              <a:gd name="connsiteY3" fmla="*/ 2416628 h 2416628"/>
            </a:gdLst>
            <a:ahLst/>
            <a:cxnLst>
              <a:cxn ang="0">
                <a:pos x="connsiteX0" y="connsiteY0"/>
              </a:cxn>
              <a:cxn ang="0">
                <a:pos x="connsiteX1" y="connsiteY1"/>
              </a:cxn>
              <a:cxn ang="0">
                <a:pos x="connsiteX2" y="connsiteY2"/>
              </a:cxn>
              <a:cxn ang="0">
                <a:pos x="connsiteX3" y="connsiteY3"/>
              </a:cxn>
            </a:cxnLst>
            <a:rect l="l" t="t" r="r" b="b"/>
            <a:pathLst>
              <a:path w="3201411" h="2416628">
                <a:moveTo>
                  <a:pt x="0" y="0"/>
                </a:moveTo>
                <a:lnTo>
                  <a:pt x="3201411" y="0"/>
                </a:lnTo>
                <a:lnTo>
                  <a:pt x="3201411" y="2416628"/>
                </a:lnTo>
                <a:lnTo>
                  <a:pt x="0" y="241662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4" name="Picture 2">
            <a:extLst>
              <a:ext uri="{FF2B5EF4-FFF2-40B4-BE49-F238E27FC236}">
                <a16:creationId xmlns:a16="http://schemas.microsoft.com/office/drawing/2014/main" id="{F0AF3F58-597A-9A4A-B67B-67159409523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206DBD62-E314-8B47-AA0D-0731B9885BB6}"/>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777F906A-EBE7-5341-B3CB-9B99E56E97DB}"/>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9F9250F3-F9C2-A043-A94E-CD063F25A9AA}"/>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61510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458857" y="1825175"/>
            <a:ext cx="2641600" cy="3207657"/>
          </a:xfrm>
          <a:custGeom>
            <a:avLst/>
            <a:gdLst>
              <a:gd name="connsiteX0" fmla="*/ 0 w 2641600"/>
              <a:gd name="connsiteY0" fmla="*/ 0 h 3207657"/>
              <a:gd name="connsiteX1" fmla="*/ 2641600 w 2641600"/>
              <a:gd name="connsiteY1" fmla="*/ 0 h 3207657"/>
              <a:gd name="connsiteX2" fmla="*/ 2641600 w 2641600"/>
              <a:gd name="connsiteY2" fmla="*/ 3207657 h 3207657"/>
              <a:gd name="connsiteX3" fmla="*/ 0 w 2641600"/>
              <a:gd name="connsiteY3" fmla="*/ 3207657 h 3207657"/>
            </a:gdLst>
            <a:ahLst/>
            <a:cxnLst>
              <a:cxn ang="0">
                <a:pos x="connsiteX0" y="connsiteY0"/>
              </a:cxn>
              <a:cxn ang="0">
                <a:pos x="connsiteX1" y="connsiteY1"/>
              </a:cxn>
              <a:cxn ang="0">
                <a:pos x="connsiteX2" y="connsiteY2"/>
              </a:cxn>
              <a:cxn ang="0">
                <a:pos x="connsiteX3" y="connsiteY3"/>
              </a:cxn>
            </a:cxnLst>
            <a:rect l="l" t="t" r="r" b="b"/>
            <a:pathLst>
              <a:path w="2641600" h="3207657">
                <a:moveTo>
                  <a:pt x="0" y="0"/>
                </a:moveTo>
                <a:lnTo>
                  <a:pt x="2641600" y="0"/>
                </a:lnTo>
                <a:lnTo>
                  <a:pt x="2641600" y="3207657"/>
                </a:lnTo>
                <a:lnTo>
                  <a:pt x="0" y="32076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3" name="Picture 2">
            <a:extLst>
              <a:ext uri="{FF2B5EF4-FFF2-40B4-BE49-F238E27FC236}">
                <a16:creationId xmlns:a16="http://schemas.microsoft.com/office/drawing/2014/main" id="{53C8DF2C-0B8A-2649-AEFC-E324B85123B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6A92CD2-D26E-1447-AE2A-C6BF05BC464E}"/>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CBA780E4-C5D3-7F4B-B4A6-0D434DACFB8C}"/>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045C4430-E845-9C42-A03A-D3E71BE2291E}"/>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56062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364347" y="1868714"/>
            <a:ext cx="2278743" cy="3120572"/>
          </a:xfrm>
          <a:custGeom>
            <a:avLst/>
            <a:gdLst>
              <a:gd name="connsiteX0" fmla="*/ 0 w 2278743"/>
              <a:gd name="connsiteY0" fmla="*/ 0 h 3120572"/>
              <a:gd name="connsiteX1" fmla="*/ 2278743 w 2278743"/>
              <a:gd name="connsiteY1" fmla="*/ 0 h 3120572"/>
              <a:gd name="connsiteX2" fmla="*/ 2278743 w 2278743"/>
              <a:gd name="connsiteY2" fmla="*/ 3120572 h 3120572"/>
              <a:gd name="connsiteX3" fmla="*/ 0 w 2278743"/>
              <a:gd name="connsiteY3" fmla="*/ 3120572 h 3120572"/>
            </a:gdLst>
            <a:ahLst/>
            <a:cxnLst>
              <a:cxn ang="0">
                <a:pos x="connsiteX0" y="connsiteY0"/>
              </a:cxn>
              <a:cxn ang="0">
                <a:pos x="connsiteX1" y="connsiteY1"/>
              </a:cxn>
              <a:cxn ang="0">
                <a:pos x="connsiteX2" y="connsiteY2"/>
              </a:cxn>
              <a:cxn ang="0">
                <a:pos x="connsiteX3" y="connsiteY3"/>
              </a:cxn>
            </a:cxnLst>
            <a:rect l="l" t="t" r="r" b="b"/>
            <a:pathLst>
              <a:path w="2278743" h="3120572">
                <a:moveTo>
                  <a:pt x="0" y="0"/>
                </a:moveTo>
                <a:lnTo>
                  <a:pt x="2278743" y="0"/>
                </a:lnTo>
                <a:lnTo>
                  <a:pt x="2278743" y="3120572"/>
                </a:lnTo>
                <a:lnTo>
                  <a:pt x="0" y="312057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A4A70AA3-CB13-CE4F-A332-8C1525F1381B}"/>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23C92078-C91F-B94F-A802-88EB8C22F6A2}"/>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54124D42-8214-2947-BC21-74B7FB4E73B2}"/>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174179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10203" y="1666875"/>
            <a:ext cx="4324351" cy="3524250"/>
          </a:xfrm>
          <a:custGeom>
            <a:avLst/>
            <a:gdLst>
              <a:gd name="connsiteX0" fmla="*/ 0 w 4324350"/>
              <a:gd name="connsiteY0" fmla="*/ 0 h 3524250"/>
              <a:gd name="connsiteX1" fmla="*/ 4324350 w 4324350"/>
              <a:gd name="connsiteY1" fmla="*/ 0 h 3524250"/>
              <a:gd name="connsiteX2" fmla="*/ 4324350 w 4324350"/>
              <a:gd name="connsiteY2" fmla="*/ 3524250 h 3524250"/>
              <a:gd name="connsiteX3" fmla="*/ 0 w 4324350"/>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4324350" h="3524250">
                <a:moveTo>
                  <a:pt x="0" y="0"/>
                </a:moveTo>
                <a:lnTo>
                  <a:pt x="4324350" y="0"/>
                </a:lnTo>
                <a:lnTo>
                  <a:pt x="4324350" y="3524250"/>
                </a:lnTo>
                <a:lnTo>
                  <a:pt x="0" y="35242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3" name="Picture 2">
            <a:extLst>
              <a:ext uri="{FF2B5EF4-FFF2-40B4-BE49-F238E27FC236}">
                <a16:creationId xmlns:a16="http://schemas.microsoft.com/office/drawing/2014/main" id="{75FEAEC6-1D6F-D14C-9357-01D674234B8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550C136-7754-1F4F-BB8F-32CF142573CC}"/>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9579C13F-93C3-FA49-B5DF-B8802D3F2ED6}"/>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1F8BA14E-5BF9-CD4A-A156-A5CD295D6294}"/>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86792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086103" y="2"/>
            <a:ext cx="5010151" cy="6857998"/>
          </a:xfrm>
          <a:custGeom>
            <a:avLst/>
            <a:gdLst>
              <a:gd name="connsiteX0" fmla="*/ 0 w 5010150"/>
              <a:gd name="connsiteY0" fmla="*/ 0 h 6857998"/>
              <a:gd name="connsiteX1" fmla="*/ 5010150 w 5010150"/>
              <a:gd name="connsiteY1" fmla="*/ 0 h 6857998"/>
              <a:gd name="connsiteX2" fmla="*/ 5010150 w 5010150"/>
              <a:gd name="connsiteY2" fmla="*/ 6857998 h 6857998"/>
              <a:gd name="connsiteX3" fmla="*/ 0 w 501015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010150" h="6857998">
                <a:moveTo>
                  <a:pt x="0" y="0"/>
                </a:moveTo>
                <a:lnTo>
                  <a:pt x="5010150" y="0"/>
                </a:lnTo>
                <a:lnTo>
                  <a:pt x="5010150" y="6857998"/>
                </a:lnTo>
                <a:lnTo>
                  <a:pt x="0" y="685799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9D6A8FBF-8DD4-E747-9F1A-0DE74E91787D}"/>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388D8E43-446C-4845-A02F-6D81FFB40654}"/>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0B48CC3-6333-AE45-B12C-93C0EC042644}"/>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19338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pic>
        <p:nvPicPr>
          <p:cNvPr id="7" name="Picture 2">
            <a:extLst>
              <a:ext uri="{FF2B5EF4-FFF2-40B4-BE49-F238E27FC236}">
                <a16:creationId xmlns:a16="http://schemas.microsoft.com/office/drawing/2014/main" id="{DE5BB6CD-2174-45A5-A612-5991B47820B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98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591800" y="1229293"/>
            <a:ext cx="1600200" cy="4399421"/>
          </a:xfrm>
          <a:custGeom>
            <a:avLst/>
            <a:gdLst>
              <a:gd name="connsiteX0" fmla="*/ 0 w 1600200"/>
              <a:gd name="connsiteY0" fmla="*/ 0 h 4399421"/>
              <a:gd name="connsiteX1" fmla="*/ 1600200 w 1600200"/>
              <a:gd name="connsiteY1" fmla="*/ 0 h 4399421"/>
              <a:gd name="connsiteX2" fmla="*/ 1600200 w 1600200"/>
              <a:gd name="connsiteY2" fmla="*/ 4399421 h 4399421"/>
              <a:gd name="connsiteX3" fmla="*/ 0 w 1600200"/>
              <a:gd name="connsiteY3" fmla="*/ 4399421 h 4399421"/>
            </a:gdLst>
            <a:ahLst/>
            <a:cxnLst>
              <a:cxn ang="0">
                <a:pos x="connsiteX0" y="connsiteY0"/>
              </a:cxn>
              <a:cxn ang="0">
                <a:pos x="connsiteX1" y="connsiteY1"/>
              </a:cxn>
              <a:cxn ang="0">
                <a:pos x="connsiteX2" y="connsiteY2"/>
              </a:cxn>
              <a:cxn ang="0">
                <a:pos x="connsiteX3" y="connsiteY3"/>
              </a:cxn>
            </a:cxnLst>
            <a:rect l="l" t="t" r="r" b="b"/>
            <a:pathLst>
              <a:path w="1600200" h="4399421">
                <a:moveTo>
                  <a:pt x="0" y="0"/>
                </a:moveTo>
                <a:lnTo>
                  <a:pt x="1600200" y="0"/>
                </a:lnTo>
                <a:lnTo>
                  <a:pt x="1600200" y="4399421"/>
                </a:lnTo>
                <a:lnTo>
                  <a:pt x="0" y="439942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91A4E99C-F7F3-B748-A3D0-CEFB75122728}"/>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F87C626F-8824-2B49-A05B-128EA99F8D49}"/>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59A86398-44B8-534C-922F-265E4FF77C5C}"/>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96833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827237" y="1133475"/>
            <a:ext cx="3067051" cy="4591050"/>
          </a:xfrm>
          <a:custGeom>
            <a:avLst/>
            <a:gdLst>
              <a:gd name="connsiteX0" fmla="*/ 0 w 3067050"/>
              <a:gd name="connsiteY0" fmla="*/ 0 h 4591050"/>
              <a:gd name="connsiteX1" fmla="*/ 3067050 w 3067050"/>
              <a:gd name="connsiteY1" fmla="*/ 0 h 4591050"/>
              <a:gd name="connsiteX2" fmla="*/ 3067050 w 3067050"/>
              <a:gd name="connsiteY2" fmla="*/ 4591050 h 4591050"/>
              <a:gd name="connsiteX3" fmla="*/ 0 w 3067050"/>
              <a:gd name="connsiteY3" fmla="*/ 4591050 h 4591050"/>
            </a:gdLst>
            <a:ahLst/>
            <a:cxnLst>
              <a:cxn ang="0">
                <a:pos x="connsiteX0" y="connsiteY0"/>
              </a:cxn>
              <a:cxn ang="0">
                <a:pos x="connsiteX1" y="connsiteY1"/>
              </a:cxn>
              <a:cxn ang="0">
                <a:pos x="connsiteX2" y="connsiteY2"/>
              </a:cxn>
              <a:cxn ang="0">
                <a:pos x="connsiteX3" y="connsiteY3"/>
              </a:cxn>
            </a:cxnLst>
            <a:rect l="l" t="t" r="r" b="b"/>
            <a:pathLst>
              <a:path w="3067050" h="4591050">
                <a:moveTo>
                  <a:pt x="0" y="0"/>
                </a:moveTo>
                <a:lnTo>
                  <a:pt x="3067050" y="0"/>
                </a:lnTo>
                <a:lnTo>
                  <a:pt x="3067050" y="4591050"/>
                </a:lnTo>
                <a:lnTo>
                  <a:pt x="0" y="45910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F9084360-4BC7-7249-A16F-94EBF073489E}"/>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F3FC9FDA-CEA0-7F4F-8CF6-91D6F635B3C4}"/>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028A2C43-B3C7-C642-B86E-B45E1C37841B}"/>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84073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251228"/>
            <a:ext cx="1847851" cy="4355544"/>
          </a:xfrm>
          <a:custGeom>
            <a:avLst/>
            <a:gdLst>
              <a:gd name="connsiteX0" fmla="*/ 0 w 1847850"/>
              <a:gd name="connsiteY0" fmla="*/ 0 h 4355544"/>
              <a:gd name="connsiteX1" fmla="*/ 1847850 w 1847850"/>
              <a:gd name="connsiteY1" fmla="*/ 0 h 4355544"/>
              <a:gd name="connsiteX2" fmla="*/ 1847850 w 1847850"/>
              <a:gd name="connsiteY2" fmla="*/ 4355544 h 4355544"/>
              <a:gd name="connsiteX3" fmla="*/ 0 w 1847850"/>
              <a:gd name="connsiteY3" fmla="*/ 4355544 h 4355544"/>
            </a:gdLst>
            <a:ahLst/>
            <a:cxnLst>
              <a:cxn ang="0">
                <a:pos x="connsiteX0" y="connsiteY0"/>
              </a:cxn>
              <a:cxn ang="0">
                <a:pos x="connsiteX1" y="connsiteY1"/>
              </a:cxn>
              <a:cxn ang="0">
                <a:pos x="connsiteX2" y="connsiteY2"/>
              </a:cxn>
              <a:cxn ang="0">
                <a:pos x="connsiteX3" y="connsiteY3"/>
              </a:cxn>
            </a:cxnLst>
            <a:rect l="l" t="t" r="r" b="b"/>
            <a:pathLst>
              <a:path w="1847850" h="4355544">
                <a:moveTo>
                  <a:pt x="0" y="0"/>
                </a:moveTo>
                <a:lnTo>
                  <a:pt x="1847850" y="0"/>
                </a:lnTo>
                <a:lnTo>
                  <a:pt x="1847850" y="4355544"/>
                </a:lnTo>
                <a:lnTo>
                  <a:pt x="0" y="4355544"/>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D4E1EB96-5E07-B940-861D-37557F2A3D0B}"/>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1CECC74D-4B94-3642-917F-36FB67D90A67}"/>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84636F60-5F93-3B43-8D87-F4315C23C371}"/>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137569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42954" y="3752850"/>
            <a:ext cx="5962649" cy="3105150"/>
          </a:xfrm>
          <a:custGeom>
            <a:avLst/>
            <a:gdLst>
              <a:gd name="connsiteX0" fmla="*/ 0 w 5962649"/>
              <a:gd name="connsiteY0" fmla="*/ 0 h 3105150"/>
              <a:gd name="connsiteX1" fmla="*/ 5962649 w 5962649"/>
              <a:gd name="connsiteY1" fmla="*/ 0 h 3105150"/>
              <a:gd name="connsiteX2" fmla="*/ 5962649 w 5962649"/>
              <a:gd name="connsiteY2" fmla="*/ 3105150 h 3105150"/>
              <a:gd name="connsiteX3" fmla="*/ 0 w 5962649"/>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5962649" h="3105150">
                <a:moveTo>
                  <a:pt x="0" y="0"/>
                </a:moveTo>
                <a:lnTo>
                  <a:pt x="5962649" y="0"/>
                </a:lnTo>
                <a:lnTo>
                  <a:pt x="5962649" y="3105150"/>
                </a:lnTo>
                <a:lnTo>
                  <a:pt x="0" y="31051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902EC979-38A6-8C4F-96BC-FC94B14DD58C}"/>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BC83DE33-8CAD-3345-9313-84F6E7A0A9B5}"/>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79E1C718-BDB6-944A-A119-76B679A65C65}"/>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977705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13"/>
          <p:cNvSpPr>
            <a:spLocks noGrp="1"/>
          </p:cNvSpPr>
          <p:nvPr>
            <p:ph type="pic" sz="quarter" idx="11"/>
          </p:nvPr>
        </p:nvSpPr>
        <p:spPr>
          <a:xfrm>
            <a:off x="3" y="0"/>
            <a:ext cx="3009900" cy="3009900"/>
          </a:xfrm>
          <a:custGeom>
            <a:avLst/>
            <a:gdLst>
              <a:gd name="connsiteX0" fmla="*/ 0 w 3009900"/>
              <a:gd name="connsiteY0" fmla="*/ 0 h 3009900"/>
              <a:gd name="connsiteX1" fmla="*/ 3009900 w 3009900"/>
              <a:gd name="connsiteY1" fmla="*/ 0 h 3009900"/>
              <a:gd name="connsiteX2" fmla="*/ 3009900 w 3009900"/>
              <a:gd name="connsiteY2" fmla="*/ 3009900 h 3009900"/>
              <a:gd name="connsiteX3" fmla="*/ 0 w 30099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3009900" h="3009900">
                <a:moveTo>
                  <a:pt x="0" y="0"/>
                </a:moveTo>
                <a:lnTo>
                  <a:pt x="3009900" y="0"/>
                </a:lnTo>
                <a:lnTo>
                  <a:pt x="3009900" y="3009900"/>
                </a:lnTo>
                <a:lnTo>
                  <a:pt x="0" y="3009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12"/>
          <p:cNvSpPr>
            <a:spLocks noGrp="1"/>
          </p:cNvSpPr>
          <p:nvPr>
            <p:ph type="pic" sz="quarter" idx="12"/>
          </p:nvPr>
        </p:nvSpPr>
        <p:spPr>
          <a:xfrm>
            <a:off x="6530345" y="4036428"/>
            <a:ext cx="2821577" cy="2821577"/>
          </a:xfrm>
          <a:custGeom>
            <a:avLst/>
            <a:gdLst>
              <a:gd name="connsiteX0" fmla="*/ 0 w 3009900"/>
              <a:gd name="connsiteY0" fmla="*/ 0 h 3009900"/>
              <a:gd name="connsiteX1" fmla="*/ 3009900 w 3009900"/>
              <a:gd name="connsiteY1" fmla="*/ 0 h 3009900"/>
              <a:gd name="connsiteX2" fmla="*/ 3009900 w 3009900"/>
              <a:gd name="connsiteY2" fmla="*/ 3009900 h 3009900"/>
              <a:gd name="connsiteX3" fmla="*/ 0 w 30099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3009900" h="3009900">
                <a:moveTo>
                  <a:pt x="0" y="0"/>
                </a:moveTo>
                <a:lnTo>
                  <a:pt x="3009900" y="0"/>
                </a:lnTo>
                <a:lnTo>
                  <a:pt x="3009900" y="3009900"/>
                </a:lnTo>
                <a:lnTo>
                  <a:pt x="0" y="3009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8" name="Picture Placeholder 11"/>
          <p:cNvSpPr>
            <a:spLocks noGrp="1"/>
          </p:cNvSpPr>
          <p:nvPr>
            <p:ph type="pic" sz="quarter" idx="13"/>
          </p:nvPr>
        </p:nvSpPr>
        <p:spPr>
          <a:xfrm>
            <a:off x="9370426" y="4036428"/>
            <a:ext cx="2821577" cy="2821577"/>
          </a:xfrm>
          <a:custGeom>
            <a:avLst/>
            <a:gdLst>
              <a:gd name="connsiteX0" fmla="*/ 0 w 3009900"/>
              <a:gd name="connsiteY0" fmla="*/ 0 h 3009900"/>
              <a:gd name="connsiteX1" fmla="*/ 3009900 w 3009900"/>
              <a:gd name="connsiteY1" fmla="*/ 0 h 3009900"/>
              <a:gd name="connsiteX2" fmla="*/ 3009900 w 3009900"/>
              <a:gd name="connsiteY2" fmla="*/ 3009900 h 3009900"/>
              <a:gd name="connsiteX3" fmla="*/ 0 w 30099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3009900" h="3009900">
                <a:moveTo>
                  <a:pt x="0" y="0"/>
                </a:moveTo>
                <a:lnTo>
                  <a:pt x="3009900" y="0"/>
                </a:lnTo>
                <a:lnTo>
                  <a:pt x="3009900" y="3009900"/>
                </a:lnTo>
                <a:lnTo>
                  <a:pt x="0" y="3009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780594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619249" y="1704975"/>
            <a:ext cx="2457451" cy="3448050"/>
          </a:xfrm>
          <a:custGeom>
            <a:avLst/>
            <a:gdLst>
              <a:gd name="connsiteX0" fmla="*/ 0 w 2457450"/>
              <a:gd name="connsiteY0" fmla="*/ 0 h 3448050"/>
              <a:gd name="connsiteX1" fmla="*/ 2457450 w 2457450"/>
              <a:gd name="connsiteY1" fmla="*/ 0 h 3448050"/>
              <a:gd name="connsiteX2" fmla="*/ 2457450 w 2457450"/>
              <a:gd name="connsiteY2" fmla="*/ 3448050 h 3448050"/>
              <a:gd name="connsiteX3" fmla="*/ 0 w 2457450"/>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2457450" h="3448050">
                <a:moveTo>
                  <a:pt x="0" y="0"/>
                </a:moveTo>
                <a:lnTo>
                  <a:pt x="2457450" y="0"/>
                </a:lnTo>
                <a:lnTo>
                  <a:pt x="2457450" y="3448050"/>
                </a:lnTo>
                <a:lnTo>
                  <a:pt x="0" y="34480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2"/>
          </p:nvPr>
        </p:nvSpPr>
        <p:spPr>
          <a:xfrm>
            <a:off x="6648451" y="0"/>
            <a:ext cx="4876800" cy="6858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895648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3638551" y="0"/>
            <a:ext cx="4457700" cy="6858000"/>
          </a:xfrm>
          <a:custGeom>
            <a:avLst/>
            <a:gdLst>
              <a:gd name="connsiteX0" fmla="*/ 0 w 4457700"/>
              <a:gd name="connsiteY0" fmla="*/ 0 h 6858000"/>
              <a:gd name="connsiteX1" fmla="*/ 4457700 w 4457700"/>
              <a:gd name="connsiteY1" fmla="*/ 0 h 6858000"/>
              <a:gd name="connsiteX2" fmla="*/ 4457700 w 4457700"/>
              <a:gd name="connsiteY2" fmla="*/ 6858000 h 6858000"/>
              <a:gd name="connsiteX3" fmla="*/ 0 w 44577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57700" h="6858000">
                <a:moveTo>
                  <a:pt x="0" y="0"/>
                </a:moveTo>
                <a:lnTo>
                  <a:pt x="4457700" y="0"/>
                </a:lnTo>
                <a:lnTo>
                  <a:pt x="44577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318384DB-5C0A-F247-9AA7-D135E6D0FC86}"/>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D82FE77B-0EBA-8646-8D35-D904D46FD6CB}"/>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193468E4-3E88-514A-BEDB-2B1F55D4DA7F}"/>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591382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875841" y="1485900"/>
            <a:ext cx="2057400" cy="3886200"/>
          </a:xfrm>
          <a:custGeom>
            <a:avLst/>
            <a:gdLst>
              <a:gd name="connsiteX0" fmla="*/ 0 w 2057400"/>
              <a:gd name="connsiteY0" fmla="*/ 0 h 3886200"/>
              <a:gd name="connsiteX1" fmla="*/ 2057400 w 2057400"/>
              <a:gd name="connsiteY1" fmla="*/ 0 h 3886200"/>
              <a:gd name="connsiteX2" fmla="*/ 2057400 w 2057400"/>
              <a:gd name="connsiteY2" fmla="*/ 3886200 h 3886200"/>
              <a:gd name="connsiteX3" fmla="*/ 0 w 2057400"/>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2057400" h="3886200">
                <a:moveTo>
                  <a:pt x="0" y="0"/>
                </a:moveTo>
                <a:lnTo>
                  <a:pt x="2057400" y="0"/>
                </a:lnTo>
                <a:lnTo>
                  <a:pt x="2057400" y="3886200"/>
                </a:lnTo>
                <a:lnTo>
                  <a:pt x="0" y="38862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3"/>
          </p:nvPr>
        </p:nvSpPr>
        <p:spPr>
          <a:xfrm>
            <a:off x="5581649" y="1485900"/>
            <a:ext cx="4438651" cy="3886200"/>
          </a:xfrm>
          <a:custGeom>
            <a:avLst/>
            <a:gdLst>
              <a:gd name="connsiteX0" fmla="*/ 0 w 4438650"/>
              <a:gd name="connsiteY0" fmla="*/ 0 h 3886200"/>
              <a:gd name="connsiteX1" fmla="*/ 4438650 w 4438650"/>
              <a:gd name="connsiteY1" fmla="*/ 0 h 3886200"/>
              <a:gd name="connsiteX2" fmla="*/ 4438650 w 4438650"/>
              <a:gd name="connsiteY2" fmla="*/ 3886200 h 3886200"/>
              <a:gd name="connsiteX3" fmla="*/ 0 w 4438650"/>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4438650" h="3886200">
                <a:moveTo>
                  <a:pt x="0" y="0"/>
                </a:moveTo>
                <a:lnTo>
                  <a:pt x="4438650" y="0"/>
                </a:lnTo>
                <a:lnTo>
                  <a:pt x="4438650" y="3886200"/>
                </a:lnTo>
                <a:lnTo>
                  <a:pt x="0" y="38862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F90A2CFB-C5A2-024B-B09D-70DF8DE3AD65}"/>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4C6CB48C-2323-5A41-A861-3BA2171FCD37}"/>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BC2D9176-B3E3-FB41-A5C7-53146DE2DF2C}"/>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259573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B72FEE-4175-5243-8E5D-D6BE37F0252C}"/>
              </a:ext>
            </a:extLst>
          </p:cNvPr>
          <p:cNvSpPr/>
          <p:nvPr userDrawn="1"/>
        </p:nvSpPr>
        <p:spPr>
          <a:xfrm>
            <a:off x="5523721" y="5952931"/>
            <a:ext cx="1067579" cy="76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10"/>
          <p:cNvSpPr>
            <a:spLocks noGrp="1"/>
          </p:cNvSpPr>
          <p:nvPr>
            <p:ph type="pic" sz="quarter" idx="12"/>
          </p:nvPr>
        </p:nvSpPr>
        <p:spPr>
          <a:xfrm>
            <a:off x="609603" y="2819400"/>
            <a:ext cx="5981700" cy="3409950"/>
          </a:xfrm>
          <a:custGeom>
            <a:avLst/>
            <a:gdLst>
              <a:gd name="connsiteX0" fmla="*/ 0 w 5981700"/>
              <a:gd name="connsiteY0" fmla="*/ 0 h 3409950"/>
              <a:gd name="connsiteX1" fmla="*/ 5981700 w 5981700"/>
              <a:gd name="connsiteY1" fmla="*/ 3409950 h 3409950"/>
              <a:gd name="connsiteX2" fmla="*/ 0 w 5981700"/>
              <a:gd name="connsiteY2" fmla="*/ 3409950 h 3409950"/>
            </a:gdLst>
            <a:ahLst/>
            <a:cxnLst>
              <a:cxn ang="0">
                <a:pos x="connsiteX0" y="connsiteY0"/>
              </a:cxn>
              <a:cxn ang="0">
                <a:pos x="connsiteX1" y="connsiteY1"/>
              </a:cxn>
              <a:cxn ang="0">
                <a:pos x="connsiteX2" y="connsiteY2"/>
              </a:cxn>
            </a:cxnLst>
            <a:rect l="l" t="t" r="r" b="b"/>
            <a:pathLst>
              <a:path w="5981700" h="3409950">
                <a:moveTo>
                  <a:pt x="0" y="0"/>
                </a:moveTo>
                <a:lnTo>
                  <a:pt x="5981700" y="3409950"/>
                </a:lnTo>
                <a:lnTo>
                  <a:pt x="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3"/>
          </p:nvPr>
        </p:nvSpPr>
        <p:spPr>
          <a:xfrm>
            <a:off x="5657851" y="552450"/>
            <a:ext cx="5981700" cy="3409950"/>
          </a:xfrm>
          <a:custGeom>
            <a:avLst/>
            <a:gdLst>
              <a:gd name="connsiteX0" fmla="*/ 0 w 5981700"/>
              <a:gd name="connsiteY0" fmla="*/ 0 h 3409950"/>
              <a:gd name="connsiteX1" fmla="*/ 5981700 w 5981700"/>
              <a:gd name="connsiteY1" fmla="*/ 0 h 3409950"/>
              <a:gd name="connsiteX2" fmla="*/ 5981700 w 5981700"/>
              <a:gd name="connsiteY2" fmla="*/ 3409950 h 3409950"/>
            </a:gdLst>
            <a:ahLst/>
            <a:cxnLst>
              <a:cxn ang="0">
                <a:pos x="connsiteX0" y="connsiteY0"/>
              </a:cxn>
              <a:cxn ang="0">
                <a:pos x="connsiteX1" y="connsiteY1"/>
              </a:cxn>
              <a:cxn ang="0">
                <a:pos x="connsiteX2" y="connsiteY2"/>
              </a:cxn>
            </a:cxnLst>
            <a:rect l="l" t="t" r="r" b="b"/>
            <a:pathLst>
              <a:path w="5981700" h="3409950">
                <a:moveTo>
                  <a:pt x="0" y="0"/>
                </a:moveTo>
                <a:lnTo>
                  <a:pt x="5981700" y="0"/>
                </a:lnTo>
                <a:lnTo>
                  <a:pt x="598170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BDC4754B-75B7-664F-B172-D1FE744F8DAF}"/>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445361CA-BC3D-764E-BBD8-7E0AA9CFFC22}"/>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F7702EB7-2E4B-A542-ADAC-97D7A01B0E42}"/>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864282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1847853" y="1381125"/>
            <a:ext cx="1900239" cy="4095750"/>
          </a:xfrm>
          <a:custGeom>
            <a:avLst/>
            <a:gdLst>
              <a:gd name="connsiteX0" fmla="*/ 0 w 1900238"/>
              <a:gd name="connsiteY0" fmla="*/ 0 h 4095750"/>
              <a:gd name="connsiteX1" fmla="*/ 1900238 w 1900238"/>
              <a:gd name="connsiteY1" fmla="*/ 0 h 4095750"/>
              <a:gd name="connsiteX2" fmla="*/ 1900238 w 1900238"/>
              <a:gd name="connsiteY2" fmla="*/ 4095750 h 4095750"/>
              <a:gd name="connsiteX3" fmla="*/ 0 w 1900238"/>
              <a:gd name="connsiteY3" fmla="*/ 4095750 h 4095750"/>
            </a:gdLst>
            <a:ahLst/>
            <a:cxnLst>
              <a:cxn ang="0">
                <a:pos x="connsiteX0" y="connsiteY0"/>
              </a:cxn>
              <a:cxn ang="0">
                <a:pos x="connsiteX1" y="connsiteY1"/>
              </a:cxn>
              <a:cxn ang="0">
                <a:pos x="connsiteX2" y="connsiteY2"/>
              </a:cxn>
              <a:cxn ang="0">
                <a:pos x="connsiteX3" y="connsiteY3"/>
              </a:cxn>
            </a:cxnLst>
            <a:rect l="l" t="t" r="r" b="b"/>
            <a:pathLst>
              <a:path w="1900238" h="4095750">
                <a:moveTo>
                  <a:pt x="0" y="0"/>
                </a:moveTo>
                <a:lnTo>
                  <a:pt x="1900238" y="0"/>
                </a:lnTo>
                <a:lnTo>
                  <a:pt x="1900238" y="4095750"/>
                </a:lnTo>
                <a:lnTo>
                  <a:pt x="0" y="40957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3"/>
          </p:nvPr>
        </p:nvSpPr>
        <p:spPr>
          <a:xfrm>
            <a:off x="4457701" y="1381125"/>
            <a:ext cx="2990851" cy="4095750"/>
          </a:xfrm>
          <a:custGeom>
            <a:avLst/>
            <a:gdLst>
              <a:gd name="connsiteX0" fmla="*/ 0 w 2990850"/>
              <a:gd name="connsiteY0" fmla="*/ 0 h 4095750"/>
              <a:gd name="connsiteX1" fmla="*/ 2990850 w 2990850"/>
              <a:gd name="connsiteY1" fmla="*/ 0 h 4095750"/>
              <a:gd name="connsiteX2" fmla="*/ 2990850 w 2990850"/>
              <a:gd name="connsiteY2" fmla="*/ 4095750 h 4095750"/>
              <a:gd name="connsiteX3" fmla="*/ 0 w 2990850"/>
              <a:gd name="connsiteY3" fmla="*/ 4095750 h 4095750"/>
            </a:gdLst>
            <a:ahLst/>
            <a:cxnLst>
              <a:cxn ang="0">
                <a:pos x="connsiteX0" y="connsiteY0"/>
              </a:cxn>
              <a:cxn ang="0">
                <a:pos x="connsiteX1" y="connsiteY1"/>
              </a:cxn>
              <a:cxn ang="0">
                <a:pos x="connsiteX2" y="connsiteY2"/>
              </a:cxn>
              <a:cxn ang="0">
                <a:pos x="connsiteX3" y="connsiteY3"/>
              </a:cxn>
            </a:cxnLst>
            <a:rect l="l" t="t" r="r" b="b"/>
            <a:pathLst>
              <a:path w="2990850" h="4095750">
                <a:moveTo>
                  <a:pt x="0" y="0"/>
                </a:moveTo>
                <a:lnTo>
                  <a:pt x="2990850" y="0"/>
                </a:lnTo>
                <a:lnTo>
                  <a:pt x="2990850" y="4095750"/>
                </a:lnTo>
                <a:lnTo>
                  <a:pt x="0" y="40957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AE5586A6-DC45-4D45-A68A-D66191B3B443}"/>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F7711C06-A21F-BE41-9AC5-BAAC4E83C725}"/>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6E8A1F90-C518-004D-B5D3-397119DF9724}"/>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79389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8" y="6272788"/>
            <a:ext cx="2644309" cy="365125"/>
          </a:xfrm>
        </p:spPr>
        <p:txBody>
          <a:bodyPr/>
          <a:lstStyle/>
          <a:p>
            <a:endParaRPr lang="en-US"/>
          </a:p>
        </p:txBody>
      </p:sp>
      <p:sp>
        <p:nvSpPr>
          <p:cNvPr id="5" name="Footer Placeholder 4"/>
          <p:cNvSpPr>
            <a:spLocks noGrp="1"/>
          </p:cNvSpPr>
          <p:nvPr>
            <p:ph type="ftr" sz="quarter" idx="11"/>
          </p:nvPr>
        </p:nvSpPr>
        <p:spPr>
          <a:xfrm>
            <a:off x="2182708" y="6272788"/>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1" y="2506133"/>
            <a:ext cx="1188299" cy="720332"/>
          </a:xfrm>
        </p:spPr>
        <p:txBody>
          <a:bodyPr/>
          <a:lstStyle>
            <a:lvl1pPr>
              <a:defRPr sz="2800"/>
            </a:lvl1pPr>
          </a:lstStyle>
          <a:p>
            <a:fld id="{740FD090-73D7-4848-A9F2-B837B458E6ED}" type="slidenum">
              <a:rPr lang="en-US" smtClean="0"/>
              <a:t>‹#›</a:t>
            </a:fld>
            <a:endParaRPr lang="en-US"/>
          </a:p>
        </p:txBody>
      </p:sp>
      <p:pic>
        <p:nvPicPr>
          <p:cNvPr id="11" name="Picture 2">
            <a:extLst>
              <a:ext uri="{FF2B5EF4-FFF2-40B4-BE49-F238E27FC236}">
                <a16:creationId xmlns:a16="http://schemas.microsoft.com/office/drawing/2014/main" id="{CFADB75F-F810-41D5-9CDA-4D001D565AD2}"/>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306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704849" y="1819275"/>
            <a:ext cx="2305051" cy="3219450"/>
          </a:xfrm>
          <a:custGeom>
            <a:avLst/>
            <a:gdLst>
              <a:gd name="connsiteX0" fmla="*/ 0 w 2305050"/>
              <a:gd name="connsiteY0" fmla="*/ 0 h 3219450"/>
              <a:gd name="connsiteX1" fmla="*/ 2305050 w 2305050"/>
              <a:gd name="connsiteY1" fmla="*/ 0 h 3219450"/>
              <a:gd name="connsiteX2" fmla="*/ 2305050 w 2305050"/>
              <a:gd name="connsiteY2" fmla="*/ 3219450 h 3219450"/>
              <a:gd name="connsiteX3" fmla="*/ 0 w 2305050"/>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2305050" h="3219450">
                <a:moveTo>
                  <a:pt x="0" y="0"/>
                </a:moveTo>
                <a:lnTo>
                  <a:pt x="2305050" y="0"/>
                </a:lnTo>
                <a:lnTo>
                  <a:pt x="2305050" y="3219450"/>
                </a:lnTo>
                <a:lnTo>
                  <a:pt x="0" y="32194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Picture Placeholder 12"/>
          <p:cNvSpPr>
            <a:spLocks noGrp="1"/>
          </p:cNvSpPr>
          <p:nvPr>
            <p:ph type="pic" sz="quarter" idx="14"/>
          </p:nvPr>
        </p:nvSpPr>
        <p:spPr>
          <a:xfrm>
            <a:off x="4686305" y="3448050"/>
            <a:ext cx="3409951" cy="3409950"/>
          </a:xfrm>
          <a:custGeom>
            <a:avLst/>
            <a:gdLst>
              <a:gd name="connsiteX0" fmla="*/ 3409950 w 3409950"/>
              <a:gd name="connsiteY0" fmla="*/ 0 h 3409950"/>
              <a:gd name="connsiteX1" fmla="*/ 3409950 w 3409950"/>
              <a:gd name="connsiteY1" fmla="*/ 3409950 h 3409950"/>
              <a:gd name="connsiteX2" fmla="*/ 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3409950" y="0"/>
                </a:moveTo>
                <a:lnTo>
                  <a:pt x="3409950" y="3409950"/>
                </a:lnTo>
                <a:lnTo>
                  <a:pt x="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2" name="Picture Placeholder 11"/>
          <p:cNvSpPr>
            <a:spLocks noGrp="1"/>
          </p:cNvSpPr>
          <p:nvPr>
            <p:ph type="pic" sz="quarter" idx="15"/>
          </p:nvPr>
        </p:nvSpPr>
        <p:spPr>
          <a:xfrm>
            <a:off x="8782053" y="0"/>
            <a:ext cx="3409951" cy="3409950"/>
          </a:xfrm>
          <a:custGeom>
            <a:avLst/>
            <a:gdLst>
              <a:gd name="connsiteX0" fmla="*/ 0 w 3409950"/>
              <a:gd name="connsiteY0" fmla="*/ 0 h 3409950"/>
              <a:gd name="connsiteX1" fmla="*/ 3409950 w 3409950"/>
              <a:gd name="connsiteY1" fmla="*/ 0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lnTo>
                  <a:pt x="3409950" y="0"/>
                </a:lnTo>
                <a:lnTo>
                  <a:pt x="340995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8211F3C9-F1CA-D84B-8A9B-8E4BD371041A}"/>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6637A9D9-32DF-9344-AA71-570FF69D9584}"/>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1A1D0C5E-489D-C544-861F-90A1B24077BD}"/>
              </a:ext>
            </a:extLst>
          </p:cNvPr>
          <p:cNvSpPr>
            <a:spLocks noGrp="1"/>
          </p:cNvSpPr>
          <p:nvPr>
            <p:ph type="sldNum" sz="quarter" idx="18"/>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047827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742949" y="704850"/>
            <a:ext cx="2305051" cy="5448300"/>
          </a:xfrm>
          <a:custGeom>
            <a:avLst/>
            <a:gdLst>
              <a:gd name="connsiteX0" fmla="*/ 0 w 2305050"/>
              <a:gd name="connsiteY0" fmla="*/ 0 h 5448300"/>
              <a:gd name="connsiteX1" fmla="*/ 2305050 w 2305050"/>
              <a:gd name="connsiteY1" fmla="*/ 0 h 5448300"/>
              <a:gd name="connsiteX2" fmla="*/ 2305050 w 2305050"/>
              <a:gd name="connsiteY2" fmla="*/ 5448300 h 5448300"/>
              <a:gd name="connsiteX3" fmla="*/ 0 w 23050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2305050" h="5448300">
                <a:moveTo>
                  <a:pt x="0" y="0"/>
                </a:moveTo>
                <a:lnTo>
                  <a:pt x="2305050" y="0"/>
                </a:lnTo>
                <a:lnTo>
                  <a:pt x="2305050" y="5448300"/>
                </a:lnTo>
                <a:lnTo>
                  <a:pt x="0" y="54483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9"/>
          <p:cNvSpPr>
            <a:spLocks noGrp="1"/>
          </p:cNvSpPr>
          <p:nvPr>
            <p:ph type="pic" sz="quarter" idx="11"/>
          </p:nvPr>
        </p:nvSpPr>
        <p:spPr>
          <a:xfrm>
            <a:off x="3216185" y="704850"/>
            <a:ext cx="2305051" cy="5448300"/>
          </a:xfrm>
          <a:custGeom>
            <a:avLst/>
            <a:gdLst>
              <a:gd name="connsiteX0" fmla="*/ 0 w 2305050"/>
              <a:gd name="connsiteY0" fmla="*/ 0 h 5448300"/>
              <a:gd name="connsiteX1" fmla="*/ 2305050 w 2305050"/>
              <a:gd name="connsiteY1" fmla="*/ 0 h 5448300"/>
              <a:gd name="connsiteX2" fmla="*/ 2305050 w 2305050"/>
              <a:gd name="connsiteY2" fmla="*/ 5448300 h 5448300"/>
              <a:gd name="connsiteX3" fmla="*/ 0 w 23050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2305050" h="5448300">
                <a:moveTo>
                  <a:pt x="0" y="0"/>
                </a:moveTo>
                <a:lnTo>
                  <a:pt x="2305050" y="0"/>
                </a:lnTo>
                <a:lnTo>
                  <a:pt x="2305050" y="5448300"/>
                </a:lnTo>
                <a:lnTo>
                  <a:pt x="0" y="54483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698E69D1-9623-4D42-92FA-09241EAA8374}"/>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AE9D5AAD-69F7-5E49-83C9-79DCAAF3953C}"/>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8F70DE48-753B-CF49-A3E2-28FB23584828}"/>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587291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 y="552450"/>
            <a:ext cx="3981451" cy="2571750"/>
          </a:xfrm>
          <a:custGeom>
            <a:avLst/>
            <a:gdLst>
              <a:gd name="connsiteX0" fmla="*/ 0 w 3981450"/>
              <a:gd name="connsiteY0" fmla="*/ 0 h 2571750"/>
              <a:gd name="connsiteX1" fmla="*/ 3981450 w 3981450"/>
              <a:gd name="connsiteY1" fmla="*/ 0 h 2571750"/>
              <a:gd name="connsiteX2" fmla="*/ 3981450 w 3981450"/>
              <a:gd name="connsiteY2" fmla="*/ 2571750 h 2571750"/>
              <a:gd name="connsiteX3" fmla="*/ 0 w 39814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981450" h="2571750">
                <a:moveTo>
                  <a:pt x="0" y="0"/>
                </a:moveTo>
                <a:lnTo>
                  <a:pt x="3981450" y="0"/>
                </a:lnTo>
                <a:lnTo>
                  <a:pt x="3981450" y="2571750"/>
                </a:lnTo>
                <a:lnTo>
                  <a:pt x="0" y="25717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13"/>
          <p:cNvSpPr>
            <a:spLocks noGrp="1"/>
          </p:cNvSpPr>
          <p:nvPr>
            <p:ph type="pic" sz="quarter" idx="11"/>
          </p:nvPr>
        </p:nvSpPr>
        <p:spPr>
          <a:xfrm>
            <a:off x="9563103" y="1352550"/>
            <a:ext cx="2628900" cy="3562350"/>
          </a:xfrm>
          <a:custGeom>
            <a:avLst/>
            <a:gdLst>
              <a:gd name="connsiteX0" fmla="*/ 0 w 2628900"/>
              <a:gd name="connsiteY0" fmla="*/ 0 h 3562350"/>
              <a:gd name="connsiteX1" fmla="*/ 2628900 w 2628900"/>
              <a:gd name="connsiteY1" fmla="*/ 0 h 3562350"/>
              <a:gd name="connsiteX2" fmla="*/ 2628900 w 2628900"/>
              <a:gd name="connsiteY2" fmla="*/ 3562350 h 3562350"/>
              <a:gd name="connsiteX3" fmla="*/ 0 w 262890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2628900" h="3562350">
                <a:moveTo>
                  <a:pt x="0" y="0"/>
                </a:moveTo>
                <a:lnTo>
                  <a:pt x="2628900" y="0"/>
                </a:lnTo>
                <a:lnTo>
                  <a:pt x="2628900" y="3562350"/>
                </a:lnTo>
                <a:lnTo>
                  <a:pt x="0" y="35623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8" name="Picture Placeholder 11"/>
          <p:cNvSpPr>
            <a:spLocks noGrp="1"/>
          </p:cNvSpPr>
          <p:nvPr>
            <p:ph type="pic" sz="quarter" idx="12"/>
          </p:nvPr>
        </p:nvSpPr>
        <p:spPr>
          <a:xfrm>
            <a:off x="2800351" y="4400550"/>
            <a:ext cx="2628900" cy="2457450"/>
          </a:xfrm>
          <a:custGeom>
            <a:avLst/>
            <a:gdLst>
              <a:gd name="connsiteX0" fmla="*/ 0 w 2628900"/>
              <a:gd name="connsiteY0" fmla="*/ 0 h 2457450"/>
              <a:gd name="connsiteX1" fmla="*/ 2628900 w 2628900"/>
              <a:gd name="connsiteY1" fmla="*/ 0 h 2457450"/>
              <a:gd name="connsiteX2" fmla="*/ 2628900 w 2628900"/>
              <a:gd name="connsiteY2" fmla="*/ 2457450 h 2457450"/>
              <a:gd name="connsiteX3" fmla="*/ 0 w 262890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628900" h="2457450">
                <a:moveTo>
                  <a:pt x="0" y="0"/>
                </a:moveTo>
                <a:lnTo>
                  <a:pt x="2628900" y="0"/>
                </a:lnTo>
                <a:lnTo>
                  <a:pt x="2628900" y="2457450"/>
                </a:lnTo>
                <a:lnTo>
                  <a:pt x="0" y="24574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D6CDEB38-B764-8F43-AFF2-DD523E4D1F58}"/>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F3CFF95E-A4DC-BB43-8CAD-0C102E790FA4}"/>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B625655C-14E6-774E-B959-EEFD2A663FDE}"/>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867805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771903" y="534978"/>
            <a:ext cx="6134100" cy="2595562"/>
          </a:xfrm>
          <a:custGeom>
            <a:avLst/>
            <a:gdLst>
              <a:gd name="connsiteX0" fmla="*/ 0 w 6134100"/>
              <a:gd name="connsiteY0" fmla="*/ 0 h 2595562"/>
              <a:gd name="connsiteX1" fmla="*/ 6134100 w 6134100"/>
              <a:gd name="connsiteY1" fmla="*/ 0 h 2595562"/>
              <a:gd name="connsiteX2" fmla="*/ 6134100 w 6134100"/>
              <a:gd name="connsiteY2" fmla="*/ 2595562 h 2595562"/>
              <a:gd name="connsiteX3" fmla="*/ 0 w 6134100"/>
              <a:gd name="connsiteY3" fmla="*/ 2595562 h 2595562"/>
            </a:gdLst>
            <a:ahLst/>
            <a:cxnLst>
              <a:cxn ang="0">
                <a:pos x="connsiteX0" y="connsiteY0"/>
              </a:cxn>
              <a:cxn ang="0">
                <a:pos x="connsiteX1" y="connsiteY1"/>
              </a:cxn>
              <a:cxn ang="0">
                <a:pos x="connsiteX2" y="connsiteY2"/>
              </a:cxn>
              <a:cxn ang="0">
                <a:pos x="connsiteX3" y="connsiteY3"/>
              </a:cxn>
            </a:cxnLst>
            <a:rect l="l" t="t" r="r" b="b"/>
            <a:pathLst>
              <a:path w="6134100" h="2595562">
                <a:moveTo>
                  <a:pt x="0" y="0"/>
                </a:moveTo>
                <a:lnTo>
                  <a:pt x="6134100" y="0"/>
                </a:lnTo>
                <a:lnTo>
                  <a:pt x="6134100" y="2595562"/>
                </a:lnTo>
                <a:lnTo>
                  <a:pt x="0" y="259556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4"/>
          </p:nvPr>
        </p:nvSpPr>
        <p:spPr>
          <a:xfrm>
            <a:off x="3771903" y="3325529"/>
            <a:ext cx="6134100" cy="2595562"/>
          </a:xfrm>
          <a:custGeom>
            <a:avLst/>
            <a:gdLst>
              <a:gd name="connsiteX0" fmla="*/ 0 w 6134100"/>
              <a:gd name="connsiteY0" fmla="*/ 0 h 2595562"/>
              <a:gd name="connsiteX1" fmla="*/ 6134100 w 6134100"/>
              <a:gd name="connsiteY1" fmla="*/ 0 h 2595562"/>
              <a:gd name="connsiteX2" fmla="*/ 6134100 w 6134100"/>
              <a:gd name="connsiteY2" fmla="*/ 2595562 h 2595562"/>
              <a:gd name="connsiteX3" fmla="*/ 0 w 6134100"/>
              <a:gd name="connsiteY3" fmla="*/ 2595562 h 2595562"/>
            </a:gdLst>
            <a:ahLst/>
            <a:cxnLst>
              <a:cxn ang="0">
                <a:pos x="connsiteX0" y="connsiteY0"/>
              </a:cxn>
              <a:cxn ang="0">
                <a:pos x="connsiteX1" y="connsiteY1"/>
              </a:cxn>
              <a:cxn ang="0">
                <a:pos x="connsiteX2" y="connsiteY2"/>
              </a:cxn>
              <a:cxn ang="0">
                <a:pos x="connsiteX3" y="connsiteY3"/>
              </a:cxn>
            </a:cxnLst>
            <a:rect l="l" t="t" r="r" b="b"/>
            <a:pathLst>
              <a:path w="6134100" h="2595562">
                <a:moveTo>
                  <a:pt x="0" y="0"/>
                </a:moveTo>
                <a:lnTo>
                  <a:pt x="6134100" y="0"/>
                </a:lnTo>
                <a:lnTo>
                  <a:pt x="6134100" y="2595562"/>
                </a:lnTo>
                <a:lnTo>
                  <a:pt x="0" y="259556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659BE06F-EEB9-7047-8F84-1E2B148EB4F9}"/>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FFE4F68F-5F3D-0D41-8620-CCB5A3082801}"/>
              </a:ext>
            </a:extLst>
          </p:cNvPr>
          <p:cNvSpPr>
            <a:spLocks noGrp="1"/>
          </p:cNvSpPr>
          <p:nvPr>
            <p:ph type="ftr" sz="quarter" idx="16"/>
          </p:nvPr>
        </p:nvSpPr>
        <p:spPr/>
        <p:txBody>
          <a:bodyPr/>
          <a:lstStyle/>
          <a:p>
            <a:endParaRPr lang="en-US"/>
          </a:p>
        </p:txBody>
      </p:sp>
      <p:sp>
        <p:nvSpPr>
          <p:cNvPr id="4" name="Slide Number Placeholder 3">
            <a:extLst>
              <a:ext uri="{FF2B5EF4-FFF2-40B4-BE49-F238E27FC236}">
                <a16:creationId xmlns:a16="http://schemas.microsoft.com/office/drawing/2014/main" id="{02C6BA1F-8C46-3F40-8C4B-581119427986}"/>
              </a:ext>
            </a:extLst>
          </p:cNvPr>
          <p:cNvSpPr>
            <a:spLocks noGrp="1"/>
          </p:cNvSpPr>
          <p:nvPr>
            <p:ph type="sldNum" sz="quarter" idx="17"/>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95766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13"/>
          <p:cNvSpPr>
            <a:spLocks noGrp="1"/>
          </p:cNvSpPr>
          <p:nvPr>
            <p:ph type="pic" sz="quarter" idx="11" hasCustomPrompt="1"/>
          </p:nvPr>
        </p:nvSpPr>
        <p:spPr>
          <a:xfrm>
            <a:off x="3616903" y="1280662"/>
            <a:ext cx="2014676" cy="4271276"/>
          </a:xfrm>
          <a:custGeom>
            <a:avLst/>
            <a:gdLst>
              <a:gd name="connsiteX0" fmla="*/ 209026 w 1822531"/>
              <a:gd name="connsiteY0" fmla="*/ 0 h 3863909"/>
              <a:gd name="connsiteX1" fmla="*/ 411723 w 1822531"/>
              <a:gd name="connsiteY1" fmla="*/ 0 h 3863909"/>
              <a:gd name="connsiteX2" fmla="*/ 411723 w 1822531"/>
              <a:gd name="connsiteY2" fmla="*/ 27794 h 3863909"/>
              <a:gd name="connsiteX3" fmla="*/ 528523 w 1822531"/>
              <a:gd name="connsiteY3" fmla="*/ 143805 h 3863909"/>
              <a:gd name="connsiteX4" fmla="*/ 1299041 w 1822531"/>
              <a:gd name="connsiteY4" fmla="*/ 143805 h 3863909"/>
              <a:gd name="connsiteX5" fmla="*/ 1415841 w 1822531"/>
              <a:gd name="connsiteY5" fmla="*/ 27794 h 3863909"/>
              <a:gd name="connsiteX6" fmla="*/ 1415841 w 1822531"/>
              <a:gd name="connsiteY6" fmla="*/ 0 h 3863909"/>
              <a:gd name="connsiteX7" fmla="*/ 1613505 w 1822531"/>
              <a:gd name="connsiteY7" fmla="*/ 0 h 3863909"/>
              <a:gd name="connsiteX8" fmla="*/ 1822531 w 1822531"/>
              <a:gd name="connsiteY8" fmla="*/ 207613 h 3863909"/>
              <a:gd name="connsiteX9" fmla="*/ 1822531 w 1822531"/>
              <a:gd name="connsiteY9" fmla="*/ 3656296 h 3863909"/>
              <a:gd name="connsiteX10" fmla="*/ 1613505 w 1822531"/>
              <a:gd name="connsiteY10" fmla="*/ 3863909 h 3863909"/>
              <a:gd name="connsiteX11" fmla="*/ 209026 w 1822531"/>
              <a:gd name="connsiteY11" fmla="*/ 3863909 h 3863909"/>
              <a:gd name="connsiteX12" fmla="*/ 0 w 1822531"/>
              <a:gd name="connsiteY12" fmla="*/ 3656296 h 3863909"/>
              <a:gd name="connsiteX13" fmla="*/ 0 w 1822531"/>
              <a:gd name="connsiteY13" fmla="*/ 207613 h 3863909"/>
              <a:gd name="connsiteX14" fmla="*/ 209026 w 1822531"/>
              <a:gd name="connsiteY14" fmla="*/ 0 h 386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2531" h="3863909">
                <a:moveTo>
                  <a:pt x="209026" y="0"/>
                </a:moveTo>
                <a:lnTo>
                  <a:pt x="411723" y="0"/>
                </a:lnTo>
                <a:lnTo>
                  <a:pt x="411723" y="27794"/>
                </a:lnTo>
                <a:cubicBezTo>
                  <a:pt x="411723" y="91866"/>
                  <a:pt x="464017" y="143805"/>
                  <a:pt x="528523" y="143805"/>
                </a:cubicBezTo>
                <a:lnTo>
                  <a:pt x="1299041" y="143805"/>
                </a:lnTo>
                <a:cubicBezTo>
                  <a:pt x="1363548" y="143805"/>
                  <a:pt x="1415841" y="91866"/>
                  <a:pt x="1415841" y="27794"/>
                </a:cubicBezTo>
                <a:lnTo>
                  <a:pt x="1415841" y="0"/>
                </a:lnTo>
                <a:lnTo>
                  <a:pt x="1613505" y="0"/>
                </a:lnTo>
                <a:cubicBezTo>
                  <a:pt x="1728948" y="0"/>
                  <a:pt x="1822531" y="92951"/>
                  <a:pt x="1822531" y="207613"/>
                </a:cubicBezTo>
                <a:lnTo>
                  <a:pt x="1822531" y="3656296"/>
                </a:lnTo>
                <a:cubicBezTo>
                  <a:pt x="1822531" y="3770958"/>
                  <a:pt x="1728948" y="3863909"/>
                  <a:pt x="1613505" y="3863909"/>
                </a:cubicBezTo>
                <a:lnTo>
                  <a:pt x="209026" y="3863909"/>
                </a:lnTo>
                <a:cubicBezTo>
                  <a:pt x="93584" y="3863909"/>
                  <a:pt x="0" y="3770958"/>
                  <a:pt x="0" y="3656296"/>
                </a:cubicBezTo>
                <a:lnTo>
                  <a:pt x="0" y="207613"/>
                </a:lnTo>
                <a:cubicBezTo>
                  <a:pt x="0" y="92951"/>
                  <a:pt x="93584" y="0"/>
                  <a:pt x="209026"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332"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
        <p:nvSpPr>
          <p:cNvPr id="2" name="Date Placeholder 1">
            <a:extLst>
              <a:ext uri="{FF2B5EF4-FFF2-40B4-BE49-F238E27FC236}">
                <a16:creationId xmlns:a16="http://schemas.microsoft.com/office/drawing/2014/main" id="{95B05CE0-A2CF-574B-BE16-B6A2E9CEA00F}"/>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AE085583-8935-A946-89BC-7E27DD750215}"/>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B1A70CB7-01C0-9F49-A5E7-3AA7FFB1D157}"/>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116896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Picture Placeholder 11"/>
          <p:cNvSpPr>
            <a:spLocks noGrp="1"/>
          </p:cNvSpPr>
          <p:nvPr>
            <p:ph type="pic" sz="quarter" idx="12"/>
          </p:nvPr>
        </p:nvSpPr>
        <p:spPr>
          <a:xfrm>
            <a:off x="4892040" y="1889760"/>
            <a:ext cx="3413760" cy="1935480"/>
          </a:xfrm>
          <a:custGeom>
            <a:avLst/>
            <a:gdLst>
              <a:gd name="connsiteX0" fmla="*/ 0 w 2628900"/>
              <a:gd name="connsiteY0" fmla="*/ 0 h 2457450"/>
              <a:gd name="connsiteX1" fmla="*/ 2628900 w 2628900"/>
              <a:gd name="connsiteY1" fmla="*/ 0 h 2457450"/>
              <a:gd name="connsiteX2" fmla="*/ 2628900 w 2628900"/>
              <a:gd name="connsiteY2" fmla="*/ 2457450 h 2457450"/>
              <a:gd name="connsiteX3" fmla="*/ 0 w 262890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628900" h="2457450">
                <a:moveTo>
                  <a:pt x="0" y="0"/>
                </a:moveTo>
                <a:lnTo>
                  <a:pt x="2628900" y="0"/>
                </a:lnTo>
                <a:lnTo>
                  <a:pt x="2628900" y="2457450"/>
                </a:lnTo>
                <a:lnTo>
                  <a:pt x="0" y="24574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F6044EE9-1B0C-8D47-8E6B-E7283E25FFD8}"/>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415CC34E-3078-114E-9488-652DF2FC8466}"/>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255EE5CB-43CB-0141-9A18-E5F8D82584CD}"/>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08519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D090-73D7-4848-A9F2-B837B458E6ED}" type="slidenum">
              <a:rPr lang="en-US" smtClean="0"/>
              <a:t>‹#›</a:t>
            </a:fld>
            <a:endParaRPr lang="en-US"/>
          </a:p>
        </p:txBody>
      </p:sp>
      <p:pic>
        <p:nvPicPr>
          <p:cNvPr id="8" name="Picture 2">
            <a:extLst>
              <a:ext uri="{FF2B5EF4-FFF2-40B4-BE49-F238E27FC236}">
                <a16:creationId xmlns:a16="http://schemas.microsoft.com/office/drawing/2014/main" id="{3DC81898-B8CC-4FF8-95DC-2737563DD2A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44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FD090-73D7-4848-A9F2-B837B458E6ED}" type="slidenum">
              <a:rPr lang="en-US" smtClean="0"/>
              <a:t>‹#›</a:t>
            </a:fld>
            <a:endParaRPr lang="en-US"/>
          </a:p>
        </p:txBody>
      </p:sp>
      <p:pic>
        <p:nvPicPr>
          <p:cNvPr id="11" name="Picture 2">
            <a:extLst>
              <a:ext uri="{FF2B5EF4-FFF2-40B4-BE49-F238E27FC236}">
                <a16:creationId xmlns:a16="http://schemas.microsoft.com/office/drawing/2014/main" id="{03831213-082A-4CBB-9971-D58DB8C05A7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54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51068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just"/>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79651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4"/>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46289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4"/>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2" y="0"/>
            <a:ext cx="8303740" cy="6858000"/>
          </a:xfrm>
          <a:solidFill>
            <a:schemeClr val="tx2">
              <a:lumMod val="20000"/>
              <a:lumOff val="80000"/>
            </a:schemeClr>
          </a:solidFill>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8583484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8"/>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a:p>
        </p:txBody>
      </p:sp>
      <p:sp>
        <p:nvSpPr>
          <p:cNvPr id="5" name="Footer Placeholder 4"/>
          <p:cNvSpPr>
            <a:spLocks noGrp="1"/>
          </p:cNvSpPr>
          <p:nvPr>
            <p:ph type="ftr" sz="quarter" idx="3"/>
          </p:nvPr>
        </p:nvSpPr>
        <p:spPr>
          <a:xfrm>
            <a:off x="1088136" y="6272788"/>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7">
                <a:duotone>
                  <a:schemeClr val="accent1">
                    <a:shade val="45000"/>
                    <a:satMod val="135000"/>
                  </a:schemeClr>
                  <a:prstClr val="white"/>
                </a:duotone>
                <a:extLst>
                  <a:ext uri="{BEBA8EAE-BF5A-486C-A8C5-ECC9F3942E4B}">
                    <a14:imgProps xmlns:a14="http://schemas.microsoft.com/office/drawing/2010/main">
                      <a14:imgLayer r:embed="rId3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8"/>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40FD090-73D7-4848-A9F2-B837B458E6ED}" type="slidenum">
              <a:rPr lang="en-US" smtClean="0"/>
              <a:t>‹#›</a:t>
            </a:fld>
            <a:endParaRPr lang="en-US"/>
          </a:p>
        </p:txBody>
      </p:sp>
      <p:pic>
        <p:nvPicPr>
          <p:cNvPr id="10" name="Picture 2">
            <a:extLst>
              <a:ext uri="{FF2B5EF4-FFF2-40B4-BE49-F238E27FC236}">
                <a16:creationId xmlns:a16="http://schemas.microsoft.com/office/drawing/2014/main" id="{38FD7E3B-8B6F-42F0-8937-FB2F0DABE5A6}"/>
              </a:ext>
            </a:extLst>
          </p:cNvPr>
          <p:cNvPicPr>
            <a:picLocks noChangeAspect="1" noChangeArrowheads="1"/>
          </p:cNvPicPr>
          <p:nvPr userDrawn="1"/>
        </p:nvPicPr>
        <p:blipFill>
          <a:blip r:embed="rId39">
            <a:extLst>
              <a:ext uri="{28A0092B-C50C-407E-A947-70E740481C1C}">
                <a14:useLocalDpi xmlns:a14="http://schemas.microsoft.com/office/drawing/2010/main"/>
              </a:ext>
            </a:extLst>
          </a:blip>
          <a:srcRect/>
          <a:stretch>
            <a:fillRect/>
          </a:stretch>
        </p:blipFill>
        <p:spPr bwMode="auto">
          <a:xfrm>
            <a:off x="5659769" y="6111462"/>
            <a:ext cx="872471"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51298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681"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1"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2" r:id="rId34"/>
    <p:sldLayoutId id="2147483683" r:id="rId35"/>
  </p:sldLayoutIdLst>
  <p:hf hdr="0" ftr="0" dt="0"/>
  <p:txStyles>
    <p:titleStyle>
      <a:lvl1pPr algn="l" defTabSz="914354" rtl="0" eaLnBrk="1" latinLnBrk="0" hangingPunct="1">
        <a:lnSpc>
          <a:spcPct val="90000"/>
        </a:lnSpc>
        <a:spcBef>
          <a:spcPct val="0"/>
        </a:spcBef>
        <a:buNone/>
        <a:defRPr sz="5400" kern="1200" cap="all" baseline="0">
          <a:blipFill>
            <a:blip r:embed="rId4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70" indent="-182870" algn="l" defTabSz="914354"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178" indent="-182870"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484" indent="-182870"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790" indent="-182870"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096" indent="-182870"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920" indent="-228589"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906" indent="-228589"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890" indent="-228589"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876" indent="-228589" algn="l" defTabSz="914354"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1.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diagramColors" Target="../diagrams/colors9.xml"/><Relationship Id="rId11" Type="http://schemas.openxmlformats.org/officeDocument/2006/relationships/image" Target="../media/image28.svg"/><Relationship Id="rId5" Type="http://schemas.openxmlformats.org/officeDocument/2006/relationships/diagramQuickStyle" Target="../diagrams/quickStyle9.xml"/><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diagramLayout" Target="../diagrams/layout9.xml"/><Relationship Id="rId9" Type="http://schemas.openxmlformats.org/officeDocument/2006/relationships/image" Target="../media/image26.sv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2.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diagramColors" Target="../diagrams/colors10.xml"/><Relationship Id="rId11" Type="http://schemas.openxmlformats.org/officeDocument/2006/relationships/image" Target="../media/image28.svg"/><Relationship Id="rId5" Type="http://schemas.openxmlformats.org/officeDocument/2006/relationships/diagramQuickStyle" Target="../diagrams/quickStyle10.xml"/><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diagramLayout" Target="../diagrams/layout10.xml"/><Relationship Id="rId9" Type="http://schemas.openxmlformats.org/officeDocument/2006/relationships/image" Target="../media/image26.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diagramColors" Target="../diagrams/colors11.xml"/><Relationship Id="rId11" Type="http://schemas.openxmlformats.org/officeDocument/2006/relationships/image" Target="../media/image28.svg"/><Relationship Id="rId5" Type="http://schemas.openxmlformats.org/officeDocument/2006/relationships/diagramQuickStyle" Target="../diagrams/quickStyle11.xml"/><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diagramLayout" Target="../diagrams/layout11.xml"/><Relationship Id="rId9" Type="http://schemas.openxmlformats.org/officeDocument/2006/relationships/image" Target="../media/image26.sv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png"/><Relationship Id="rId7" Type="http://schemas.openxmlformats.org/officeDocument/2006/relationships/diagramQuickStyle" Target="../diagrams/quickStyle1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1.wdp"/><Relationship Id="rId9" Type="http://schemas.microsoft.com/office/2007/relationships/diagramDrawing" Target="../diagrams/drawing12.xml"/></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illinoissmp.org/" TargetMode="External"/><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image" Target="../media/image2.png"/><Relationship Id="rId7" Type="http://schemas.openxmlformats.org/officeDocument/2006/relationships/image" Target="../media/image40.svg"/><Relationship Id="rId12"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diagramColors" Target="../diagrams/colors13.xml"/><Relationship Id="rId5" Type="http://schemas.openxmlformats.org/officeDocument/2006/relationships/image" Target="../media/image4.png"/><Relationship Id="rId10" Type="http://schemas.openxmlformats.org/officeDocument/2006/relationships/diagramQuickStyle" Target="../diagrams/quickStyle13.xml"/><Relationship Id="rId4" Type="http://schemas.microsoft.com/office/2007/relationships/hdphoto" Target="../media/hdphoto1.wdp"/><Relationship Id="rId9"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2.png"/><Relationship Id="rId7" Type="http://schemas.openxmlformats.org/officeDocument/2006/relationships/diagramLayout" Target="../diagrams/layout14.xml"/><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Data" Target="../diagrams/data14.xml"/><Relationship Id="rId11" Type="http://schemas.openxmlformats.org/officeDocument/2006/relationships/image" Target="../media/image41.png"/><Relationship Id="rId5" Type="http://schemas.openxmlformats.org/officeDocument/2006/relationships/image" Target="../media/image4.png"/><Relationship Id="rId10" Type="http://schemas.microsoft.com/office/2007/relationships/diagramDrawing" Target="../diagrams/drawing14.xml"/><Relationship Id="rId4" Type="http://schemas.microsoft.com/office/2007/relationships/hdphoto" Target="../media/hdphoto1.wdp"/><Relationship Id="rId9" Type="http://schemas.openxmlformats.org/officeDocument/2006/relationships/diagramColors" Target="../diagrams/colors1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image" Target="../media/image10.jpeg"/><Relationship Id="rId12"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video" Target="https://www.youtube.com/embed/ZA9wMuwLqh8?feature=oembed" TargetMode="External"/><Relationship Id="rId6" Type="http://schemas.openxmlformats.org/officeDocument/2006/relationships/image" Target="../media/image4.png"/><Relationship Id="rId11" Type="http://schemas.openxmlformats.org/officeDocument/2006/relationships/diagramLayout" Target="../diagrams/layout2.xml"/><Relationship Id="rId5" Type="http://schemas.microsoft.com/office/2007/relationships/hdphoto" Target="../media/hdphoto1.wdp"/><Relationship Id="rId15" Type="http://schemas.openxmlformats.org/officeDocument/2006/relationships/image" Target="../media/image12.jpeg"/><Relationship Id="rId10" Type="http://schemas.openxmlformats.org/officeDocument/2006/relationships/diagramData" Target="../diagrams/data2.xml"/><Relationship Id="rId4" Type="http://schemas.openxmlformats.org/officeDocument/2006/relationships/image" Target="../media/image2.png"/><Relationship Id="rId9" Type="http://schemas.microsoft.com/office/2007/relationships/hdphoto" Target="../media/hdphoto2.wdp"/><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2.png"/><Relationship Id="rId7" Type="http://schemas.openxmlformats.org/officeDocument/2006/relationships/image" Target="../media/image14.svg"/><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diagramColors" Target="../diagrams/colors4.xml"/><Relationship Id="rId5" Type="http://schemas.openxmlformats.org/officeDocument/2006/relationships/image" Target="../media/image4.png"/><Relationship Id="rId10" Type="http://schemas.openxmlformats.org/officeDocument/2006/relationships/diagramQuickStyle" Target="../diagrams/quickStyle4.xml"/><Relationship Id="rId4" Type="http://schemas.microsoft.com/office/2007/relationships/hdphoto" Target="../media/hdphoto1.wdp"/><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2.png"/><Relationship Id="rId7" Type="http://schemas.openxmlformats.org/officeDocument/2006/relationships/image" Target="../media/image16.svg"/><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diagramColors" Target="../diagrams/colors6.xml"/><Relationship Id="rId5" Type="http://schemas.openxmlformats.org/officeDocument/2006/relationships/image" Target="../media/image4.png"/><Relationship Id="rId10" Type="http://schemas.openxmlformats.org/officeDocument/2006/relationships/diagramQuickStyle" Target="../diagrams/quickStyle6.xml"/><Relationship Id="rId4" Type="http://schemas.microsoft.com/office/2007/relationships/hdphoto" Target="../media/hdphoto1.wdp"/><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microsoft.com/office/2007/relationships/hdphoto" Target="../media/hdphoto1.wdp"/><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microsoft.com/office/2007/relationships/hdphoto" Target="../media/hdphoto1.wdp"/><Relationship Id="rId9" Type="http://schemas.microsoft.com/office/2007/relationships/diagramDrawing" Target="../diagrams/drawing7.xml"/><Relationship Id="rId14"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Shape 55"/>
        <p:cNvGrpSpPr/>
        <p:nvPr/>
      </p:nvGrpSpPr>
      <p:grpSpPr>
        <a:xfrm>
          <a:off x="0" y="0"/>
          <a:ext cx="0" cy="0"/>
          <a:chOff x="0" y="0"/>
          <a:chExt cx="0" cy="0"/>
        </a:xfrm>
      </p:grpSpPr>
      <p:grpSp>
        <p:nvGrpSpPr>
          <p:cNvPr id="95" name="Group 8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0" name="Oval 8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1" name="Oval 9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96" name="Freeform: Shape 92">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A picture containing text, clipart&#10;&#10;Description automatically generated">
            <a:extLst>
              <a:ext uri="{FF2B5EF4-FFF2-40B4-BE49-F238E27FC236}">
                <a16:creationId xmlns:a16="http://schemas.microsoft.com/office/drawing/2014/main" id="{802214EC-CFF9-43A2-AB9E-3CEA119DD9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561" y="1852059"/>
            <a:ext cx="6674879" cy="3153882"/>
          </a:xfrm>
          <a:prstGeom prst="rect">
            <a:avLst/>
          </a:prstGeom>
        </p:spPr>
      </p:pic>
      <p:sp>
        <p:nvSpPr>
          <p:cNvPr id="2" name="TextBox 1">
            <a:extLst>
              <a:ext uri="{FF2B5EF4-FFF2-40B4-BE49-F238E27FC236}">
                <a16:creationId xmlns:a16="http://schemas.microsoft.com/office/drawing/2014/main" id="{40EFBD23-869B-FFDC-82D3-D44BD4397BC8}"/>
              </a:ext>
            </a:extLst>
          </p:cNvPr>
          <p:cNvSpPr txBox="1"/>
          <p:nvPr/>
        </p:nvSpPr>
        <p:spPr>
          <a:xfrm>
            <a:off x="3295291" y="5149970"/>
            <a:ext cx="5750100" cy="584775"/>
          </a:xfrm>
          <a:prstGeom prst="rect">
            <a:avLst/>
          </a:prstGeom>
          <a:noFill/>
        </p:spPr>
        <p:txBody>
          <a:bodyPr wrap="none" rtlCol="0">
            <a:spAutoFit/>
          </a:bodyPr>
          <a:lstStyle/>
          <a:p>
            <a:r>
              <a:rPr lang="es-MX" sz="3200" dirty="0">
                <a:solidFill>
                  <a:schemeClr val="bg1"/>
                </a:solidFill>
              </a:rPr>
              <a:t>Evitando </a:t>
            </a:r>
            <a:r>
              <a:rPr lang="en-US" sz="3200" dirty="0" err="1">
                <a:solidFill>
                  <a:schemeClr val="bg1"/>
                </a:solidFill>
              </a:rPr>
              <a:t>Fraude</a:t>
            </a:r>
            <a:r>
              <a:rPr lang="en-US" sz="3200" dirty="0">
                <a:solidFill>
                  <a:schemeClr val="bg1"/>
                </a:solidFill>
              </a:rPr>
              <a:t> </a:t>
            </a:r>
            <a:r>
              <a:rPr lang="en-US" sz="3200" dirty="0" err="1">
                <a:solidFill>
                  <a:schemeClr val="bg1"/>
                </a:solidFill>
              </a:rPr>
              <a:t>en</a:t>
            </a:r>
            <a:r>
              <a:rPr lang="en-US" sz="3200" dirty="0">
                <a:solidFill>
                  <a:schemeClr val="bg1"/>
                </a:solidFill>
              </a:rPr>
              <a:t> Medicare</a:t>
            </a:r>
          </a:p>
        </p:txBody>
      </p:sp>
    </p:spTree>
    <p:extLst>
      <p:ext uri="{BB962C8B-B14F-4D97-AF65-F5344CB8AC3E}">
        <p14:creationId xmlns:p14="http://schemas.microsoft.com/office/powerpoint/2010/main" val="3257237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6D5CD917-C8E4-44A1-99D3-F38B2B32D8D6}"/>
              </a:ext>
            </a:extLst>
          </p:cNvPr>
          <p:cNvGraphicFramePr>
            <a:graphicFrameLocks noGrp="1"/>
          </p:cNvGraphicFramePr>
          <p:nvPr>
            <p:extLst>
              <p:ext uri="{D42A27DB-BD31-4B8C-83A1-F6EECF244321}">
                <p14:modId xmlns:p14="http://schemas.microsoft.com/office/powerpoint/2010/main" val="427024479"/>
              </p:ext>
            </p:extLst>
          </p:nvPr>
        </p:nvGraphicFramePr>
        <p:xfrm>
          <a:off x="2120218" y="452582"/>
          <a:ext cx="9574884" cy="5670363"/>
        </p:xfrm>
        <a:graphic>
          <a:graphicData uri="http://schemas.openxmlformats.org/drawingml/2006/table">
            <a:tbl>
              <a:tblPr firstRow="1" bandCol="1">
                <a:solidFill>
                  <a:schemeClr val="accent1">
                    <a:lumMod val="50000"/>
                  </a:schemeClr>
                </a:solidFill>
                <a:effectLst>
                  <a:outerShdw blurRad="63500" sx="102000" sy="102000" algn="ctr" rotWithShape="0">
                    <a:prstClr val="black">
                      <a:alpha val="40000"/>
                    </a:prstClr>
                  </a:outerShdw>
                  <a:reflection blurRad="6350" stA="52000" endA="300" endPos="35000" dir="5400000" sy="-100000" algn="bl" rotWithShape="0"/>
                </a:effectLst>
                <a:tableStyleId>{5C22544A-7EE6-4342-B048-85BDC9FD1C3A}</a:tableStyleId>
              </a:tblPr>
              <a:tblGrid>
                <a:gridCol w="3191628">
                  <a:extLst>
                    <a:ext uri="{9D8B030D-6E8A-4147-A177-3AD203B41FA5}">
                      <a16:colId xmlns:a16="http://schemas.microsoft.com/office/drawing/2014/main" val="333247501"/>
                    </a:ext>
                  </a:extLst>
                </a:gridCol>
                <a:gridCol w="3191628">
                  <a:extLst>
                    <a:ext uri="{9D8B030D-6E8A-4147-A177-3AD203B41FA5}">
                      <a16:colId xmlns:a16="http://schemas.microsoft.com/office/drawing/2014/main" val="3898341856"/>
                    </a:ext>
                  </a:extLst>
                </a:gridCol>
                <a:gridCol w="3191628">
                  <a:extLst>
                    <a:ext uri="{9D8B030D-6E8A-4147-A177-3AD203B41FA5}">
                      <a16:colId xmlns:a16="http://schemas.microsoft.com/office/drawing/2014/main" val="4043671467"/>
                    </a:ext>
                  </a:extLst>
                </a:gridCol>
              </a:tblGrid>
              <a:tr h="2812919">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sz="1800" b="0" kern="120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Andaderas, soportes para espalda y rodillas son ejemplos.</a:t>
                      </a:r>
                    </a:p>
                    <a:p>
                      <a:pPr marL="0" algn="ctr" defTabSz="914354" rtl="0" eaLnBrk="1" latinLnBrk="0" hangingPunct="1"/>
                      <a:endParaRPr lang="es-MX" sz="1800" b="0" kern="1200" dirty="0">
                        <a:solidFill>
                          <a:schemeClr val="lt1"/>
                        </a:solidFill>
                        <a:effectLst>
                          <a:outerShdw blurRad="38100" dist="38100" dir="2700000" algn="tl">
                            <a:srgbClr val="000000">
                              <a:alpha val="43137"/>
                            </a:srgbClr>
                          </a:outerShdw>
                        </a:effectLst>
                        <a:latin typeface="+mn-lt"/>
                        <a:ea typeface="+mn-ea"/>
                        <a:cs typeface="Arial" panose="020B0604020202020204" pitchFamily="34" charset="0"/>
                      </a:endParaRPr>
                    </a:p>
                  </a:txBody>
                  <a:tcPr marL="365760" marR="365760" marT="36576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Los estafadores no pueden tomar sus medidas por </a:t>
                      </a:r>
                      <a:r>
                        <a:rPr lang="es-MX" b="0" dirty="0" err="1">
                          <a:solidFill>
                            <a:schemeClr val="tx1"/>
                          </a:solidFill>
                          <a:effectLst>
                            <a:outerShdw blurRad="38100" dist="38100" dir="2700000" algn="tl">
                              <a:srgbClr val="000000">
                                <a:alpha val="43137"/>
                              </a:srgbClr>
                            </a:outerShdw>
                          </a:effectLst>
                          <a:latin typeface="+mn-lt"/>
                          <a:cs typeface="Arial" panose="020B0604020202020204" pitchFamily="34" charset="0"/>
                        </a:rPr>
                        <a:t>telefono</a:t>
                      </a: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 </a:t>
                      </a:r>
                    </a:p>
                    <a:p>
                      <a:pPr algn="ctr"/>
                      <a:endParaRPr lang="es-MX" b="0" dirty="0">
                        <a:effectLst>
                          <a:outerShdw blurRad="38100" dist="38100" dir="2700000" algn="tl">
                            <a:srgbClr val="000000">
                              <a:alpha val="43137"/>
                            </a:srgbClr>
                          </a:outerShdw>
                        </a:effectLst>
                        <a:latin typeface="+mn-lt"/>
                        <a:cs typeface="Arial" panose="020B0604020202020204" pitchFamily="34" charset="0"/>
                      </a:endParaRPr>
                    </a:p>
                  </a:txBody>
                  <a:tcPr marL="365760" marR="365760" marT="36576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ctr">
                        <a:buFont typeface="Arial" panose="020B0604020202020204" pitchFamily="34" charset="0"/>
                        <a:buNone/>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No le de su numero de Medicare a alguien que no conoce.</a:t>
                      </a:r>
                    </a:p>
                    <a:p>
                      <a:pPr algn="ctr"/>
                      <a:endParaRPr lang="es-MX" b="0" dirty="0">
                        <a:effectLst>
                          <a:outerShdw blurRad="38100" dist="38100" dir="2700000" algn="tl">
                            <a:srgbClr val="000000">
                              <a:alpha val="43137"/>
                            </a:srgbClr>
                          </a:outerShdw>
                        </a:effectLst>
                        <a:latin typeface="+mn-lt"/>
                        <a:cs typeface="Arial" panose="020B0604020202020204" pitchFamily="34" charset="0"/>
                      </a:endParaRPr>
                    </a:p>
                  </a:txBody>
                  <a:tcPr marL="365760" marR="365760" marT="36576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4294062499"/>
                  </a:ext>
                </a:extLst>
              </a:tr>
              <a:tr h="285744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effectLst>
                            <a:outerShdw blurRad="38100" dist="38100" dir="2700000" algn="tl">
                              <a:srgbClr val="000000">
                                <a:alpha val="43137"/>
                              </a:srgbClr>
                            </a:outerShdw>
                          </a:effectLst>
                          <a:latin typeface="+mn-lt"/>
                          <a:cs typeface="Arial" panose="020B0604020202020204" pitchFamily="34" charset="0"/>
                        </a:rPr>
                        <a:t>Mire en su Recibo de Medicare por servicios que no </a:t>
                      </a:r>
                      <a:r>
                        <a:rPr lang="es-MX" b="0" dirty="0" err="1">
                          <a:effectLst>
                            <a:outerShdw blurRad="38100" dist="38100" dir="2700000" algn="tl">
                              <a:srgbClr val="000000">
                                <a:alpha val="43137"/>
                              </a:srgbClr>
                            </a:outerShdw>
                          </a:effectLst>
                          <a:latin typeface="+mn-lt"/>
                          <a:cs typeface="Arial" panose="020B0604020202020204" pitchFamily="34" charset="0"/>
                        </a:rPr>
                        <a:t>recibio</a:t>
                      </a:r>
                      <a:r>
                        <a:rPr lang="es-MX" b="0" dirty="0">
                          <a:effectLst>
                            <a:outerShdw blurRad="38100" dist="38100" dir="2700000" algn="tl">
                              <a:srgbClr val="000000">
                                <a:alpha val="43137"/>
                              </a:srgbClr>
                            </a:outerShdw>
                          </a:effectLst>
                          <a:latin typeface="+mn-lt"/>
                          <a:cs typeface="Arial" panose="020B0604020202020204" pitchFamily="34" charset="0"/>
                        </a:rPr>
                        <a:t>.</a:t>
                      </a:r>
                    </a:p>
                    <a:p>
                      <a:pPr algn="ctr"/>
                      <a:endParaRPr lang="es-MX" b="0" dirty="0">
                        <a:effectLst>
                          <a:outerShdw blurRad="38100" dist="38100" dir="2700000" algn="tl">
                            <a:srgbClr val="000000">
                              <a:alpha val="43137"/>
                            </a:srgbClr>
                          </a:outerShdw>
                        </a:effectLst>
                        <a:latin typeface="+mn-lt"/>
                        <a:cs typeface="Arial" panose="020B0604020202020204" pitchFamily="34" charset="0"/>
                      </a:endParaRPr>
                    </a:p>
                  </a:txBody>
                  <a:tcPr marL="365760" marR="365760" marT="36576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s-MX" b="0" dirty="0">
                          <a:effectLst>
                            <a:outerShdw blurRad="38100" dist="38100" dir="2700000" algn="tl">
                              <a:srgbClr val="000000">
                                <a:alpha val="43137"/>
                              </a:srgbClr>
                            </a:outerShdw>
                          </a:effectLst>
                          <a:latin typeface="+mn-lt"/>
                          <a:cs typeface="Arial" panose="020B0604020202020204" pitchFamily="34" charset="0"/>
                        </a:rPr>
                        <a:t>El Equipo Medico Durable siempre esta sujeto a algún costo.</a:t>
                      </a:r>
                    </a:p>
                  </a:txBody>
                  <a:tcPr marL="365760" marR="365760" marT="36576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s-MX" b="0" dirty="0">
                          <a:effectLst>
                            <a:outerShdw blurRad="38100" dist="38100" dir="2700000" algn="tl">
                              <a:srgbClr val="000000">
                                <a:alpha val="43137"/>
                              </a:srgbClr>
                            </a:outerShdw>
                          </a:effectLst>
                          <a:latin typeface="+mn-lt"/>
                          <a:cs typeface="Arial" panose="020B0604020202020204" pitchFamily="34" charset="0"/>
                        </a:rPr>
                        <a:t>Hable con su medico si necesita Equipo Medico Durable.</a:t>
                      </a:r>
                    </a:p>
                  </a:txBody>
                  <a:tcPr marL="365760" marR="365760" marT="36576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290195"/>
                  </a:ext>
                </a:extLst>
              </a:tr>
            </a:tbl>
          </a:graphicData>
        </a:graphic>
      </p:graphicFrame>
      <p:pic>
        <p:nvPicPr>
          <p:cNvPr id="20" name="Graphic 19" descr="Speaker phone with solid fill">
            <a:extLst>
              <a:ext uri="{FF2B5EF4-FFF2-40B4-BE49-F238E27FC236}">
                <a16:creationId xmlns:a16="http://schemas.microsoft.com/office/drawing/2014/main" id="{269CA554-3C51-431A-827C-96E3ED6E8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8729" y="1757690"/>
            <a:ext cx="1457863" cy="1457863"/>
          </a:xfrm>
          <a:prstGeom prst="rect">
            <a:avLst/>
          </a:prstGeom>
        </p:spPr>
      </p:pic>
      <p:sp>
        <p:nvSpPr>
          <p:cNvPr id="2" name="Slide Number Placeholder 1">
            <a:extLst>
              <a:ext uri="{FF2B5EF4-FFF2-40B4-BE49-F238E27FC236}">
                <a16:creationId xmlns:a16="http://schemas.microsoft.com/office/drawing/2014/main" id="{BEDF5A42-1B08-4CF3-A066-2BADB01BF512}"/>
              </a:ext>
            </a:extLst>
          </p:cNvPr>
          <p:cNvSpPr>
            <a:spLocks noGrp="1"/>
          </p:cNvSpPr>
          <p:nvPr>
            <p:ph type="sldNum" sz="quarter" idx="12"/>
          </p:nvPr>
        </p:nvSpPr>
        <p:spPr/>
        <p:txBody>
          <a:bodyPr/>
          <a:lstStyle/>
          <a:p>
            <a:fld id="{740FD090-73D7-4848-A9F2-B837B458E6ED}" type="slidenum">
              <a:rPr lang="en-US" smtClean="0"/>
              <a:t>10</a:t>
            </a:fld>
            <a:endParaRPr lang="en-US" dirty="0"/>
          </a:p>
        </p:txBody>
      </p:sp>
      <p:pic>
        <p:nvPicPr>
          <p:cNvPr id="9" name="Graphic 8" descr="Doctor male with solid fill">
            <a:extLst>
              <a:ext uri="{FF2B5EF4-FFF2-40B4-BE49-F238E27FC236}">
                <a16:creationId xmlns:a16="http://schemas.microsoft.com/office/drawing/2014/main" id="{CF0D970C-FF08-47DC-9532-441F03643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4046" y="4518221"/>
            <a:ext cx="1424794" cy="1424794"/>
          </a:xfrm>
          <a:prstGeom prst="rect">
            <a:avLst/>
          </a:prstGeom>
        </p:spPr>
      </p:pic>
      <p:pic>
        <p:nvPicPr>
          <p:cNvPr id="14" name="Graphic 13" descr="Transfer1 with solid fill">
            <a:extLst>
              <a:ext uri="{FF2B5EF4-FFF2-40B4-BE49-F238E27FC236}">
                <a16:creationId xmlns:a16="http://schemas.microsoft.com/office/drawing/2014/main" id="{5363737E-99C6-4A8B-B194-29B6611492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3165" y="4698151"/>
            <a:ext cx="1424794" cy="1424794"/>
          </a:xfrm>
          <a:prstGeom prst="rect">
            <a:avLst/>
          </a:prstGeom>
          <a:effectLst>
            <a:softEdge rad="12700"/>
          </a:effectLst>
        </p:spPr>
      </p:pic>
      <p:pic>
        <p:nvPicPr>
          <p:cNvPr id="16" name="Graphic 15" descr="Open book with solid fill">
            <a:extLst>
              <a:ext uri="{FF2B5EF4-FFF2-40B4-BE49-F238E27FC236}">
                <a16:creationId xmlns:a16="http://schemas.microsoft.com/office/drawing/2014/main" id="{AF02FC57-E23A-44C5-A29D-EAA46AE4DD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7271" y="4698151"/>
            <a:ext cx="1302587" cy="1302587"/>
          </a:xfrm>
          <a:prstGeom prst="rect">
            <a:avLst/>
          </a:prstGeom>
          <a:effectLst>
            <a:outerShdw blurRad="50800" dist="38100" dir="5400000" algn="t" rotWithShape="0">
              <a:prstClr val="black">
                <a:alpha val="40000"/>
              </a:prstClr>
            </a:outerShdw>
            <a:softEdge rad="12700"/>
          </a:effectLst>
        </p:spPr>
      </p:pic>
      <p:pic>
        <p:nvPicPr>
          <p:cNvPr id="22" name="Graphic 21" descr="Robber with solid fill">
            <a:extLst>
              <a:ext uri="{FF2B5EF4-FFF2-40B4-BE49-F238E27FC236}">
                <a16:creationId xmlns:a16="http://schemas.microsoft.com/office/drawing/2014/main" id="{D63E1DF7-48A2-44F6-8273-85AACCB438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44046" y="1944149"/>
            <a:ext cx="1152709" cy="1152709"/>
          </a:xfrm>
          <a:prstGeom prst="rect">
            <a:avLst/>
          </a:prstGeom>
        </p:spPr>
      </p:pic>
      <p:sp>
        <p:nvSpPr>
          <p:cNvPr id="3" name="TextBox 2">
            <a:extLst>
              <a:ext uri="{FF2B5EF4-FFF2-40B4-BE49-F238E27FC236}">
                <a16:creationId xmlns:a16="http://schemas.microsoft.com/office/drawing/2014/main" id="{1B27713F-B11F-C8A6-6CD8-95DCC8D475A7}"/>
              </a:ext>
            </a:extLst>
          </p:cNvPr>
          <p:cNvSpPr txBox="1"/>
          <p:nvPr/>
        </p:nvSpPr>
        <p:spPr>
          <a:xfrm rot="16200000">
            <a:off x="-1319835" y="2349348"/>
            <a:ext cx="4270082" cy="1200329"/>
          </a:xfrm>
          <a:prstGeom prst="rect">
            <a:avLst/>
          </a:prstGeom>
          <a:noFill/>
        </p:spPr>
        <p:txBody>
          <a:bodyPr wrap="square" rtlCol="0">
            <a:spAutoFit/>
          </a:bodyPr>
          <a:lstStyle/>
          <a:p>
            <a:r>
              <a:rPr lang="es-MX" sz="3600" dirty="0">
                <a:solidFill>
                  <a:schemeClr val="bg1"/>
                </a:solidFill>
                <a:effectLst>
                  <a:outerShdw blurRad="38100" dist="38100" dir="2700000" algn="tl">
                    <a:srgbClr val="000000">
                      <a:alpha val="43137"/>
                    </a:srgbClr>
                  </a:outerShdw>
                </a:effectLst>
              </a:rPr>
              <a:t>FRAUDE EQQUIPO MEDICO DURABLE</a:t>
            </a:r>
            <a:endParaRPr lang="es-MX" sz="5400" dirty="0">
              <a:solidFill>
                <a:schemeClr val="bg1"/>
              </a:solidFill>
              <a:effectLst>
                <a:outerShdw blurRad="38100" dist="38100" dir="2700000" algn="tl">
                  <a:srgbClr val="000000">
                    <a:alpha val="43137"/>
                  </a:srgbClr>
                </a:outerShdw>
              </a:effectLst>
            </a:endParaRPr>
          </a:p>
        </p:txBody>
      </p:sp>
      <p:pic>
        <p:nvPicPr>
          <p:cNvPr id="5" name="Graphic 4" descr="Badge Question Mark with solid fill">
            <a:extLst>
              <a:ext uri="{FF2B5EF4-FFF2-40B4-BE49-F238E27FC236}">
                <a16:creationId xmlns:a16="http://schemas.microsoft.com/office/drawing/2014/main" id="{7DD60EAC-A412-FBCD-4E84-C0A5A6AB3C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01199" y="1673901"/>
            <a:ext cx="1457863" cy="1457863"/>
          </a:xfrm>
          <a:prstGeom prst="rect">
            <a:avLst/>
          </a:prstGeom>
        </p:spPr>
      </p:pic>
    </p:spTree>
    <p:extLst>
      <p:ext uri="{BB962C8B-B14F-4D97-AF65-F5344CB8AC3E}">
        <p14:creationId xmlns:p14="http://schemas.microsoft.com/office/powerpoint/2010/main" val="1045023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629261-1891-4347-BAB2-7A90933A34DA}"/>
              </a:ext>
            </a:extLst>
          </p:cNvPr>
          <p:cNvSpPr>
            <a:spLocks noGrp="1"/>
          </p:cNvSpPr>
          <p:nvPr>
            <p:ph type="sldNum" sz="quarter" idx="12"/>
          </p:nvPr>
        </p:nvSpPr>
        <p:spPr/>
        <p:txBody>
          <a:bodyPr/>
          <a:lstStyle/>
          <a:p>
            <a:fld id="{740FD090-73D7-4848-A9F2-B837B458E6ED}" type="slidenum">
              <a:rPr lang="en-US" smtClean="0"/>
              <a:t>11</a:t>
            </a:fld>
            <a:endParaRPr lang="en-US"/>
          </a:p>
        </p:txBody>
      </p:sp>
      <p:graphicFrame>
        <p:nvGraphicFramePr>
          <p:cNvPr id="2" name="Diagram 1">
            <a:extLst>
              <a:ext uri="{FF2B5EF4-FFF2-40B4-BE49-F238E27FC236}">
                <a16:creationId xmlns:a16="http://schemas.microsoft.com/office/drawing/2014/main" id="{624C41F6-B6BA-4E59-89F2-AFA3BB5FB526}"/>
              </a:ext>
            </a:extLst>
          </p:cNvPr>
          <p:cNvGraphicFramePr/>
          <p:nvPr>
            <p:extLst>
              <p:ext uri="{D42A27DB-BD31-4B8C-83A1-F6EECF244321}">
                <p14:modId xmlns:p14="http://schemas.microsoft.com/office/powerpoint/2010/main" val="2981264374"/>
              </p:ext>
            </p:extLst>
          </p:nvPr>
        </p:nvGraphicFramePr>
        <p:xfrm>
          <a:off x="3531077" y="3"/>
          <a:ext cx="8660923" cy="944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E13D12C0-AF8A-43E6-8251-679401CFF0EB}"/>
              </a:ext>
            </a:extLst>
          </p:cNvPr>
          <p:cNvSpPr>
            <a:spLocks noGrp="1"/>
          </p:cNvSpPr>
          <p:nvPr>
            <p:ph idx="1"/>
          </p:nvPr>
        </p:nvSpPr>
        <p:spPr/>
        <p:txBody>
          <a:bodyPr/>
          <a:lstStyle/>
          <a:p>
            <a:endParaRPr lang="es-MX"/>
          </a:p>
        </p:txBody>
      </p:sp>
      <p:graphicFrame>
        <p:nvGraphicFramePr>
          <p:cNvPr id="5" name="Table 12">
            <a:extLst>
              <a:ext uri="{FF2B5EF4-FFF2-40B4-BE49-F238E27FC236}">
                <a16:creationId xmlns:a16="http://schemas.microsoft.com/office/drawing/2014/main" id="{8E2548DA-5094-4ACA-7316-49692C08A67A}"/>
              </a:ext>
            </a:extLst>
          </p:cNvPr>
          <p:cNvGraphicFramePr>
            <a:graphicFrameLocks noGrp="1"/>
          </p:cNvGraphicFramePr>
          <p:nvPr>
            <p:extLst>
              <p:ext uri="{D42A27DB-BD31-4B8C-83A1-F6EECF244321}">
                <p14:modId xmlns:p14="http://schemas.microsoft.com/office/powerpoint/2010/main" val="2894387933"/>
              </p:ext>
            </p:extLst>
          </p:nvPr>
        </p:nvGraphicFramePr>
        <p:xfrm>
          <a:off x="2235200" y="220087"/>
          <a:ext cx="9601201" cy="5714888"/>
        </p:xfrm>
        <a:graphic>
          <a:graphicData uri="http://schemas.openxmlformats.org/drawingml/2006/table">
            <a:tbl>
              <a:tblPr firstRow="1" bandRow="1">
                <a:solidFill>
                  <a:schemeClr val="accent1">
                    <a:lumMod val="50000"/>
                  </a:schemeClr>
                </a:solidFill>
                <a:effectLst>
                  <a:outerShdw blurRad="63500" sx="102000" sy="102000" algn="ctr" rotWithShape="0">
                    <a:prstClr val="black">
                      <a:alpha val="40000"/>
                    </a:prstClr>
                  </a:outerShdw>
                  <a:reflection blurRad="6350" stA="52000" endA="300" endPos="35000" dir="5400000" sy="-100000" algn="bl" rotWithShape="0"/>
                </a:effectLst>
                <a:tableStyleId>{5C22544A-7EE6-4342-B048-85BDC9FD1C3A}</a:tableStyleId>
              </a:tblPr>
              <a:tblGrid>
                <a:gridCol w="3187423">
                  <a:extLst>
                    <a:ext uri="{9D8B030D-6E8A-4147-A177-3AD203B41FA5}">
                      <a16:colId xmlns:a16="http://schemas.microsoft.com/office/drawing/2014/main" val="333247501"/>
                    </a:ext>
                  </a:extLst>
                </a:gridCol>
                <a:gridCol w="3202488">
                  <a:extLst>
                    <a:ext uri="{9D8B030D-6E8A-4147-A177-3AD203B41FA5}">
                      <a16:colId xmlns:a16="http://schemas.microsoft.com/office/drawing/2014/main" val="3898341856"/>
                    </a:ext>
                  </a:extLst>
                </a:gridCol>
                <a:gridCol w="3211290">
                  <a:extLst>
                    <a:ext uri="{9D8B030D-6E8A-4147-A177-3AD203B41FA5}">
                      <a16:colId xmlns:a16="http://schemas.microsoft.com/office/drawing/2014/main" val="4043671467"/>
                    </a:ext>
                  </a:extLst>
                </a:gridCol>
              </a:tblGrid>
              <a:tr h="285744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Son </a:t>
                      </a:r>
                      <a:r>
                        <a:rPr lang="en-US" sz="1800" b="0" kern="1200" noProof="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pruebas</a:t>
                      </a: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 que no son </a:t>
                      </a:r>
                      <a:r>
                        <a:rPr lang="en-US" sz="1800" b="0" kern="1200" noProof="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ordenadas</a:t>
                      </a: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 </a:t>
                      </a:r>
                      <a:r>
                        <a:rPr lang="en-US" sz="1800" b="0" kern="1200" noProof="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por</a:t>
                      </a: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 </a:t>
                      </a:r>
                      <a:r>
                        <a:rPr lang="en-US" sz="1800" b="0" kern="1200" noProof="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su</a:t>
                      </a: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 Medico e </a:t>
                      </a:r>
                      <a:r>
                        <a:rPr lang="en-US" sz="1800" b="0" kern="1200" noProof="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incluyen</a:t>
                      </a: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 </a:t>
                      </a:r>
                      <a:r>
                        <a:rPr lang="en-US" sz="1800" b="0" kern="1200" noProof="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isotopos</a:t>
                      </a: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 de </a:t>
                      </a:r>
                      <a:r>
                        <a:rPr lang="en-US" sz="1800" b="0" kern="1200" noProof="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muestra</a:t>
                      </a:r>
                      <a:r>
                        <a:rPr lang="en-US" sz="1800" b="0" kern="1200" noProof="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a:t>
                      </a:r>
                    </a:p>
                    <a:p>
                      <a:pPr marL="0" algn="ctr" defTabSz="914354" rtl="0" eaLnBrk="1" latinLnBrk="0" hangingPunct="1"/>
                      <a:endParaRPr lang="es-MX" sz="1800" b="0" kern="120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endParaRPr>
                    </a:p>
                  </a:txBody>
                  <a:tcPr marL="274320" marR="274320" marT="36576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sz="1800" b="0" kern="120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Los estafadores señalan que su </a:t>
                      </a:r>
                      <a:r>
                        <a:rPr lang="es-MX" sz="1800" b="0" kern="1200" dirty="0" err="1">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cardiologo</a:t>
                      </a:r>
                      <a:r>
                        <a:rPr lang="es-MX" sz="1800" b="0" kern="120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 le ordeno a usted esta prueba.</a:t>
                      </a:r>
                    </a:p>
                    <a:p>
                      <a:pPr marL="0" algn="ctr" defTabSz="914354" rtl="0" eaLnBrk="1" latinLnBrk="0" hangingPunct="1"/>
                      <a:endParaRPr lang="es-MX" sz="1800" b="0" kern="120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endParaRPr>
                    </a:p>
                  </a:txBody>
                  <a:tcPr marL="274320" marR="274320" marT="36576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indent="0" algn="ctr" defTabSz="914354" rtl="0" eaLnBrk="1" latinLnBrk="0" hangingPunct="1">
                        <a:buFont typeface="Arial" panose="020B0604020202020204" pitchFamily="34" charset="0"/>
                        <a:buNone/>
                      </a:pPr>
                      <a:r>
                        <a:rPr lang="es-MX" sz="1800" b="0" kern="120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rPr>
                        <a:t>Los estafadores obtienen su Numero de Medicare y cobran a Medicare por mas servicios.</a:t>
                      </a:r>
                    </a:p>
                    <a:p>
                      <a:pPr marL="0" algn="ctr" defTabSz="914354" rtl="0" eaLnBrk="1" latinLnBrk="0" hangingPunct="1"/>
                      <a:endParaRPr lang="es-MX" sz="1800" b="0" kern="1200" dirty="0">
                        <a:solidFill>
                          <a:schemeClr val="tx1"/>
                        </a:solidFill>
                        <a:effectLst>
                          <a:outerShdw blurRad="38100" dist="38100" dir="2700000" algn="tl">
                            <a:srgbClr val="000000">
                              <a:alpha val="43137"/>
                            </a:srgbClr>
                          </a:outerShdw>
                        </a:effectLst>
                        <a:latin typeface="+mn-lt"/>
                        <a:ea typeface="+mn-ea"/>
                        <a:cs typeface="Arial" panose="020B0604020202020204" pitchFamily="34" charset="0"/>
                      </a:endParaRPr>
                    </a:p>
                  </a:txBody>
                  <a:tcPr marL="274320" marR="274320" marT="36576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94062499"/>
                  </a:ext>
                </a:extLst>
              </a:tr>
              <a:tr h="285744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sz="1800" b="0" kern="1200" dirty="0">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rPr>
                        <a:t>Lea su Recibo de Medicare en busca de cargos que no reconoce.</a:t>
                      </a:r>
                    </a:p>
                    <a:p>
                      <a:pPr marL="0" algn="ctr" defTabSz="914354" rtl="0" eaLnBrk="1" latinLnBrk="0" hangingPunct="1"/>
                      <a:endParaRPr lang="es-MX" sz="1800" b="0" kern="1200" dirty="0">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endParaRPr>
                    </a:p>
                  </a:txBody>
                  <a:tcPr marL="274320" marR="274320" marT="36576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354" rtl="0" eaLnBrk="1" latinLnBrk="0" hangingPunct="1"/>
                      <a:r>
                        <a:rPr lang="es-MX" sz="1800" b="0" kern="1200" dirty="0">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rPr>
                        <a:t>Medicare tendría que pagar decenas de miles de dólares por estos exámenes </a:t>
                      </a:r>
                      <a:r>
                        <a:rPr lang="es-MX" sz="1800" b="0" kern="1200" dirty="0" err="1">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rPr>
                        <a:t>geneticos</a:t>
                      </a:r>
                      <a:r>
                        <a:rPr lang="es-MX" sz="1800" b="0" kern="1200" dirty="0">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rPr>
                        <a:t>.</a:t>
                      </a:r>
                    </a:p>
                  </a:txBody>
                  <a:tcPr marL="274320" marR="274320" marT="36576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354" rtl="0" eaLnBrk="1" latinLnBrk="0" hangingPunct="1"/>
                      <a:r>
                        <a:rPr lang="es-MX" sz="1800" b="0" kern="1200" dirty="0">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rPr>
                        <a:t>Estafadores usan “</a:t>
                      </a:r>
                      <a:r>
                        <a:rPr lang="es-MX" sz="1800" b="0" kern="1200" dirty="0" err="1">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rPr>
                        <a:t>Telehealth</a:t>
                      </a:r>
                      <a:r>
                        <a:rPr lang="es-MX" sz="1800" b="0" kern="1200" dirty="0">
                          <a:solidFill>
                            <a:sysClr val="windowText" lastClr="000000"/>
                          </a:solidFill>
                          <a:effectLst>
                            <a:outerShdw blurRad="38100" dist="38100" dir="2700000" algn="tl">
                              <a:srgbClr val="000000">
                                <a:alpha val="43137"/>
                              </a:srgbClr>
                            </a:outerShdw>
                          </a:effectLst>
                          <a:latin typeface="+mn-lt"/>
                          <a:ea typeface="+mn-ea"/>
                          <a:cs typeface="Arial" panose="020B0604020202020204" pitchFamily="34" charset="0"/>
                        </a:rPr>
                        <a:t>” para cobrarle a Medicare.</a:t>
                      </a:r>
                    </a:p>
                  </a:txBody>
                  <a:tcPr marL="274320" marR="274320" marT="36576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290195"/>
                  </a:ext>
                </a:extLst>
              </a:tr>
            </a:tbl>
          </a:graphicData>
        </a:graphic>
      </p:graphicFrame>
      <p:pic>
        <p:nvPicPr>
          <p:cNvPr id="12" name="Graphic 11" descr="Speaker phone with solid fill">
            <a:extLst>
              <a:ext uri="{FF2B5EF4-FFF2-40B4-BE49-F238E27FC236}">
                <a16:creationId xmlns:a16="http://schemas.microsoft.com/office/drawing/2014/main" id="{A6B2E851-D03F-5F37-C0E0-C4B3FE891A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5040" y="1510092"/>
            <a:ext cx="1457863" cy="1457863"/>
          </a:xfrm>
          <a:prstGeom prst="rect">
            <a:avLst/>
          </a:prstGeom>
        </p:spPr>
      </p:pic>
      <p:pic>
        <p:nvPicPr>
          <p:cNvPr id="13" name="Graphic 12" descr="Doctor male with solid fill">
            <a:extLst>
              <a:ext uri="{FF2B5EF4-FFF2-40B4-BE49-F238E27FC236}">
                <a16:creationId xmlns:a16="http://schemas.microsoft.com/office/drawing/2014/main" id="{7948466C-9A65-D839-0A24-7A59B3293C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57910" y="4295239"/>
            <a:ext cx="1424794" cy="1424794"/>
          </a:xfrm>
          <a:prstGeom prst="rect">
            <a:avLst/>
          </a:prstGeom>
        </p:spPr>
      </p:pic>
      <p:pic>
        <p:nvPicPr>
          <p:cNvPr id="14" name="Graphic 13" descr="Transfer1 with solid fill">
            <a:extLst>
              <a:ext uri="{FF2B5EF4-FFF2-40B4-BE49-F238E27FC236}">
                <a16:creationId xmlns:a16="http://schemas.microsoft.com/office/drawing/2014/main" id="{6C154D86-4BCE-3A54-A6A1-DA13F1348D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71935" y="4424346"/>
            <a:ext cx="1424794" cy="1424794"/>
          </a:xfrm>
          <a:prstGeom prst="rect">
            <a:avLst/>
          </a:prstGeom>
          <a:effectLst>
            <a:softEdge rad="12700"/>
          </a:effectLst>
        </p:spPr>
      </p:pic>
      <p:pic>
        <p:nvPicPr>
          <p:cNvPr id="15" name="Graphic 14" descr="Open book with solid fill">
            <a:extLst>
              <a:ext uri="{FF2B5EF4-FFF2-40B4-BE49-F238E27FC236}">
                <a16:creationId xmlns:a16="http://schemas.microsoft.com/office/drawing/2014/main" id="{984212AB-D067-20AB-2B04-408BA3C286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92686" y="4485450"/>
            <a:ext cx="1302587" cy="1302587"/>
          </a:xfrm>
          <a:prstGeom prst="rect">
            <a:avLst/>
          </a:prstGeom>
          <a:effectLst>
            <a:outerShdw blurRad="50800" dist="38100" dir="5400000" algn="t" rotWithShape="0">
              <a:prstClr val="black">
                <a:alpha val="40000"/>
              </a:prstClr>
            </a:outerShdw>
            <a:softEdge rad="12700"/>
          </a:effectLst>
        </p:spPr>
      </p:pic>
      <p:pic>
        <p:nvPicPr>
          <p:cNvPr id="18" name="Graphic 17" descr="Robber with solid fill">
            <a:extLst>
              <a:ext uri="{FF2B5EF4-FFF2-40B4-BE49-F238E27FC236}">
                <a16:creationId xmlns:a16="http://schemas.microsoft.com/office/drawing/2014/main" id="{B89DDB58-1326-ACF0-63C8-00338FBE243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66694" y="1725547"/>
            <a:ext cx="1166707" cy="1166707"/>
          </a:xfrm>
          <a:prstGeom prst="rect">
            <a:avLst/>
          </a:prstGeom>
        </p:spPr>
      </p:pic>
      <p:sp>
        <p:nvSpPr>
          <p:cNvPr id="19" name="TextBox 18">
            <a:extLst>
              <a:ext uri="{FF2B5EF4-FFF2-40B4-BE49-F238E27FC236}">
                <a16:creationId xmlns:a16="http://schemas.microsoft.com/office/drawing/2014/main" id="{14A8567D-B4BC-A5F7-403A-3867AFBE2F63}"/>
              </a:ext>
            </a:extLst>
          </p:cNvPr>
          <p:cNvSpPr txBox="1"/>
          <p:nvPr/>
        </p:nvSpPr>
        <p:spPr>
          <a:xfrm rot="16200000">
            <a:off x="-1531028" y="2458618"/>
            <a:ext cx="5322499" cy="1200329"/>
          </a:xfrm>
          <a:prstGeom prst="rect">
            <a:avLst/>
          </a:prstGeom>
          <a:noFill/>
        </p:spPr>
        <p:txBody>
          <a:bodyPr wrap="square" rtlCol="0">
            <a:spAutoFit/>
          </a:bodyPr>
          <a:lstStyle/>
          <a:p>
            <a:r>
              <a:rPr lang="es-MX" sz="3600" dirty="0">
                <a:solidFill>
                  <a:schemeClr val="bg1"/>
                </a:solidFill>
                <a:effectLst>
                  <a:outerShdw blurRad="38100" dist="38100" dir="2700000" algn="tl">
                    <a:srgbClr val="000000">
                      <a:alpha val="43137"/>
                    </a:srgbClr>
                  </a:outerShdw>
                </a:effectLst>
              </a:rPr>
              <a:t>ESTAFAS DE PRUEBAS GENETICAS</a:t>
            </a:r>
          </a:p>
        </p:txBody>
      </p:sp>
      <p:pic>
        <p:nvPicPr>
          <p:cNvPr id="20" name="Graphic 19" descr="Badge Question Mark with solid fill">
            <a:extLst>
              <a:ext uri="{FF2B5EF4-FFF2-40B4-BE49-F238E27FC236}">
                <a16:creationId xmlns:a16="http://schemas.microsoft.com/office/drawing/2014/main" id="{6291994B-A66A-2A74-F5FE-CCDD77D1F79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190170" y="1600920"/>
            <a:ext cx="1457863" cy="1457863"/>
          </a:xfrm>
          <a:prstGeom prst="rect">
            <a:avLst/>
          </a:prstGeom>
        </p:spPr>
      </p:pic>
    </p:spTree>
    <p:extLst>
      <p:ext uri="{BB962C8B-B14F-4D97-AF65-F5344CB8AC3E}">
        <p14:creationId xmlns:p14="http://schemas.microsoft.com/office/powerpoint/2010/main" val="498098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629261-1891-4347-BAB2-7A90933A34DA}"/>
              </a:ext>
            </a:extLst>
          </p:cNvPr>
          <p:cNvSpPr>
            <a:spLocks noGrp="1"/>
          </p:cNvSpPr>
          <p:nvPr>
            <p:ph type="sldNum" sz="quarter" idx="12"/>
          </p:nvPr>
        </p:nvSpPr>
        <p:spPr/>
        <p:txBody>
          <a:bodyPr/>
          <a:lstStyle/>
          <a:p>
            <a:fld id="{740FD090-73D7-4848-A9F2-B837B458E6ED}" type="slidenum">
              <a:rPr lang="en-US" smtClean="0"/>
              <a:t>12</a:t>
            </a:fld>
            <a:endParaRPr lang="en-US"/>
          </a:p>
        </p:txBody>
      </p:sp>
      <p:graphicFrame>
        <p:nvGraphicFramePr>
          <p:cNvPr id="2" name="Diagram 1">
            <a:extLst>
              <a:ext uri="{FF2B5EF4-FFF2-40B4-BE49-F238E27FC236}">
                <a16:creationId xmlns:a16="http://schemas.microsoft.com/office/drawing/2014/main" id="{624C41F6-B6BA-4E59-89F2-AFA3BB5FB526}"/>
              </a:ext>
            </a:extLst>
          </p:cNvPr>
          <p:cNvGraphicFramePr/>
          <p:nvPr/>
        </p:nvGraphicFramePr>
        <p:xfrm>
          <a:off x="3531077" y="3"/>
          <a:ext cx="8660923" cy="944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E13D12C0-AF8A-43E6-8251-679401CFF0EB}"/>
              </a:ext>
            </a:extLst>
          </p:cNvPr>
          <p:cNvSpPr>
            <a:spLocks noGrp="1"/>
          </p:cNvSpPr>
          <p:nvPr>
            <p:ph idx="1"/>
          </p:nvPr>
        </p:nvSpPr>
        <p:spPr/>
        <p:txBody>
          <a:bodyPr/>
          <a:lstStyle/>
          <a:p>
            <a:endParaRPr lang="es-MX"/>
          </a:p>
        </p:txBody>
      </p:sp>
      <p:graphicFrame>
        <p:nvGraphicFramePr>
          <p:cNvPr id="5" name="Table 12">
            <a:extLst>
              <a:ext uri="{FF2B5EF4-FFF2-40B4-BE49-F238E27FC236}">
                <a16:creationId xmlns:a16="http://schemas.microsoft.com/office/drawing/2014/main" id="{8E2548DA-5094-4ACA-7316-49692C08A67A}"/>
              </a:ext>
            </a:extLst>
          </p:cNvPr>
          <p:cNvGraphicFramePr>
            <a:graphicFrameLocks noGrp="1"/>
          </p:cNvGraphicFramePr>
          <p:nvPr>
            <p:extLst>
              <p:ext uri="{D42A27DB-BD31-4B8C-83A1-F6EECF244321}">
                <p14:modId xmlns:p14="http://schemas.microsoft.com/office/powerpoint/2010/main" val="1243700587"/>
              </p:ext>
            </p:extLst>
          </p:nvPr>
        </p:nvGraphicFramePr>
        <p:xfrm>
          <a:off x="2220186" y="220087"/>
          <a:ext cx="9601200" cy="5852160"/>
        </p:xfrm>
        <a:graphic>
          <a:graphicData uri="http://schemas.openxmlformats.org/drawingml/2006/table">
            <a:tbl>
              <a:tblPr firstRow="1" bandRow="1">
                <a:solidFill>
                  <a:schemeClr val="accent1">
                    <a:lumMod val="50000"/>
                  </a:schemeClr>
                </a:solidFill>
                <a:effectLst>
                  <a:outerShdw blurRad="63500" sx="102000" sy="102000" algn="ctr" rotWithShape="0">
                    <a:prstClr val="black">
                      <a:alpha val="40000"/>
                    </a:prstClr>
                  </a:outerShdw>
                  <a:reflection blurRad="6350" stA="52000" endA="300" endPos="35000" dir="5400000" sy="-100000" algn="bl" rotWithShape="0"/>
                </a:effectLst>
                <a:tableStyleId>{5C22544A-7EE6-4342-B048-85BDC9FD1C3A}</a:tableStyleId>
              </a:tblPr>
              <a:tblGrid>
                <a:gridCol w="3200400">
                  <a:extLst>
                    <a:ext uri="{9D8B030D-6E8A-4147-A177-3AD203B41FA5}">
                      <a16:colId xmlns:a16="http://schemas.microsoft.com/office/drawing/2014/main" val="333247501"/>
                    </a:ext>
                  </a:extLst>
                </a:gridCol>
                <a:gridCol w="3200400">
                  <a:extLst>
                    <a:ext uri="{9D8B030D-6E8A-4147-A177-3AD203B41FA5}">
                      <a16:colId xmlns:a16="http://schemas.microsoft.com/office/drawing/2014/main" val="3898341856"/>
                    </a:ext>
                  </a:extLst>
                </a:gridCol>
                <a:gridCol w="3200400">
                  <a:extLst>
                    <a:ext uri="{9D8B030D-6E8A-4147-A177-3AD203B41FA5}">
                      <a16:colId xmlns:a16="http://schemas.microsoft.com/office/drawing/2014/main" val="4043671467"/>
                    </a:ext>
                  </a:extLst>
                </a:gridCol>
              </a:tblGrid>
              <a:tr h="292608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Los estafadores están ofreciendo tarjetas de plástico, de oro o con un chip inteligente.</a:t>
                      </a:r>
                    </a:p>
                    <a:p>
                      <a:pPr algn="l"/>
                      <a:endPar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37160" marR="137160" marT="27432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Los estafadores están preguntado por la confirmación de su Numero de Medicare.</a:t>
                      </a:r>
                    </a:p>
                    <a:p>
                      <a:pPr algn="l"/>
                      <a:endPar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37160" marR="137160" marT="27432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indent="0" algn="ctr">
                        <a:buFont typeface="Arial" panose="020B0604020202020204" pitchFamily="34" charset="0"/>
                        <a:buNone/>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Los estafadores le están cobrando a Medicare de manera ilegal.</a:t>
                      </a:r>
                    </a:p>
                    <a:p>
                      <a:pPr algn="l"/>
                      <a:endPar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37160" marR="137160" marT="27432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94062499"/>
                  </a:ext>
                </a:extLst>
              </a:tr>
              <a:tr h="292608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No hay necesidad de renovar su tarjeta de Medicare.</a:t>
                      </a:r>
                    </a:p>
                    <a:p>
                      <a:pPr algn="l"/>
                      <a:endPar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37160" marR="137160" marT="27432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Medicare no puede llamarle para preguntarle su información personal.</a:t>
                      </a:r>
                    </a:p>
                  </a:txBody>
                  <a:tcPr marL="137160" marR="137160" marT="27432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Nunca de su Numero de Medicare a estos estafadores.</a:t>
                      </a:r>
                    </a:p>
                  </a:txBody>
                  <a:tcPr marL="137160" marR="137160" marT="27432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290195"/>
                  </a:ext>
                </a:extLst>
              </a:tr>
            </a:tbl>
          </a:graphicData>
        </a:graphic>
      </p:graphicFrame>
      <p:pic>
        <p:nvPicPr>
          <p:cNvPr id="12" name="Graphic 11" descr="Speaker phone with solid fill">
            <a:extLst>
              <a:ext uri="{FF2B5EF4-FFF2-40B4-BE49-F238E27FC236}">
                <a16:creationId xmlns:a16="http://schemas.microsoft.com/office/drawing/2014/main" id="{A6B2E851-D03F-5F37-C0E0-C4B3FE891A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91854" y="1408141"/>
            <a:ext cx="1457863" cy="1457863"/>
          </a:xfrm>
          <a:prstGeom prst="rect">
            <a:avLst/>
          </a:prstGeom>
        </p:spPr>
      </p:pic>
      <p:pic>
        <p:nvPicPr>
          <p:cNvPr id="13" name="Graphic 12" descr="Doctor male with solid fill">
            <a:extLst>
              <a:ext uri="{FF2B5EF4-FFF2-40B4-BE49-F238E27FC236}">
                <a16:creationId xmlns:a16="http://schemas.microsoft.com/office/drawing/2014/main" id="{7948466C-9A65-D839-0A24-7A59B3293C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72940" y="4361855"/>
            <a:ext cx="1424794" cy="1424794"/>
          </a:xfrm>
          <a:prstGeom prst="rect">
            <a:avLst/>
          </a:prstGeom>
        </p:spPr>
      </p:pic>
      <p:pic>
        <p:nvPicPr>
          <p:cNvPr id="14" name="Graphic 13" descr="Transfer1 with solid fill">
            <a:extLst>
              <a:ext uri="{FF2B5EF4-FFF2-40B4-BE49-F238E27FC236}">
                <a16:creationId xmlns:a16="http://schemas.microsoft.com/office/drawing/2014/main" id="{6C154D86-4BCE-3A54-A6A1-DA13F1348D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73560" y="4436256"/>
            <a:ext cx="1424794" cy="1424794"/>
          </a:xfrm>
          <a:prstGeom prst="rect">
            <a:avLst/>
          </a:prstGeom>
          <a:effectLst>
            <a:softEdge rad="12700"/>
          </a:effectLst>
        </p:spPr>
      </p:pic>
      <p:pic>
        <p:nvPicPr>
          <p:cNvPr id="15" name="Graphic 14" descr="Open book with solid fill">
            <a:extLst>
              <a:ext uri="{FF2B5EF4-FFF2-40B4-BE49-F238E27FC236}">
                <a16:creationId xmlns:a16="http://schemas.microsoft.com/office/drawing/2014/main" id="{984212AB-D067-20AB-2B04-408BA3C286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91061" y="4558463"/>
            <a:ext cx="1302587" cy="1302587"/>
          </a:xfrm>
          <a:prstGeom prst="rect">
            <a:avLst/>
          </a:prstGeom>
          <a:effectLst>
            <a:outerShdw blurRad="50800" dist="38100" dir="5400000" algn="t" rotWithShape="0">
              <a:prstClr val="black">
                <a:alpha val="40000"/>
              </a:prstClr>
            </a:outerShdw>
            <a:softEdge rad="12700"/>
          </a:effectLst>
        </p:spPr>
      </p:pic>
      <p:pic>
        <p:nvPicPr>
          <p:cNvPr id="18" name="Graphic 17" descr="Robber with solid fill">
            <a:extLst>
              <a:ext uri="{FF2B5EF4-FFF2-40B4-BE49-F238E27FC236}">
                <a16:creationId xmlns:a16="http://schemas.microsoft.com/office/drawing/2014/main" id="{B89DDB58-1326-ACF0-63C8-00338FBE243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470284" y="1528018"/>
            <a:ext cx="1275491" cy="1275491"/>
          </a:xfrm>
          <a:prstGeom prst="rect">
            <a:avLst/>
          </a:prstGeom>
        </p:spPr>
      </p:pic>
      <p:sp>
        <p:nvSpPr>
          <p:cNvPr id="19" name="TextBox 18">
            <a:extLst>
              <a:ext uri="{FF2B5EF4-FFF2-40B4-BE49-F238E27FC236}">
                <a16:creationId xmlns:a16="http://schemas.microsoft.com/office/drawing/2014/main" id="{14A8567D-B4BC-A5F7-403A-3867AFBE2F63}"/>
              </a:ext>
            </a:extLst>
          </p:cNvPr>
          <p:cNvSpPr txBox="1"/>
          <p:nvPr/>
        </p:nvSpPr>
        <p:spPr>
          <a:xfrm rot="16200000">
            <a:off x="-1796919" y="2634725"/>
            <a:ext cx="5674715" cy="1200329"/>
          </a:xfrm>
          <a:prstGeom prst="rect">
            <a:avLst/>
          </a:prstGeom>
          <a:noFill/>
        </p:spPr>
        <p:txBody>
          <a:bodyPr wrap="square" rtlCol="0">
            <a:spAutoFit/>
          </a:bodyPr>
          <a:lstStyle/>
          <a:p>
            <a:r>
              <a:rPr lang="es-MX" sz="3600" dirty="0">
                <a:solidFill>
                  <a:schemeClr val="bg1"/>
                </a:solidFill>
                <a:effectLst>
                  <a:outerShdw blurRad="38100" dist="38100" dir="2700000" algn="tl">
                    <a:srgbClr val="000000">
                      <a:alpha val="43137"/>
                    </a:srgbClr>
                  </a:outerShdw>
                </a:effectLst>
              </a:rPr>
              <a:t>ESTAFAS</a:t>
            </a:r>
            <a:r>
              <a:rPr lang="es-MX" sz="3600" b="1" dirty="0">
                <a:solidFill>
                  <a:schemeClr val="bg1"/>
                </a:solidFill>
                <a:effectLst>
                  <a:outerShdw blurRad="38100" dist="38100" dir="2700000" algn="tl">
                    <a:srgbClr val="000000">
                      <a:alpha val="43137"/>
                    </a:srgbClr>
                  </a:outerShdw>
                </a:effectLst>
              </a:rPr>
              <a:t> </a:t>
            </a:r>
            <a:r>
              <a:rPr lang="es-MX" sz="3600" dirty="0">
                <a:solidFill>
                  <a:schemeClr val="bg1"/>
                </a:solidFill>
                <a:effectLst>
                  <a:outerShdw blurRad="38100" dist="38100" dir="2700000" algn="tl">
                    <a:srgbClr val="000000">
                      <a:alpha val="43137"/>
                    </a:srgbClr>
                  </a:outerShdw>
                </a:effectLst>
              </a:rPr>
              <a:t>DE NUEVAS TARJETAS DE MEDICARE</a:t>
            </a:r>
          </a:p>
        </p:txBody>
      </p:sp>
      <p:pic>
        <p:nvPicPr>
          <p:cNvPr id="20" name="Graphic 19" descr="Badge Question Mark with solid fill">
            <a:extLst>
              <a:ext uri="{FF2B5EF4-FFF2-40B4-BE49-F238E27FC236}">
                <a16:creationId xmlns:a16="http://schemas.microsoft.com/office/drawing/2014/main" id="{708B68B5-1DD3-4AC5-4092-2C3D1A7341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191061" y="1514470"/>
            <a:ext cx="1380226" cy="1380226"/>
          </a:xfrm>
          <a:prstGeom prst="rect">
            <a:avLst/>
          </a:prstGeom>
        </p:spPr>
      </p:pic>
    </p:spTree>
    <p:extLst>
      <p:ext uri="{BB962C8B-B14F-4D97-AF65-F5344CB8AC3E}">
        <p14:creationId xmlns:p14="http://schemas.microsoft.com/office/powerpoint/2010/main" val="412851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629261-1891-4347-BAB2-7A90933A34DA}"/>
              </a:ext>
            </a:extLst>
          </p:cNvPr>
          <p:cNvSpPr>
            <a:spLocks noGrp="1"/>
          </p:cNvSpPr>
          <p:nvPr>
            <p:ph type="sldNum" sz="quarter" idx="12"/>
          </p:nvPr>
        </p:nvSpPr>
        <p:spPr/>
        <p:txBody>
          <a:bodyPr/>
          <a:lstStyle/>
          <a:p>
            <a:fld id="{740FD090-73D7-4848-A9F2-B837B458E6ED}" type="slidenum">
              <a:rPr lang="en-US" smtClean="0"/>
              <a:t>13</a:t>
            </a:fld>
            <a:endParaRPr lang="en-US"/>
          </a:p>
        </p:txBody>
      </p:sp>
      <p:graphicFrame>
        <p:nvGraphicFramePr>
          <p:cNvPr id="2" name="Diagram 1">
            <a:extLst>
              <a:ext uri="{FF2B5EF4-FFF2-40B4-BE49-F238E27FC236}">
                <a16:creationId xmlns:a16="http://schemas.microsoft.com/office/drawing/2014/main" id="{624C41F6-B6BA-4E59-89F2-AFA3BB5FB526}"/>
              </a:ext>
            </a:extLst>
          </p:cNvPr>
          <p:cNvGraphicFramePr/>
          <p:nvPr/>
        </p:nvGraphicFramePr>
        <p:xfrm>
          <a:off x="3531077" y="3"/>
          <a:ext cx="8660923" cy="944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E13D12C0-AF8A-43E6-8251-679401CFF0EB}"/>
              </a:ext>
            </a:extLst>
          </p:cNvPr>
          <p:cNvSpPr>
            <a:spLocks noGrp="1"/>
          </p:cNvSpPr>
          <p:nvPr>
            <p:ph idx="1"/>
          </p:nvPr>
        </p:nvSpPr>
        <p:spPr/>
        <p:txBody>
          <a:bodyPr/>
          <a:lstStyle/>
          <a:p>
            <a:endParaRPr lang="es-MX"/>
          </a:p>
        </p:txBody>
      </p:sp>
      <p:graphicFrame>
        <p:nvGraphicFramePr>
          <p:cNvPr id="5" name="Table 12">
            <a:extLst>
              <a:ext uri="{FF2B5EF4-FFF2-40B4-BE49-F238E27FC236}">
                <a16:creationId xmlns:a16="http://schemas.microsoft.com/office/drawing/2014/main" id="{8E2548DA-5094-4ACA-7316-49692C08A67A}"/>
              </a:ext>
            </a:extLst>
          </p:cNvPr>
          <p:cNvGraphicFramePr>
            <a:graphicFrameLocks noGrp="1"/>
          </p:cNvGraphicFramePr>
          <p:nvPr>
            <p:extLst>
              <p:ext uri="{D42A27DB-BD31-4B8C-83A1-F6EECF244321}">
                <p14:modId xmlns:p14="http://schemas.microsoft.com/office/powerpoint/2010/main" val="2656510371"/>
              </p:ext>
            </p:extLst>
          </p:nvPr>
        </p:nvGraphicFramePr>
        <p:xfrm>
          <a:off x="2220186" y="220087"/>
          <a:ext cx="9574884" cy="5714888"/>
        </p:xfrm>
        <a:graphic>
          <a:graphicData uri="http://schemas.openxmlformats.org/drawingml/2006/table">
            <a:tbl>
              <a:tblPr firstRow="1" bandRow="1">
                <a:solidFill>
                  <a:schemeClr val="accent1">
                    <a:lumMod val="50000"/>
                  </a:schemeClr>
                </a:solidFill>
                <a:effectLst>
                  <a:outerShdw blurRad="63500" sx="102000" sy="102000" algn="ctr" rotWithShape="0">
                    <a:prstClr val="black">
                      <a:alpha val="40000"/>
                    </a:prstClr>
                  </a:outerShdw>
                  <a:reflection blurRad="6350" stA="52000" endA="300" endPos="35000" dir="5400000" sy="-100000" algn="bl" rotWithShape="0"/>
                </a:effectLst>
                <a:tableStyleId>{5C22544A-7EE6-4342-B048-85BDC9FD1C3A}</a:tableStyleId>
              </a:tblPr>
              <a:tblGrid>
                <a:gridCol w="3191628">
                  <a:extLst>
                    <a:ext uri="{9D8B030D-6E8A-4147-A177-3AD203B41FA5}">
                      <a16:colId xmlns:a16="http://schemas.microsoft.com/office/drawing/2014/main" val="333247501"/>
                    </a:ext>
                  </a:extLst>
                </a:gridCol>
                <a:gridCol w="3191628">
                  <a:extLst>
                    <a:ext uri="{9D8B030D-6E8A-4147-A177-3AD203B41FA5}">
                      <a16:colId xmlns:a16="http://schemas.microsoft.com/office/drawing/2014/main" val="3898341856"/>
                    </a:ext>
                  </a:extLst>
                </a:gridCol>
                <a:gridCol w="3191628">
                  <a:extLst>
                    <a:ext uri="{9D8B030D-6E8A-4147-A177-3AD203B41FA5}">
                      <a16:colId xmlns:a16="http://schemas.microsoft.com/office/drawing/2014/main" val="4043671467"/>
                    </a:ext>
                  </a:extLst>
                </a:gridCol>
              </a:tblGrid>
              <a:tr h="285744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Los estafadores están ofreciendo limpieza en su casa a cambio de su tarjeta de Medicare.</a:t>
                      </a:r>
                    </a:p>
                    <a:p>
                      <a:pPr algn="l"/>
                      <a:endPar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T="182880" marB="91440">
                    <a:solidFill>
                      <a:schemeClr val="accent5">
                        <a:lumMod val="20000"/>
                        <a:lumOff val="80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Los estafadores mencionan que Medicare ofrece este beneficio.</a:t>
                      </a:r>
                    </a:p>
                    <a:p>
                      <a:pPr algn="l"/>
                      <a:endPar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T="182880" marB="91440">
                    <a:solidFill>
                      <a:schemeClr val="accent5">
                        <a:lumMod val="40000"/>
                        <a:lumOff val="60000"/>
                      </a:schemeClr>
                    </a:solidFill>
                  </a:tcPr>
                </a:tc>
                <a:tc>
                  <a:txBody>
                    <a:bodyPr/>
                    <a:lstStyle/>
                    <a:p>
                      <a:pPr marL="0" indent="0" algn="ctr">
                        <a:buFont typeface="Arial" panose="020B0604020202020204" pitchFamily="34" charset="0"/>
                        <a:buNone/>
                      </a:pPr>
                      <a:r>
                        <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rPr>
                        <a:t>Los estafadores le están cobrando a Medicare por terapias físicas.</a:t>
                      </a:r>
                    </a:p>
                    <a:p>
                      <a:pPr algn="l"/>
                      <a:endParaRPr lang="es-MX"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T="182880" marB="91440">
                    <a:solidFill>
                      <a:schemeClr val="accent5">
                        <a:lumMod val="20000"/>
                        <a:lumOff val="80000"/>
                      </a:schemeClr>
                    </a:solidFill>
                  </a:tcPr>
                </a:tc>
                <a:extLst>
                  <a:ext uri="{0D108BD9-81ED-4DB2-BD59-A6C34878D82A}">
                    <a16:rowId xmlns:a16="http://schemas.microsoft.com/office/drawing/2014/main" val="4294062499"/>
                  </a:ext>
                </a:extLst>
              </a:tr>
              <a:tr h="285744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s-MX" b="0" dirty="0">
                          <a:effectLst>
                            <a:outerShdw blurRad="38100" dist="38100" dir="2700000" algn="tl">
                              <a:srgbClr val="000000">
                                <a:alpha val="43137"/>
                              </a:srgbClr>
                            </a:outerShdw>
                          </a:effectLst>
                          <a:latin typeface="+mn-lt"/>
                          <a:cs typeface="Arial" panose="020B0604020202020204" pitchFamily="34" charset="0"/>
                        </a:rPr>
                        <a:t>Busque cargos que no reconozca en su Recibo de Medicare.</a:t>
                      </a:r>
                    </a:p>
                  </a:txBody>
                  <a:tcPr marT="182880" marB="91440">
                    <a:solidFill>
                      <a:schemeClr val="accent2">
                        <a:lumMod val="60000"/>
                        <a:lumOff val="40000"/>
                      </a:schemeClr>
                    </a:solidFill>
                  </a:tcPr>
                </a:tc>
                <a:tc>
                  <a:txBody>
                    <a:bodyPr/>
                    <a:lstStyle/>
                    <a:p>
                      <a:pPr algn="ctr"/>
                      <a:r>
                        <a:rPr lang="es-MX" b="0" dirty="0">
                          <a:effectLst>
                            <a:outerShdw blurRad="38100" dist="38100" dir="2700000" algn="tl">
                              <a:srgbClr val="000000">
                                <a:alpha val="43137"/>
                              </a:srgbClr>
                            </a:outerShdw>
                          </a:effectLst>
                          <a:latin typeface="+mn-lt"/>
                          <a:cs typeface="Arial" panose="020B0604020202020204" pitchFamily="34" charset="0"/>
                        </a:rPr>
                        <a:t>El Cuidado Medico en la Casa no es gratis y siempre tiene un costo.</a:t>
                      </a:r>
                    </a:p>
                  </a:txBody>
                  <a:tcPr marT="182880" marB="91440">
                    <a:solidFill>
                      <a:schemeClr val="accent5">
                        <a:lumMod val="20000"/>
                        <a:lumOff val="80000"/>
                      </a:schemeClr>
                    </a:solidFill>
                  </a:tcPr>
                </a:tc>
                <a:tc>
                  <a:txBody>
                    <a:bodyPr/>
                    <a:lstStyle/>
                    <a:p>
                      <a:pPr algn="ctr"/>
                      <a:r>
                        <a:rPr lang="es-MX" b="0" dirty="0">
                          <a:effectLst>
                            <a:outerShdw blurRad="38100" dist="38100" dir="2700000" algn="tl">
                              <a:srgbClr val="000000">
                                <a:alpha val="43137"/>
                              </a:srgbClr>
                            </a:outerShdw>
                          </a:effectLst>
                          <a:latin typeface="+mn-lt"/>
                          <a:cs typeface="Arial" panose="020B0604020202020204" pitchFamily="34" charset="0"/>
                        </a:rPr>
                        <a:t>Si necesita Cuidado Medico en su Casa hable con su doctor.</a:t>
                      </a:r>
                    </a:p>
                  </a:txBody>
                  <a:tcPr marT="182880" marB="91440"/>
                </a:tc>
                <a:extLst>
                  <a:ext uri="{0D108BD9-81ED-4DB2-BD59-A6C34878D82A}">
                    <a16:rowId xmlns:a16="http://schemas.microsoft.com/office/drawing/2014/main" val="2262290195"/>
                  </a:ext>
                </a:extLst>
              </a:tr>
            </a:tbl>
          </a:graphicData>
        </a:graphic>
      </p:graphicFrame>
      <p:pic>
        <p:nvPicPr>
          <p:cNvPr id="12" name="Graphic 11" descr="Speaker phone with solid fill">
            <a:extLst>
              <a:ext uri="{FF2B5EF4-FFF2-40B4-BE49-F238E27FC236}">
                <a16:creationId xmlns:a16="http://schemas.microsoft.com/office/drawing/2014/main" id="{A6B2E851-D03F-5F37-C0E0-C4B3FE891A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04037" y="1383159"/>
            <a:ext cx="1457863" cy="1457863"/>
          </a:xfrm>
          <a:prstGeom prst="rect">
            <a:avLst/>
          </a:prstGeom>
        </p:spPr>
      </p:pic>
      <p:pic>
        <p:nvPicPr>
          <p:cNvPr id="13" name="Graphic 12" descr="Doctor male with solid fill">
            <a:extLst>
              <a:ext uri="{FF2B5EF4-FFF2-40B4-BE49-F238E27FC236}">
                <a16:creationId xmlns:a16="http://schemas.microsoft.com/office/drawing/2014/main" id="{7948466C-9A65-D839-0A24-7A59B3293C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54551" y="4053673"/>
            <a:ext cx="1337812" cy="1337812"/>
          </a:xfrm>
          <a:prstGeom prst="rect">
            <a:avLst/>
          </a:prstGeom>
        </p:spPr>
      </p:pic>
      <p:pic>
        <p:nvPicPr>
          <p:cNvPr id="14" name="Graphic 13" descr="Transfer1 with solid fill">
            <a:extLst>
              <a:ext uri="{FF2B5EF4-FFF2-40B4-BE49-F238E27FC236}">
                <a16:creationId xmlns:a16="http://schemas.microsoft.com/office/drawing/2014/main" id="{6C154D86-4BCE-3A54-A6A1-DA13F1348D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83991" y="4173031"/>
            <a:ext cx="1424794" cy="1424794"/>
          </a:xfrm>
          <a:prstGeom prst="rect">
            <a:avLst/>
          </a:prstGeom>
          <a:effectLst>
            <a:softEdge rad="12700"/>
          </a:effectLst>
        </p:spPr>
      </p:pic>
      <p:pic>
        <p:nvPicPr>
          <p:cNvPr id="15" name="Graphic 14" descr="Open book with solid fill">
            <a:extLst>
              <a:ext uri="{FF2B5EF4-FFF2-40B4-BE49-F238E27FC236}">
                <a16:creationId xmlns:a16="http://schemas.microsoft.com/office/drawing/2014/main" id="{984212AB-D067-20AB-2B04-408BA3C286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23933" y="4234134"/>
            <a:ext cx="1302587" cy="1302587"/>
          </a:xfrm>
          <a:prstGeom prst="rect">
            <a:avLst/>
          </a:prstGeom>
          <a:effectLst>
            <a:outerShdw blurRad="50800" dist="38100" dir="5400000" algn="t" rotWithShape="0">
              <a:prstClr val="black">
                <a:alpha val="40000"/>
              </a:prstClr>
            </a:outerShdw>
            <a:softEdge rad="12700"/>
          </a:effectLst>
        </p:spPr>
      </p:pic>
      <p:pic>
        <p:nvPicPr>
          <p:cNvPr id="18" name="Graphic 17" descr="Robber with solid fill">
            <a:extLst>
              <a:ext uri="{FF2B5EF4-FFF2-40B4-BE49-F238E27FC236}">
                <a16:creationId xmlns:a16="http://schemas.microsoft.com/office/drawing/2014/main" id="{B89DDB58-1326-ACF0-63C8-00338FBE243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67569" y="1466515"/>
            <a:ext cx="1275491" cy="1275491"/>
          </a:xfrm>
          <a:prstGeom prst="rect">
            <a:avLst/>
          </a:prstGeom>
        </p:spPr>
      </p:pic>
      <p:sp>
        <p:nvSpPr>
          <p:cNvPr id="19" name="TextBox 18">
            <a:extLst>
              <a:ext uri="{FF2B5EF4-FFF2-40B4-BE49-F238E27FC236}">
                <a16:creationId xmlns:a16="http://schemas.microsoft.com/office/drawing/2014/main" id="{14A8567D-B4BC-A5F7-403A-3867AFBE2F63}"/>
              </a:ext>
            </a:extLst>
          </p:cNvPr>
          <p:cNvSpPr txBox="1"/>
          <p:nvPr/>
        </p:nvSpPr>
        <p:spPr>
          <a:xfrm rot="16200000">
            <a:off x="-1531028" y="2458618"/>
            <a:ext cx="5322499" cy="1200329"/>
          </a:xfrm>
          <a:prstGeom prst="rect">
            <a:avLst/>
          </a:prstGeom>
          <a:noFill/>
        </p:spPr>
        <p:txBody>
          <a:bodyPr wrap="square" rtlCol="0">
            <a:spAutoFit/>
          </a:bodyPr>
          <a:lstStyle/>
          <a:p>
            <a:r>
              <a:rPr lang="es-MX" sz="3600" dirty="0">
                <a:solidFill>
                  <a:schemeClr val="bg1"/>
                </a:solidFill>
                <a:effectLst>
                  <a:outerShdw blurRad="38100" dist="38100" dir="2700000" algn="tl">
                    <a:srgbClr val="000000">
                      <a:alpha val="43137"/>
                    </a:srgbClr>
                  </a:outerShdw>
                </a:effectLst>
              </a:rPr>
              <a:t>ESTAFAS DE CUIDADO DE SALUD EN LA CASA</a:t>
            </a:r>
          </a:p>
        </p:txBody>
      </p:sp>
      <p:pic>
        <p:nvPicPr>
          <p:cNvPr id="20" name="Graphic 19" descr="Badge Question Mark with solid fill">
            <a:extLst>
              <a:ext uri="{FF2B5EF4-FFF2-40B4-BE49-F238E27FC236}">
                <a16:creationId xmlns:a16="http://schemas.microsoft.com/office/drawing/2014/main" id="{A0D0864B-F327-C654-BFC7-36E9DEDAF03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165854" y="1498179"/>
            <a:ext cx="1457863" cy="1457863"/>
          </a:xfrm>
          <a:prstGeom prst="rect">
            <a:avLst/>
          </a:prstGeom>
        </p:spPr>
      </p:pic>
    </p:spTree>
    <p:extLst>
      <p:ext uri="{BB962C8B-B14F-4D97-AF65-F5344CB8AC3E}">
        <p14:creationId xmlns:p14="http://schemas.microsoft.com/office/powerpoint/2010/main" val="579106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Group 66">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0" name="Oval 67">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68">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2" name="Freeform: Shape 70">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7BE6FE01-A57B-447B-B44F-ADEF7CA3A984}"/>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40FD090-73D7-4848-A9F2-B837B458E6ED}" type="slidenum">
              <a:rPr kumimoji="0" lang="en-US"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14</a:t>
            </a:fld>
            <a:endParaRPr kumimoji="0" lang="en-US" i="0" u="none" strike="noStrike" cap="none" spc="0" normalizeH="0" baseline="0" noProof="0">
              <a:ln>
                <a:noFill/>
              </a:ln>
              <a:effectLst/>
              <a:uLnTx/>
              <a:uFillTx/>
            </a:endParaRPr>
          </a:p>
        </p:txBody>
      </p:sp>
      <p:graphicFrame>
        <p:nvGraphicFramePr>
          <p:cNvPr id="20" name="Content Placeholder 4">
            <a:extLst>
              <a:ext uri="{FF2B5EF4-FFF2-40B4-BE49-F238E27FC236}">
                <a16:creationId xmlns:a16="http://schemas.microsoft.com/office/drawing/2014/main" id="{9D177848-6CC6-4069-816D-8DAAA8D4FCF1}"/>
              </a:ext>
            </a:extLst>
          </p:cNvPr>
          <p:cNvGraphicFramePr>
            <a:graphicFrameLocks/>
          </p:cNvGraphicFramePr>
          <p:nvPr>
            <p:extLst>
              <p:ext uri="{D42A27DB-BD31-4B8C-83A1-F6EECF244321}">
                <p14:modId xmlns:p14="http://schemas.microsoft.com/office/powerpoint/2010/main" val="3190753977"/>
              </p:ext>
            </p:extLst>
          </p:nvPr>
        </p:nvGraphicFramePr>
        <p:xfrm>
          <a:off x="1069848" y="2578608"/>
          <a:ext cx="4730451" cy="359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14109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9" name="Rectangle 3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6156A1F-E57C-A579-6BD6-30571A394397}"/>
              </a:ext>
            </a:extLst>
          </p:cNvPr>
          <p:cNvSpPr txBox="1"/>
          <p:nvPr/>
        </p:nvSpPr>
        <p:spPr>
          <a:xfrm>
            <a:off x="6200955" y="171119"/>
            <a:ext cx="6095696" cy="19993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t>ALERTAS SOBRE FRAUDE</a:t>
            </a:r>
          </a:p>
        </p:txBody>
      </p:sp>
      <p:sp>
        <p:nvSpPr>
          <p:cNvPr id="41" name="Freeform: Shape 4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4" name="Oval 4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5" name="Oval 4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Slide Number Placeholder 2">
            <a:extLst>
              <a:ext uri="{FF2B5EF4-FFF2-40B4-BE49-F238E27FC236}">
                <a16:creationId xmlns:a16="http://schemas.microsoft.com/office/drawing/2014/main" id="{096BAA2B-F643-4B50-8878-31DF058D2EF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15</a:t>
            </a:fld>
            <a:endParaRPr lang="en-US"/>
          </a:p>
        </p:txBody>
      </p:sp>
      <p:grpSp>
        <p:nvGrpSpPr>
          <p:cNvPr id="55" name="Group 54">
            <a:extLst>
              <a:ext uri="{FF2B5EF4-FFF2-40B4-BE49-F238E27FC236}">
                <a16:creationId xmlns:a16="http://schemas.microsoft.com/office/drawing/2014/main" id="{6AEC2C95-06D8-EB3C-55E9-2F8EC16F9063}"/>
              </a:ext>
            </a:extLst>
          </p:cNvPr>
          <p:cNvGrpSpPr/>
          <p:nvPr/>
        </p:nvGrpSpPr>
        <p:grpSpPr>
          <a:xfrm>
            <a:off x="6259315" y="3231542"/>
            <a:ext cx="5768762" cy="1632527"/>
            <a:chOff x="594088" y="1136"/>
            <a:chExt cx="4181252" cy="2508751"/>
          </a:xfrm>
        </p:grpSpPr>
        <p:sp>
          <p:nvSpPr>
            <p:cNvPr id="64" name="Rectangle 63">
              <a:extLst>
                <a:ext uri="{FF2B5EF4-FFF2-40B4-BE49-F238E27FC236}">
                  <a16:creationId xmlns:a16="http://schemas.microsoft.com/office/drawing/2014/main" id="{78407B28-9744-3054-D25C-1420D1B37AF3}"/>
                </a:ext>
              </a:extLst>
            </p:cNvPr>
            <p:cNvSpPr/>
            <p:nvPr/>
          </p:nvSpPr>
          <p:spPr>
            <a:xfrm>
              <a:off x="594088" y="1136"/>
              <a:ext cx="4181252" cy="2508751"/>
            </a:xfrm>
            <a:prstGeom prst="rect">
              <a:avLst/>
            </a:prstGeom>
            <a:solidFill>
              <a:schemeClr val="tx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TextBox 64">
              <a:extLst>
                <a:ext uri="{FF2B5EF4-FFF2-40B4-BE49-F238E27FC236}">
                  <a16:creationId xmlns:a16="http://schemas.microsoft.com/office/drawing/2014/main" id="{2F8C4E98-86B5-4C76-1CA6-05D167DB360C}"/>
                </a:ext>
              </a:extLst>
            </p:cNvPr>
            <p:cNvSpPr txBox="1"/>
            <p:nvPr/>
          </p:nvSpPr>
          <p:spPr>
            <a:xfrm>
              <a:off x="594088" y="1136"/>
              <a:ext cx="4181252" cy="2508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Estas</a:t>
              </a:r>
              <a:r>
                <a:rPr lang="en-US" sz="2400" kern="1200" dirty="0"/>
                <a:t> </a:t>
              </a:r>
              <a:r>
                <a:rPr lang="en-US" sz="2400" kern="1200" dirty="0" err="1"/>
                <a:t>alertas</a:t>
              </a:r>
              <a:r>
                <a:rPr lang="en-US" sz="2400" kern="1200" dirty="0"/>
                <a:t> le </a:t>
              </a:r>
              <a:r>
                <a:rPr lang="en-US" sz="2400" kern="1200" dirty="0" err="1"/>
                <a:t>informan</a:t>
              </a:r>
              <a:r>
                <a:rPr lang="en-US" sz="2400" kern="1200" dirty="0"/>
                <a:t> </a:t>
              </a:r>
              <a:r>
                <a:rPr lang="en-US" sz="2400" kern="1200" dirty="0" err="1"/>
                <a:t>sobre</a:t>
              </a:r>
              <a:r>
                <a:rPr lang="en-US" sz="2400" kern="1200" dirty="0"/>
                <a:t> </a:t>
              </a:r>
              <a:r>
                <a:rPr lang="en-US" sz="2400" kern="1200" dirty="0" err="1"/>
                <a:t>estafas</a:t>
              </a:r>
              <a:r>
                <a:rPr lang="en-US" sz="2400" kern="1200" dirty="0"/>
                <a:t> a </a:t>
              </a:r>
              <a:r>
                <a:rPr lang="en-US" sz="2400" kern="1200" dirty="0" err="1"/>
                <a:t>nivel</a:t>
              </a:r>
              <a:r>
                <a:rPr lang="en-US" sz="2400" kern="1200" dirty="0"/>
                <a:t> </a:t>
              </a:r>
              <a:r>
                <a:rPr lang="en-US" sz="2400" kern="1200" dirty="0" err="1"/>
                <a:t>estatal</a:t>
              </a:r>
              <a:r>
                <a:rPr lang="en-US" sz="2400" kern="1200" dirty="0"/>
                <a:t> y </a:t>
              </a:r>
              <a:r>
                <a:rPr lang="en-US" sz="2400" kern="1200" dirty="0" err="1"/>
                <a:t>nacional</a:t>
              </a:r>
              <a:r>
                <a:rPr lang="en-US" sz="2400" kern="1200" dirty="0"/>
                <a:t>. Para </a:t>
              </a:r>
              <a:r>
                <a:rPr lang="en-US" sz="2400" kern="1200" dirty="0" err="1"/>
                <a:t>inscribirse</a:t>
              </a:r>
              <a:r>
                <a:rPr lang="en-US" sz="2400" kern="1200" dirty="0"/>
                <a:t> use </a:t>
              </a:r>
              <a:r>
                <a:rPr lang="en-US" sz="2400" kern="1200" dirty="0" err="1"/>
                <a:t>este</a:t>
              </a:r>
              <a:r>
                <a:rPr lang="en-US" sz="2400" kern="1200" dirty="0"/>
                <a:t> enlace: </a:t>
              </a:r>
              <a:r>
                <a:rPr lang="en-US" sz="2400" kern="1200" dirty="0">
                  <a:hlinkClick r:id="rId6"/>
                </a:rPr>
                <a:t>http://illinoissmp.org</a:t>
              </a:r>
              <a:r>
                <a:rPr lang="en-US" sz="2400" kern="1200" dirty="0"/>
                <a:t> </a:t>
              </a:r>
              <a:endParaRPr lang="es-MX" sz="2400" kern="1200" dirty="0"/>
            </a:p>
          </p:txBody>
        </p:sp>
      </p:grpSp>
      <p:grpSp>
        <p:nvGrpSpPr>
          <p:cNvPr id="59" name="Group 58">
            <a:extLst>
              <a:ext uri="{FF2B5EF4-FFF2-40B4-BE49-F238E27FC236}">
                <a16:creationId xmlns:a16="http://schemas.microsoft.com/office/drawing/2014/main" id="{694F0297-3295-53CE-F545-34ED9AB48A4E}"/>
              </a:ext>
            </a:extLst>
          </p:cNvPr>
          <p:cNvGrpSpPr/>
          <p:nvPr/>
        </p:nvGrpSpPr>
        <p:grpSpPr>
          <a:xfrm>
            <a:off x="6259314" y="1757598"/>
            <a:ext cx="5768763" cy="1345820"/>
            <a:chOff x="5787554" y="2273"/>
            <a:chExt cx="4181252" cy="2508751"/>
          </a:xfrm>
        </p:grpSpPr>
        <p:sp>
          <p:nvSpPr>
            <p:cNvPr id="61" name="Rectangle 60">
              <a:extLst>
                <a:ext uri="{FF2B5EF4-FFF2-40B4-BE49-F238E27FC236}">
                  <a16:creationId xmlns:a16="http://schemas.microsoft.com/office/drawing/2014/main" id="{FD0D716D-C5FD-0FCD-3AA1-2D948CB1371D}"/>
                </a:ext>
              </a:extLst>
            </p:cNvPr>
            <p:cNvSpPr/>
            <p:nvPr/>
          </p:nvSpPr>
          <p:spPr>
            <a:xfrm>
              <a:off x="5787554" y="2273"/>
              <a:ext cx="4181252" cy="2508751"/>
            </a:xfrm>
            <a:prstGeom prst="rect">
              <a:avLst/>
            </a:prstGeom>
            <a:solidFill>
              <a:schemeClr val="tx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TextBox 62">
              <a:extLst>
                <a:ext uri="{FF2B5EF4-FFF2-40B4-BE49-F238E27FC236}">
                  <a16:creationId xmlns:a16="http://schemas.microsoft.com/office/drawing/2014/main" id="{B874E35A-8B2D-696B-65AB-E38B2E608A11}"/>
                </a:ext>
              </a:extLst>
            </p:cNvPr>
            <p:cNvSpPr txBox="1"/>
            <p:nvPr/>
          </p:nvSpPr>
          <p:spPr>
            <a:xfrm>
              <a:off x="5787554" y="2273"/>
              <a:ext cx="4181252" cy="2508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El </a:t>
              </a:r>
              <a:r>
                <a:rPr lang="en-US" sz="2400" b="0" i="0" kern="1200" dirty="0" err="1"/>
                <a:t>programa</a:t>
              </a:r>
              <a:r>
                <a:rPr lang="en-US" sz="2400" b="0" i="0" kern="1200" dirty="0"/>
                <a:t> SMP </a:t>
              </a:r>
              <a:r>
                <a:rPr lang="en-US" sz="2400" b="0" i="0" kern="1200" dirty="0" err="1"/>
                <a:t>manda</a:t>
              </a:r>
              <a:r>
                <a:rPr lang="en-US" sz="2400" b="0" i="0" kern="1200" dirty="0"/>
                <a:t> </a:t>
              </a:r>
              <a:r>
                <a:rPr lang="en-US" sz="2400" b="0" i="0" kern="1200" dirty="0" err="1"/>
                <a:t>alertas</a:t>
              </a:r>
              <a:r>
                <a:rPr lang="en-US" sz="2400" b="0" i="0" kern="1200" dirty="0"/>
                <a:t> a </a:t>
              </a:r>
              <a:r>
                <a:rPr lang="en-US" sz="2400" b="0" i="0" kern="1200" dirty="0" err="1"/>
                <a:t>su</a:t>
              </a:r>
              <a:r>
                <a:rPr lang="en-US" sz="2400" b="0" i="0" kern="1200" dirty="0"/>
                <a:t> </a:t>
              </a:r>
              <a:r>
                <a:rPr lang="en-US" sz="2400" b="0" i="0" kern="1200" dirty="0" err="1"/>
                <a:t>correo</a:t>
              </a:r>
              <a:r>
                <a:rPr lang="en-US" sz="2400" b="0" i="0" kern="1200" dirty="0"/>
                <a:t> </a:t>
              </a:r>
              <a:r>
                <a:rPr lang="en-US" sz="2400" b="0" i="0" kern="1200" dirty="0" err="1"/>
                <a:t>electronico</a:t>
              </a:r>
              <a:r>
                <a:rPr lang="en-US" sz="2400" b="0" i="0" kern="1200" dirty="0"/>
                <a:t> </a:t>
              </a:r>
              <a:r>
                <a:rPr lang="en-US" sz="2400" b="0" i="0" kern="1200" dirty="0" err="1"/>
                <a:t>cada</a:t>
              </a:r>
              <a:r>
                <a:rPr lang="en-US" sz="2400" b="0" i="0" kern="1200" dirty="0"/>
                <a:t> 15 </a:t>
              </a:r>
              <a:r>
                <a:rPr lang="en-US" sz="2400" b="0" i="0" kern="1200" dirty="0" err="1"/>
                <a:t>dias</a:t>
              </a:r>
              <a:r>
                <a:rPr lang="en-US" sz="2400" b="0" i="0" kern="1200" dirty="0"/>
                <a:t>.</a:t>
              </a:r>
              <a:endParaRPr lang="es-MX" sz="2400" kern="1200" dirty="0"/>
            </a:p>
          </p:txBody>
        </p:sp>
      </p:grpSp>
      <p:pic>
        <p:nvPicPr>
          <p:cNvPr id="4" name="Graphic 3" descr="Warning with solid fill">
            <a:extLst>
              <a:ext uri="{FF2B5EF4-FFF2-40B4-BE49-F238E27FC236}">
                <a16:creationId xmlns:a16="http://schemas.microsoft.com/office/drawing/2014/main" id="{F4323F57-2043-81F6-969A-6C7F40B54C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1013" y="1170817"/>
            <a:ext cx="3024909" cy="3024909"/>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1605856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9" name="Rectangle 3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6156A1F-E57C-A579-6BD6-30571A394397}"/>
              </a:ext>
            </a:extLst>
          </p:cNvPr>
          <p:cNvSpPr txBox="1"/>
          <p:nvPr/>
        </p:nvSpPr>
        <p:spPr>
          <a:xfrm>
            <a:off x="6452558" y="457200"/>
            <a:ext cx="5098212" cy="19993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t>VOLUNTARIOS CON EL PROGRAMA SMP</a:t>
            </a:r>
          </a:p>
        </p:txBody>
      </p:sp>
      <p:sp>
        <p:nvSpPr>
          <p:cNvPr id="41" name="Freeform: Shape 4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Graphic 29" descr="Questions with solid fill">
            <a:extLst>
              <a:ext uri="{FF2B5EF4-FFF2-40B4-BE49-F238E27FC236}">
                <a16:creationId xmlns:a16="http://schemas.microsoft.com/office/drawing/2014/main" id="{7B238094-FF3D-7EBC-AFF1-67C108E175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35185" y="669758"/>
            <a:ext cx="3573675" cy="3573675"/>
          </a:xfrm>
          <a:prstGeom prst="rect">
            <a:avLst/>
          </a:prstGeom>
          <a:effectLst>
            <a:reflection blurRad="6350" stA="50000" endA="300" endPos="55500" dist="101600" dir="5400000" sy="-100000" algn="bl" rotWithShape="0"/>
          </a:effectLst>
        </p:spPr>
      </p:pic>
      <p:grpSp>
        <p:nvGrpSpPr>
          <p:cNvPr id="43" name="Group 4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4" name="Oval 4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5" name="Oval 4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Slide Number Placeholder 2">
            <a:extLst>
              <a:ext uri="{FF2B5EF4-FFF2-40B4-BE49-F238E27FC236}">
                <a16:creationId xmlns:a16="http://schemas.microsoft.com/office/drawing/2014/main" id="{096BAA2B-F643-4B50-8878-31DF058D2EF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16</a:t>
            </a:fld>
            <a:endParaRPr lang="en-US"/>
          </a:p>
        </p:txBody>
      </p:sp>
      <p:graphicFrame>
        <p:nvGraphicFramePr>
          <p:cNvPr id="7" name="Diagram 6">
            <a:extLst>
              <a:ext uri="{FF2B5EF4-FFF2-40B4-BE49-F238E27FC236}">
                <a16:creationId xmlns:a16="http://schemas.microsoft.com/office/drawing/2014/main" id="{A30CA1EA-80EF-418C-F3F2-33A5B9D5F0C4}"/>
              </a:ext>
            </a:extLst>
          </p:cNvPr>
          <p:cNvGraphicFramePr/>
          <p:nvPr>
            <p:extLst>
              <p:ext uri="{D42A27DB-BD31-4B8C-83A1-F6EECF244321}">
                <p14:modId xmlns:p14="http://schemas.microsoft.com/office/powerpoint/2010/main" val="3976861505"/>
              </p:ext>
            </p:extLst>
          </p:nvPr>
        </p:nvGraphicFramePr>
        <p:xfrm>
          <a:off x="6386285" y="2199736"/>
          <a:ext cx="5015439" cy="39724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5317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0" name="Rectangle 2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B49E81-ED3A-A67E-942B-B1B3AF52B717}"/>
              </a:ext>
            </a:extLst>
          </p:cNvPr>
          <p:cNvSpPr txBox="1"/>
          <p:nvPr/>
        </p:nvSpPr>
        <p:spPr>
          <a:xfrm>
            <a:off x="6240990" y="-193966"/>
            <a:ext cx="5805411" cy="19719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t>RECURSOS DE AYUDA</a:t>
            </a:r>
          </a:p>
        </p:txBody>
      </p:sp>
      <p:sp>
        <p:nvSpPr>
          <p:cNvPr id="32" name="Freeform: Shape 3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5" name="Oval 3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6" name="Oval 3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Slide Number Placeholder 2">
            <a:extLst>
              <a:ext uri="{FF2B5EF4-FFF2-40B4-BE49-F238E27FC236}">
                <a16:creationId xmlns:a16="http://schemas.microsoft.com/office/drawing/2014/main" id="{096BAA2B-F643-4B50-8878-31DF058D2EF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17</a:t>
            </a:fld>
            <a:endParaRPr lang="en-US"/>
          </a:p>
        </p:txBody>
      </p:sp>
      <p:graphicFrame>
        <p:nvGraphicFramePr>
          <p:cNvPr id="6" name="Diagram 5">
            <a:extLst>
              <a:ext uri="{FF2B5EF4-FFF2-40B4-BE49-F238E27FC236}">
                <a16:creationId xmlns:a16="http://schemas.microsoft.com/office/drawing/2014/main" id="{CEC66DBF-5C4F-4C53-8468-8243B59AE69D}"/>
              </a:ext>
            </a:extLst>
          </p:cNvPr>
          <p:cNvGraphicFramePr/>
          <p:nvPr>
            <p:extLst>
              <p:ext uri="{D42A27DB-BD31-4B8C-83A1-F6EECF244321}">
                <p14:modId xmlns:p14="http://schemas.microsoft.com/office/powerpoint/2010/main" val="2806317522"/>
              </p:ext>
            </p:extLst>
          </p:nvPr>
        </p:nvGraphicFramePr>
        <p:xfrm>
          <a:off x="5477164" y="1437677"/>
          <a:ext cx="7059001" cy="47088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raphic 3" descr="Telephone outline">
            <a:extLst>
              <a:ext uri="{FF2B5EF4-FFF2-40B4-BE49-F238E27FC236}">
                <a16:creationId xmlns:a16="http://schemas.microsoft.com/office/drawing/2014/main" id="{D7CD3697-9176-C184-E0E1-7738599C55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5022" y="1013689"/>
            <a:ext cx="3787123" cy="3787123"/>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val="1081284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5"/>
        <p:cNvGrpSpPr/>
        <p:nvPr/>
      </p:nvGrpSpPr>
      <p:grpSpPr>
        <a:xfrm>
          <a:off x="0" y="0"/>
          <a:ext cx="0" cy="0"/>
          <a:chOff x="0" y="0"/>
          <a:chExt cx="0" cy="0"/>
        </a:xfrm>
      </p:grpSpPr>
      <p:grpSp>
        <p:nvGrpSpPr>
          <p:cNvPr id="122" name="Group 121">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3" name="Oval 122">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4" name="Oval 123">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6" name="Rectangle 12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FDF894-E5A4-C1C0-CAD1-602968CB2FEA}"/>
              </a:ext>
            </a:extLst>
          </p:cNvPr>
          <p:cNvSpPr txBox="1"/>
          <p:nvPr/>
        </p:nvSpPr>
        <p:spPr>
          <a:xfrm>
            <a:off x="6481706" y="905891"/>
            <a:ext cx="4920019" cy="2021553"/>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defRPr/>
            </a:pPr>
            <a:r>
              <a:rPr lang="en-US" sz="6600" b="1" cap="all" dirty="0">
                <a:latin typeface="+mj-lt"/>
                <a:ea typeface="+mj-ea"/>
                <a:cs typeface="+mj-cs"/>
              </a:rPr>
              <a:t>Illinois SMP (800) 699-9043</a:t>
            </a:r>
          </a:p>
        </p:txBody>
      </p:sp>
      <p:sp>
        <p:nvSpPr>
          <p:cNvPr id="128" name="Freeform: Shape 127">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4" descr="If you have questions, contact:&#10;Illinois SMP &#10;(800)699-9043&#10; &#10;ACL grant statement in the bottom.">
            <a:extLst>
              <a:ext uri="{FF2B5EF4-FFF2-40B4-BE49-F238E27FC236}">
                <a16:creationId xmlns:a16="http://schemas.microsoft.com/office/drawing/2014/main" id="{C122C8BB-261A-BB7E-EAC3-080CA33B2E9B}"/>
              </a:ext>
            </a:extLst>
          </p:cNvPr>
          <p:cNvSpPr txBox="1">
            <a:spLocks noChangeArrowheads="1"/>
          </p:cNvSpPr>
          <p:nvPr/>
        </p:nvSpPr>
        <p:spPr>
          <a:xfrm>
            <a:off x="6550924" y="2927444"/>
            <a:ext cx="4920019" cy="3244755"/>
          </a:xfrm>
          <a:prstGeom prst="rect">
            <a:avLst/>
          </a:prstGeom>
        </p:spPr>
        <p:txBody>
          <a:bodyPr vert="horz" lIns="91440" tIns="45720" rIns="91440" bIns="45720" rtlCol="0">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182880" defTabSz="914400" eaLnBrk="1" hangingPunct="1">
              <a:lnSpc>
                <a:spcPct val="90000"/>
              </a:lnSpc>
              <a:buClr>
                <a:schemeClr val="accent1">
                  <a:lumMod val="75000"/>
                </a:schemeClr>
              </a:buClr>
              <a:buSzPct val="85000"/>
              <a:buFont typeface="Wingdings" pitchFamily="2" charset="2"/>
              <a:buChar char="§"/>
              <a:defRPr/>
            </a:pPr>
            <a:endParaRPr lang="en-US" sz="1500" dirty="0"/>
          </a:p>
          <a:p>
            <a:pPr indent="-182880" defTabSz="914400" eaLnBrk="1" hangingPunct="1">
              <a:lnSpc>
                <a:spcPct val="90000"/>
              </a:lnSpc>
              <a:buClr>
                <a:schemeClr val="accent1">
                  <a:lumMod val="75000"/>
                </a:schemeClr>
              </a:buClr>
              <a:buSzPct val="85000"/>
              <a:buFont typeface="Wingdings" pitchFamily="2" charset="2"/>
              <a:buChar char="§"/>
              <a:defRPr/>
            </a:pPr>
            <a:endParaRPr lang="en-US" sz="1500" dirty="0"/>
          </a:p>
          <a:p>
            <a:pPr indent="-182880" defTabSz="914400" eaLnBrk="1" hangingPunct="1">
              <a:lnSpc>
                <a:spcPct val="90000"/>
              </a:lnSpc>
              <a:buClr>
                <a:schemeClr val="accent1">
                  <a:lumMod val="75000"/>
                </a:schemeClr>
              </a:buClr>
              <a:buSzPct val="85000"/>
              <a:buFont typeface="Wingdings" pitchFamily="2" charset="2"/>
              <a:buChar char="§"/>
              <a:defRPr/>
            </a:pPr>
            <a:endParaRPr lang="en-US" sz="1500" dirty="0"/>
          </a:p>
          <a:p>
            <a:pPr marL="0" indent="0" defTabSz="914400" eaLnBrk="1" hangingPunct="1">
              <a:lnSpc>
                <a:spcPct val="90000"/>
              </a:lnSpc>
              <a:buClr>
                <a:schemeClr val="accent1">
                  <a:lumMod val="75000"/>
                </a:schemeClr>
              </a:buClr>
              <a:buSzPct val="85000"/>
              <a:buNone/>
              <a:defRPr/>
            </a:pPr>
            <a:r>
              <a:rPr lang="en-US" sz="1500" dirty="0"/>
              <a:t>This project is supported in part by grant numbers 90MP0163 and 90SP0015 from the U.S. Administration on Aging, Department of Health and Human Services, Washington, D.C. 20201. Grantees undertaking projects under government sponsorship are encouraged to express freely their findings and conclusions. Points of view or opinions do not, therefore, necessarily represent official Administration on Aging policy. </a:t>
            </a:r>
          </a:p>
          <a:p>
            <a:pPr indent="-182880" defTabSz="914400" eaLnBrk="1" hangingPunct="1">
              <a:lnSpc>
                <a:spcPct val="90000"/>
              </a:lnSpc>
              <a:buClr>
                <a:schemeClr val="accent1">
                  <a:lumMod val="75000"/>
                </a:schemeClr>
              </a:buClr>
              <a:buSzPct val="85000"/>
              <a:buFont typeface="Wingdings" pitchFamily="2" charset="2"/>
              <a:buChar char="§"/>
              <a:defRPr/>
            </a:pPr>
            <a:endParaRPr lang="en-US" sz="1500" dirty="0"/>
          </a:p>
          <a:p>
            <a:pPr indent="-182880" defTabSz="914400" eaLnBrk="1" hangingPunct="1">
              <a:lnSpc>
                <a:spcPct val="90000"/>
              </a:lnSpc>
              <a:buClr>
                <a:schemeClr val="accent1">
                  <a:lumMod val="75000"/>
                </a:schemeClr>
              </a:buClr>
              <a:buSzPct val="85000"/>
              <a:buFont typeface="Wingdings" pitchFamily="2" charset="2"/>
              <a:buChar char="§"/>
              <a:defRPr/>
            </a:pPr>
            <a:endParaRPr lang="en-US" sz="1500" dirty="0"/>
          </a:p>
        </p:txBody>
      </p:sp>
      <p:pic>
        <p:nvPicPr>
          <p:cNvPr id="137" name="Picture 136" descr="A picture containing text, clipart&#10;&#10;Description automatically generated">
            <a:extLst>
              <a:ext uri="{FF2B5EF4-FFF2-40B4-BE49-F238E27FC236}">
                <a16:creationId xmlns:a16="http://schemas.microsoft.com/office/drawing/2014/main" id="{3F6F99A0-2717-AD4C-5794-A7382ADF8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6" y="2271210"/>
            <a:ext cx="4265885" cy="2015630"/>
          </a:xfrm>
          <a:prstGeom prst="rect">
            <a:avLst/>
          </a:prstGeom>
        </p:spPr>
      </p:pic>
    </p:spTree>
    <p:extLst>
      <p:ext uri="{BB962C8B-B14F-4D97-AF65-F5344CB8AC3E}">
        <p14:creationId xmlns:p14="http://schemas.microsoft.com/office/powerpoint/2010/main" val="1927171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8" name="Oval 67">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9" name="Oval 68">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1" name="Freeform: Shape 70">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7BE6FE01-A57B-447B-B44F-ADEF7CA3A984}"/>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2</a:t>
            </a:fld>
            <a:endParaRPr lang="en-US"/>
          </a:p>
        </p:txBody>
      </p:sp>
      <p:graphicFrame>
        <p:nvGraphicFramePr>
          <p:cNvPr id="20" name="Content Placeholder 4">
            <a:extLst>
              <a:ext uri="{FF2B5EF4-FFF2-40B4-BE49-F238E27FC236}">
                <a16:creationId xmlns:a16="http://schemas.microsoft.com/office/drawing/2014/main" id="{9D177848-6CC6-4069-816D-8DAAA8D4FCF1}"/>
              </a:ext>
            </a:extLst>
          </p:cNvPr>
          <p:cNvGraphicFramePr>
            <a:graphicFrameLocks/>
          </p:cNvGraphicFramePr>
          <p:nvPr>
            <p:extLst>
              <p:ext uri="{D42A27DB-BD31-4B8C-83A1-F6EECF244321}">
                <p14:modId xmlns:p14="http://schemas.microsoft.com/office/powerpoint/2010/main" val="1876822045"/>
              </p:ext>
            </p:extLst>
          </p:nvPr>
        </p:nvGraphicFramePr>
        <p:xfrm>
          <a:off x="1069848" y="2578608"/>
          <a:ext cx="4730451" cy="359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44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16">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8" name="Oval 117">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9" name="Oval 118">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5" name="Rectangle 1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725E3F1-851B-489E-B9DD-741C76D44DC3}"/>
              </a:ext>
            </a:extLst>
          </p:cNvPr>
          <p:cNvSpPr txBox="1"/>
          <p:nvPr/>
        </p:nvSpPr>
        <p:spPr>
          <a:xfrm>
            <a:off x="6458139" y="535199"/>
            <a:ext cx="5641676" cy="19719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cap="all" dirty="0" err="1">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Nuestro</a:t>
            </a:r>
            <a:r>
              <a:rPr lang="en-US" sz="4800" b="1" cap="all"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 </a:t>
            </a:r>
            <a:r>
              <a:rPr lang="en-US" sz="4800" b="1" cap="all" dirty="0" err="1">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programa</a:t>
            </a:r>
            <a:endParaRPr lang="en-US" sz="4800" b="1" cap="all" dirty="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pic>
        <p:nvPicPr>
          <p:cNvPr id="49" name="Picture 48">
            <a:extLst>
              <a:ext uri="{FF2B5EF4-FFF2-40B4-BE49-F238E27FC236}">
                <a16:creationId xmlns:a16="http://schemas.microsoft.com/office/drawing/2014/main" id="{1C8BC488-F163-8E2B-480B-9AD8A316AE04}"/>
              </a:ext>
            </a:extLst>
          </p:cNvPr>
          <p:cNvPicPr>
            <a:picLocks noChangeAspect="1"/>
          </p:cNvPicPr>
          <p:nvPr/>
        </p:nvPicPr>
        <p:blipFill rotWithShape="1">
          <a:blip r:embed="rId7"/>
          <a:srcRect l="2308" r="38360"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23" name="Freeform: Shape 122">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8">
              <a:alphaModFix amt="30000"/>
              <a:duotone>
                <a:prstClr val="black"/>
                <a:schemeClr val="accent1">
                  <a:tint val="45000"/>
                  <a:satMod val="400000"/>
                </a:schemeClr>
              </a:duotone>
              <a:extLst>
                <a:ext uri="{BEBA8EAE-BF5A-486C-A8C5-ECC9F3942E4B}">
                  <a14:imgProps xmlns:a14="http://schemas.microsoft.com/office/drawing/2010/main">
                    <a14:imgLayer r:embed="rId9">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aphicFrame>
        <p:nvGraphicFramePr>
          <p:cNvPr id="5" name="Diagram 4">
            <a:extLst>
              <a:ext uri="{FF2B5EF4-FFF2-40B4-BE49-F238E27FC236}">
                <a16:creationId xmlns:a16="http://schemas.microsoft.com/office/drawing/2014/main" id="{F1683155-C4E8-E520-19CD-1CBC3AE9AE5D}"/>
              </a:ext>
            </a:extLst>
          </p:cNvPr>
          <p:cNvGraphicFramePr/>
          <p:nvPr>
            <p:extLst>
              <p:ext uri="{D42A27DB-BD31-4B8C-83A1-F6EECF244321}">
                <p14:modId xmlns:p14="http://schemas.microsoft.com/office/powerpoint/2010/main" val="3701416004"/>
              </p:ext>
            </p:extLst>
          </p:nvPr>
        </p:nvGraphicFramePr>
        <p:xfrm>
          <a:off x="6569165" y="2096219"/>
          <a:ext cx="5136879" cy="36015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25" name="Group 124">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6" name="Oval 125">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6" name="Oval 126">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Slide Number Placeholder 1">
            <a:extLst>
              <a:ext uri="{FF2B5EF4-FFF2-40B4-BE49-F238E27FC236}">
                <a16:creationId xmlns:a16="http://schemas.microsoft.com/office/drawing/2014/main" id="{BEDF5A42-1B08-4CF3-A066-2BADB01BF512}"/>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740FD090-73D7-4848-A9F2-B837B458E6ED}" type="slidenum">
              <a:rPr lang="en-US" smtClean="0"/>
              <a:pPr>
                <a:spcAft>
                  <a:spcPts val="600"/>
                </a:spcAft>
              </a:pPr>
              <a:t>3</a:t>
            </a:fld>
            <a:endParaRPr lang="en-US"/>
          </a:p>
        </p:txBody>
      </p:sp>
      <p:pic>
        <p:nvPicPr>
          <p:cNvPr id="85" name="Online Media 1" title="Illinois SMP at AgeOptions PSA 2022">
            <a:hlinkClick r:id="" action="ppaction://media"/>
            <a:extLst>
              <a:ext uri="{FF2B5EF4-FFF2-40B4-BE49-F238E27FC236}">
                <a16:creationId xmlns:a16="http://schemas.microsoft.com/office/drawing/2014/main" id="{62AF9A39-03F1-C7CE-EE5C-E7458DCCB4F2}"/>
              </a:ext>
            </a:extLst>
          </p:cNvPr>
          <p:cNvPicPr>
            <a:picLocks noRot="1" noChangeAspect="1"/>
          </p:cNvPicPr>
          <p:nvPr>
            <a:videoFile r:link="rId1"/>
          </p:nvPr>
        </p:nvPicPr>
        <p:blipFill>
          <a:blip r:embed="rId15"/>
          <a:stretch>
            <a:fillRect/>
          </a:stretch>
        </p:blipFill>
        <p:spPr>
          <a:xfrm>
            <a:off x="92185" y="1982143"/>
            <a:ext cx="5596414" cy="3161974"/>
          </a:xfrm>
          <a:prstGeom prst="rect">
            <a:avLst/>
          </a:prstGeom>
        </p:spPr>
      </p:pic>
    </p:spTree>
    <p:extLst>
      <p:ext uri="{BB962C8B-B14F-4D97-AF65-F5344CB8AC3E}">
        <p14:creationId xmlns:p14="http://schemas.microsoft.com/office/powerpoint/2010/main" val="214974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5"/>
                                        </p:tgtEl>
                                      </p:cBhvr>
                                    </p:cmd>
                                  </p:childTnLst>
                                </p:cTn>
                              </p:par>
                            </p:childTnLst>
                          </p:cTn>
                        </p:par>
                      </p:childTnLst>
                    </p:cTn>
                  </p:par>
                </p:childTnLst>
              </p:cTn>
              <p:nextCondLst>
                <p:cond evt="onClick" delay="0">
                  <p:tgtEl>
                    <p:spTgt spid="85"/>
                  </p:tgtEl>
                </p:cond>
              </p:nextCondLst>
            </p:seq>
            <p:video>
              <p:cMediaNode vol="80000">
                <p:cTn id="12" fill="hold" display="0">
                  <p:stCondLst>
                    <p:cond delay="indefinite"/>
                  </p:stCondLst>
                </p:cTn>
                <p:tgtEl>
                  <p:spTgt spid="8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8" name="Oval 67">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9" name="Oval 68">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1" name="Freeform: Shape 70">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7BE6FE01-A57B-447B-B44F-ADEF7CA3A984}"/>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4</a:t>
            </a:fld>
            <a:endParaRPr lang="en-US"/>
          </a:p>
        </p:txBody>
      </p:sp>
      <p:graphicFrame>
        <p:nvGraphicFramePr>
          <p:cNvPr id="20" name="Content Placeholder 4">
            <a:extLst>
              <a:ext uri="{FF2B5EF4-FFF2-40B4-BE49-F238E27FC236}">
                <a16:creationId xmlns:a16="http://schemas.microsoft.com/office/drawing/2014/main" id="{9D177848-6CC6-4069-816D-8DAAA8D4FCF1}"/>
              </a:ext>
            </a:extLst>
          </p:cNvPr>
          <p:cNvGraphicFramePr>
            <a:graphicFrameLocks/>
          </p:cNvGraphicFramePr>
          <p:nvPr>
            <p:extLst>
              <p:ext uri="{D42A27DB-BD31-4B8C-83A1-F6EECF244321}">
                <p14:modId xmlns:p14="http://schemas.microsoft.com/office/powerpoint/2010/main" val="1657317319"/>
              </p:ext>
            </p:extLst>
          </p:nvPr>
        </p:nvGraphicFramePr>
        <p:xfrm>
          <a:off x="1069848" y="2578608"/>
          <a:ext cx="4730451" cy="359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7304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9" name="Rectangle 3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4" name="Oval 4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5" name="Oval 4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Slide Number Placeholder 2">
            <a:extLst>
              <a:ext uri="{FF2B5EF4-FFF2-40B4-BE49-F238E27FC236}">
                <a16:creationId xmlns:a16="http://schemas.microsoft.com/office/drawing/2014/main" id="{096BAA2B-F643-4B50-8878-31DF058D2EF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5</a:t>
            </a:fld>
            <a:endParaRPr lang="en-US"/>
          </a:p>
        </p:txBody>
      </p:sp>
      <p:sp>
        <p:nvSpPr>
          <p:cNvPr id="14" name="TextBox 13">
            <a:extLst>
              <a:ext uri="{FF2B5EF4-FFF2-40B4-BE49-F238E27FC236}">
                <a16:creationId xmlns:a16="http://schemas.microsoft.com/office/drawing/2014/main" id="{411B4FF0-332D-D98D-11FF-3D2CF88100D9}"/>
              </a:ext>
            </a:extLst>
          </p:cNvPr>
          <p:cNvSpPr txBox="1"/>
          <p:nvPr/>
        </p:nvSpPr>
        <p:spPr>
          <a:xfrm>
            <a:off x="6297282" y="188789"/>
            <a:ext cx="5894717" cy="2086725"/>
          </a:xfrm>
          <a:prstGeom prst="rect">
            <a:avLst/>
          </a:prstGeom>
          <a:noFill/>
        </p:spPr>
        <p:txBody>
          <a:bodyPr wrap="square" rtlCol="0">
            <a:spAutoFit/>
          </a:bodyPr>
          <a:lstStyle/>
          <a:p>
            <a:pPr defTabSz="914400">
              <a:lnSpc>
                <a:spcPct val="90000"/>
              </a:lnSpc>
              <a:spcBef>
                <a:spcPct val="0"/>
              </a:spcBef>
              <a:spcAft>
                <a:spcPts val="600"/>
              </a:spcAft>
            </a:pPr>
            <a:r>
              <a:rPr lang="es-MX" sz="4800" b="1"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t>Ha sido usted una victima de fraude en medicare?</a:t>
            </a:r>
          </a:p>
        </p:txBody>
      </p:sp>
      <p:pic>
        <p:nvPicPr>
          <p:cNvPr id="4" name="Graphic 3" descr="Share with solid fill">
            <a:extLst>
              <a:ext uri="{FF2B5EF4-FFF2-40B4-BE49-F238E27FC236}">
                <a16:creationId xmlns:a16="http://schemas.microsoft.com/office/drawing/2014/main" id="{2614FB5A-635F-2D26-5278-E79AF8D388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0276" y="1143479"/>
            <a:ext cx="3100717" cy="3100717"/>
          </a:xfrm>
          <a:prstGeom prst="rect">
            <a:avLst/>
          </a:prstGeom>
          <a:effectLst>
            <a:reflection blurRad="6350" stA="50000" endA="300" endPos="55500" dist="50800" dir="5400000" sy="-100000" algn="bl" rotWithShape="0"/>
          </a:effectLst>
        </p:spPr>
      </p:pic>
      <p:graphicFrame>
        <p:nvGraphicFramePr>
          <p:cNvPr id="6" name="Diagram 5">
            <a:extLst>
              <a:ext uri="{FF2B5EF4-FFF2-40B4-BE49-F238E27FC236}">
                <a16:creationId xmlns:a16="http://schemas.microsoft.com/office/drawing/2014/main" id="{BC28CFE4-916F-4E23-E186-7234A2753285}"/>
              </a:ext>
            </a:extLst>
          </p:cNvPr>
          <p:cNvGraphicFramePr/>
          <p:nvPr>
            <p:extLst>
              <p:ext uri="{D42A27DB-BD31-4B8C-83A1-F6EECF244321}">
                <p14:modId xmlns:p14="http://schemas.microsoft.com/office/powerpoint/2010/main" val="2973670606"/>
              </p:ext>
            </p:extLst>
          </p:nvPr>
        </p:nvGraphicFramePr>
        <p:xfrm>
          <a:off x="6297283" y="2424022"/>
          <a:ext cx="5331126" cy="3234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85651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8" name="Oval 67">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9" name="Oval 68">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1" name="Freeform: Shape 70">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7BE6FE01-A57B-447B-B44F-ADEF7CA3A984}"/>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6</a:t>
            </a:fld>
            <a:endParaRPr lang="en-US"/>
          </a:p>
        </p:txBody>
      </p:sp>
      <p:graphicFrame>
        <p:nvGraphicFramePr>
          <p:cNvPr id="20" name="Content Placeholder 4">
            <a:extLst>
              <a:ext uri="{FF2B5EF4-FFF2-40B4-BE49-F238E27FC236}">
                <a16:creationId xmlns:a16="http://schemas.microsoft.com/office/drawing/2014/main" id="{9D177848-6CC6-4069-816D-8DAAA8D4FCF1}"/>
              </a:ext>
            </a:extLst>
          </p:cNvPr>
          <p:cNvGraphicFramePr>
            <a:graphicFrameLocks/>
          </p:cNvGraphicFramePr>
          <p:nvPr>
            <p:extLst>
              <p:ext uri="{D42A27DB-BD31-4B8C-83A1-F6EECF244321}">
                <p14:modId xmlns:p14="http://schemas.microsoft.com/office/powerpoint/2010/main" val="3590007979"/>
              </p:ext>
            </p:extLst>
          </p:nvPr>
        </p:nvGraphicFramePr>
        <p:xfrm>
          <a:off x="1069848" y="2578608"/>
          <a:ext cx="4730451" cy="359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190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9" name="Rectangle 3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4" name="Oval 4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5" name="Oval 4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Slide Number Placeholder 2">
            <a:extLst>
              <a:ext uri="{FF2B5EF4-FFF2-40B4-BE49-F238E27FC236}">
                <a16:creationId xmlns:a16="http://schemas.microsoft.com/office/drawing/2014/main" id="{096BAA2B-F643-4B50-8878-31DF058D2EF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7</a:t>
            </a:fld>
            <a:endParaRPr lang="en-US"/>
          </a:p>
        </p:txBody>
      </p:sp>
      <p:sp>
        <p:nvSpPr>
          <p:cNvPr id="14" name="TextBox 13">
            <a:extLst>
              <a:ext uri="{FF2B5EF4-FFF2-40B4-BE49-F238E27FC236}">
                <a16:creationId xmlns:a16="http://schemas.microsoft.com/office/drawing/2014/main" id="{411B4FF0-332D-D98D-11FF-3D2CF88100D9}"/>
              </a:ext>
            </a:extLst>
          </p:cNvPr>
          <p:cNvSpPr txBox="1"/>
          <p:nvPr/>
        </p:nvSpPr>
        <p:spPr>
          <a:xfrm>
            <a:off x="6243098" y="29450"/>
            <a:ext cx="6352665" cy="1569660"/>
          </a:xfrm>
          <a:prstGeom prst="rect">
            <a:avLst/>
          </a:prstGeom>
          <a:noFill/>
        </p:spPr>
        <p:txBody>
          <a:bodyPr wrap="square" rtlCol="0">
            <a:spAutoFit/>
          </a:bodyPr>
          <a:lstStyle/>
          <a:p>
            <a:r>
              <a:rPr lang="es-MX" sz="4800" b="1" cap="all" dirty="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rPr>
              <a:t>COMO EVITAR FRAUDE EN MEDICARE</a:t>
            </a:r>
          </a:p>
        </p:txBody>
      </p:sp>
      <p:pic>
        <p:nvPicPr>
          <p:cNvPr id="5" name="Graphic 4" descr="Shield Tick with solid fill">
            <a:extLst>
              <a:ext uri="{FF2B5EF4-FFF2-40B4-BE49-F238E27FC236}">
                <a16:creationId xmlns:a16="http://schemas.microsoft.com/office/drawing/2014/main" id="{10990437-503B-059D-18D8-77A513BE93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070" y="814280"/>
            <a:ext cx="3727396" cy="3727396"/>
          </a:xfrm>
          <a:prstGeom prst="rect">
            <a:avLst/>
          </a:prstGeom>
          <a:effectLst>
            <a:reflection blurRad="6350" stA="50000" endA="300" endPos="38500" dist="50800" dir="5400000" sy="-100000" algn="bl" rotWithShape="0"/>
          </a:effectLst>
        </p:spPr>
      </p:pic>
      <p:graphicFrame>
        <p:nvGraphicFramePr>
          <p:cNvPr id="16" name="Diagram 15">
            <a:extLst>
              <a:ext uri="{FF2B5EF4-FFF2-40B4-BE49-F238E27FC236}">
                <a16:creationId xmlns:a16="http://schemas.microsoft.com/office/drawing/2014/main" id="{7BC2BBE3-2EFA-27FF-6008-4B188FF588DC}"/>
              </a:ext>
            </a:extLst>
          </p:cNvPr>
          <p:cNvGraphicFramePr/>
          <p:nvPr>
            <p:extLst>
              <p:ext uri="{D42A27DB-BD31-4B8C-83A1-F6EECF244321}">
                <p14:modId xmlns:p14="http://schemas.microsoft.com/office/powerpoint/2010/main" val="1914214203"/>
              </p:ext>
            </p:extLst>
          </p:nvPr>
        </p:nvGraphicFramePr>
        <p:xfrm>
          <a:off x="5359467" y="1599110"/>
          <a:ext cx="6832533" cy="4900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5142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9" name="Rectangle 3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4" name="Oval 4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5" name="Oval 4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Slide Number Placeholder 2">
            <a:extLst>
              <a:ext uri="{FF2B5EF4-FFF2-40B4-BE49-F238E27FC236}">
                <a16:creationId xmlns:a16="http://schemas.microsoft.com/office/drawing/2014/main" id="{096BAA2B-F643-4B50-8878-31DF058D2EF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740FD090-73D7-4848-A9F2-B837B458E6ED}" type="slidenum">
              <a:rPr lang="en-US" smtClean="0"/>
              <a:pPr defTabSz="914400">
                <a:spcAft>
                  <a:spcPts val="600"/>
                </a:spcAft>
              </a:pPr>
              <a:t>8</a:t>
            </a:fld>
            <a:endParaRPr lang="en-US"/>
          </a:p>
        </p:txBody>
      </p:sp>
      <p:sp>
        <p:nvSpPr>
          <p:cNvPr id="14" name="TextBox 13">
            <a:extLst>
              <a:ext uri="{FF2B5EF4-FFF2-40B4-BE49-F238E27FC236}">
                <a16:creationId xmlns:a16="http://schemas.microsoft.com/office/drawing/2014/main" id="{411B4FF0-332D-D98D-11FF-3D2CF88100D9}"/>
              </a:ext>
            </a:extLst>
          </p:cNvPr>
          <p:cNvSpPr txBox="1"/>
          <p:nvPr/>
        </p:nvSpPr>
        <p:spPr>
          <a:xfrm>
            <a:off x="6459940" y="103137"/>
            <a:ext cx="5604705" cy="1938992"/>
          </a:xfrm>
          <a:prstGeom prst="rect">
            <a:avLst/>
          </a:prstGeom>
          <a:noFill/>
        </p:spPr>
        <p:txBody>
          <a:bodyPr wrap="square" rtlCol="0">
            <a:spAutoFit/>
          </a:bodyPr>
          <a:lstStyle/>
          <a:p>
            <a:r>
              <a:rPr lang="es-MX" sz="4000" b="1" dirty="0">
                <a:cs typeface="Arial" panose="020B0604020202020204" pitchFamily="34" charset="0"/>
              </a:rPr>
              <a:t>POR QUE HAY QUE PREVENIR FRAUDE EN MEDICARE?</a:t>
            </a:r>
          </a:p>
        </p:txBody>
      </p:sp>
      <p:sp>
        <p:nvSpPr>
          <p:cNvPr id="15" name="TextBox 14">
            <a:extLst>
              <a:ext uri="{FF2B5EF4-FFF2-40B4-BE49-F238E27FC236}">
                <a16:creationId xmlns:a16="http://schemas.microsoft.com/office/drawing/2014/main" id="{B2A20127-4FBC-A981-C27C-536697F66090}"/>
              </a:ext>
            </a:extLst>
          </p:cNvPr>
          <p:cNvSpPr txBox="1"/>
          <p:nvPr/>
        </p:nvSpPr>
        <p:spPr>
          <a:xfrm>
            <a:off x="7565700" y="2486132"/>
            <a:ext cx="4256483" cy="646331"/>
          </a:xfrm>
          <a:prstGeom prst="rect">
            <a:avLst/>
          </a:prstGeom>
          <a:noFill/>
        </p:spPr>
        <p:txBody>
          <a:bodyPr wrap="square">
            <a:spAutoFit/>
          </a:bodyPr>
          <a:lstStyle/>
          <a:p>
            <a:pPr lvl="0"/>
            <a:r>
              <a:rPr lang="en-US" dirty="0" err="1">
                <a:latin typeface="Arial" panose="020B0604020202020204" pitchFamily="34" charset="0"/>
                <a:cs typeface="Arial" panose="020B0604020202020204" pitchFamily="34" charset="0"/>
              </a:rPr>
              <a:t>Cada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ano</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pierden</a:t>
            </a:r>
            <a:r>
              <a:rPr lang="en-US" dirty="0">
                <a:latin typeface="Arial" panose="020B0604020202020204" pitchFamily="34" charset="0"/>
                <a:cs typeface="Arial" panose="020B0604020202020204" pitchFamily="34" charset="0"/>
              </a:rPr>
              <a:t> hasta 60 </a:t>
            </a:r>
            <a:r>
              <a:rPr lang="en-US" dirty="0" err="1">
                <a:latin typeface="Arial" panose="020B0604020202020204" pitchFamily="34" charset="0"/>
                <a:cs typeface="Arial" panose="020B0604020202020204" pitchFamily="34" charset="0"/>
              </a:rPr>
              <a:t>billones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dolares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fraude</a:t>
            </a:r>
            <a:r>
              <a:rPr lang="en-US" dirty="0">
                <a:latin typeface="Arial" panose="020B0604020202020204" pitchFamily="34" charset="0"/>
                <a:cs typeface="Arial" panose="020B0604020202020204" pitchFamily="34" charset="0"/>
              </a:rPr>
              <a:t> de Medicare.</a:t>
            </a:r>
            <a:endParaRPr lang="en-US" sz="1800" b="0" dirty="0">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0C49E7D-B835-753B-2A53-1D68CB3616B2}"/>
              </a:ext>
            </a:extLst>
          </p:cNvPr>
          <p:cNvSpPr txBox="1"/>
          <p:nvPr/>
        </p:nvSpPr>
        <p:spPr>
          <a:xfrm>
            <a:off x="7565701" y="3609099"/>
            <a:ext cx="4385507" cy="1200329"/>
          </a:xfrm>
          <a:prstGeom prst="rect">
            <a:avLst/>
          </a:prstGeom>
          <a:noFill/>
        </p:spPr>
        <p:txBody>
          <a:bodyPr wrap="square">
            <a:spAutoFit/>
          </a:bodyPr>
          <a:lstStyle/>
          <a:p>
            <a:pPr lvl="0"/>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beneficio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siendo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utilizado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puesto</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estafador</a:t>
            </a:r>
            <a:r>
              <a:rPr lang="en-US" dirty="0">
                <a:latin typeface="Arial" panose="020B0604020202020204" pitchFamily="34" charset="0"/>
                <a:cs typeface="Arial" panose="020B0604020202020204" pitchFamily="34" charset="0"/>
              </a:rPr>
              <a:t> lo </a:t>
            </a:r>
            <a:r>
              <a:rPr lang="en-US" dirty="0" err="1">
                <a:latin typeface="Arial" panose="020B0604020202020204" pitchFamily="34" charset="0"/>
                <a:cs typeface="Arial" panose="020B0604020202020204" pitchFamily="34" charset="0"/>
              </a:rPr>
              <a:t>convencio</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obtenerlo</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cuando</a:t>
            </a:r>
            <a:r>
              <a:rPr lang="en-US" dirty="0">
                <a:latin typeface="Arial" panose="020B0604020202020204" pitchFamily="34" charset="0"/>
                <a:cs typeface="Arial" panose="020B0604020202020204" pitchFamily="34" charset="0"/>
              </a:rPr>
              <a:t> lo </a:t>
            </a:r>
            <a:r>
              <a:rPr lang="en-US" dirty="0" err="1">
                <a:latin typeface="Arial" panose="020B0604020202020204" pitchFamily="34" charset="0"/>
                <a:cs typeface="Arial" panose="020B0604020202020204" pitchFamily="34" charset="0"/>
              </a:rPr>
              <a:t>necesite</a:t>
            </a:r>
            <a:r>
              <a:rPr lang="en-US" dirty="0">
                <a:latin typeface="Arial" panose="020B0604020202020204" pitchFamily="34" charset="0"/>
                <a:cs typeface="Arial" panose="020B0604020202020204" pitchFamily="34" charset="0"/>
              </a:rPr>
              <a:t> Medicare </a:t>
            </a:r>
            <a:r>
              <a:rPr lang="en-US" dirty="0" err="1">
                <a:latin typeface="Arial" panose="020B0604020202020204" pitchFamily="34" charset="0"/>
                <a:cs typeface="Arial" panose="020B0604020202020204" pitchFamily="34" charset="0"/>
              </a:rPr>
              <a:t>podria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negarselo</a:t>
            </a:r>
            <a:r>
              <a:rPr lang="en-US" dirty="0">
                <a:latin typeface="Arial" panose="020B0604020202020204" pitchFamily="34" charset="0"/>
                <a:cs typeface="Arial" panose="020B0604020202020204" pitchFamily="34" charset="0"/>
              </a:rPr>
              <a:t>.</a:t>
            </a:r>
            <a:endParaRPr lang="en-US" sz="1800" b="0" dirty="0">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30E1007-3F00-FC2F-78A6-CDC90757BE3D}"/>
              </a:ext>
            </a:extLst>
          </p:cNvPr>
          <p:cNvSpPr txBox="1"/>
          <p:nvPr/>
        </p:nvSpPr>
        <p:spPr>
          <a:xfrm>
            <a:off x="7436678" y="4953329"/>
            <a:ext cx="4385506" cy="646331"/>
          </a:xfrm>
          <a:prstGeom prst="rect">
            <a:avLst/>
          </a:prstGeom>
          <a:noFill/>
        </p:spPr>
        <p:txBody>
          <a:bodyPr wrap="square">
            <a:spAutoFit/>
          </a:bodyPr>
          <a:lstStyle/>
          <a:p>
            <a:pPr lvl="0"/>
            <a:r>
              <a:rPr lang="en-US" dirty="0" err="1">
                <a:latin typeface="Arial" panose="020B0604020202020204" pitchFamily="34" charset="0"/>
                <a:cs typeface="Arial" panose="020B0604020202020204" pitchFamily="34" charset="0"/>
              </a:rPr>
              <a:t>Podria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terminar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pagando</a:t>
            </a:r>
            <a:r>
              <a:rPr lang="en-US" dirty="0">
                <a:latin typeface="Arial" panose="020B0604020202020204" pitchFamily="34" charset="0"/>
                <a:cs typeface="Arial" panose="020B0604020202020204" pitchFamily="34" charset="0"/>
              </a:rPr>
              <a:t> dinero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algo que no </a:t>
            </a:r>
            <a:r>
              <a:rPr lang="en-US" dirty="0" err="1">
                <a:latin typeface="Arial" panose="020B0604020202020204" pitchFamily="34" charset="0"/>
                <a:cs typeface="Arial" panose="020B0604020202020204" pitchFamily="34" charset="0"/>
              </a:rPr>
              <a:t>necesita</a:t>
            </a:r>
            <a:r>
              <a:rPr lang="en-US" dirty="0">
                <a:latin typeface="Arial" panose="020B0604020202020204" pitchFamily="34" charset="0"/>
                <a:cs typeface="Arial" panose="020B0604020202020204" pitchFamily="34" charset="0"/>
              </a:rPr>
              <a:t>.</a:t>
            </a:r>
            <a:endParaRPr lang="en-US" sz="1800" b="0" dirty="0">
              <a:effectLst/>
              <a:latin typeface="Arial" panose="020B0604020202020204" pitchFamily="34" charset="0"/>
              <a:cs typeface="Arial" panose="020B0604020202020204" pitchFamily="34" charset="0"/>
            </a:endParaRPr>
          </a:p>
        </p:txBody>
      </p:sp>
      <p:pic>
        <p:nvPicPr>
          <p:cNvPr id="19" name="Graphic 18" descr="Money outline">
            <a:extLst>
              <a:ext uri="{FF2B5EF4-FFF2-40B4-BE49-F238E27FC236}">
                <a16:creationId xmlns:a16="http://schemas.microsoft.com/office/drawing/2014/main" id="{70A73F52-AC20-0525-E21C-FC1707D5B3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175" y="2295943"/>
            <a:ext cx="1185372" cy="1185372"/>
          </a:xfrm>
          <a:prstGeom prst="rect">
            <a:avLst/>
          </a:prstGeom>
          <a:effectLst>
            <a:outerShdw blurRad="50800" dist="38100" dir="2700000" algn="tl" rotWithShape="0">
              <a:prstClr val="black">
                <a:alpha val="40000"/>
              </a:prstClr>
            </a:outerShdw>
          </a:effectLst>
        </p:spPr>
      </p:pic>
      <p:pic>
        <p:nvPicPr>
          <p:cNvPr id="20" name="Graphic 19" descr="First aid kit outline">
            <a:extLst>
              <a:ext uri="{FF2B5EF4-FFF2-40B4-BE49-F238E27FC236}">
                <a16:creationId xmlns:a16="http://schemas.microsoft.com/office/drawing/2014/main" id="{F4ECC6C9-F4D7-C927-AC00-F1A32EB666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5800" y="3610853"/>
            <a:ext cx="929067" cy="929067"/>
          </a:xfrm>
          <a:prstGeom prst="rect">
            <a:avLst/>
          </a:prstGeom>
        </p:spPr>
      </p:pic>
      <p:pic>
        <p:nvPicPr>
          <p:cNvPr id="21" name="Graphic 20" descr="Payroll outline">
            <a:extLst>
              <a:ext uri="{FF2B5EF4-FFF2-40B4-BE49-F238E27FC236}">
                <a16:creationId xmlns:a16="http://schemas.microsoft.com/office/drawing/2014/main" id="{3E9178F8-448E-2DF0-B2FF-01573EF2C0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82557" y="4793734"/>
            <a:ext cx="929067" cy="929067"/>
          </a:xfrm>
          <a:prstGeom prst="rect">
            <a:avLst/>
          </a:prstGeom>
        </p:spPr>
      </p:pic>
      <p:pic>
        <p:nvPicPr>
          <p:cNvPr id="4" name="Graphic 3" descr="Comment Important with solid fill">
            <a:extLst>
              <a:ext uri="{FF2B5EF4-FFF2-40B4-BE49-F238E27FC236}">
                <a16:creationId xmlns:a16="http://schemas.microsoft.com/office/drawing/2014/main" id="{5C210048-39C2-F788-C493-5A0F6E089A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1461" y="1253288"/>
            <a:ext cx="3389017" cy="3389017"/>
          </a:xfrm>
          <a:prstGeom prst="rect">
            <a:avLst/>
          </a:prstGeom>
          <a:effectLst>
            <a:reflection blurRad="6350" stA="50000" endA="300" endPos="55500" dist="101600" dir="5400000" sy="-100000" algn="bl" rotWithShape="0"/>
          </a:effectLst>
        </p:spPr>
      </p:pic>
    </p:spTree>
    <p:extLst>
      <p:ext uri="{BB962C8B-B14F-4D97-AF65-F5344CB8AC3E}">
        <p14:creationId xmlns:p14="http://schemas.microsoft.com/office/powerpoint/2010/main" val="28805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Group 66">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0" name="Oval 67">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68">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2" name="Freeform: Shape 70">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7BE6FE01-A57B-447B-B44F-ADEF7CA3A984}"/>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40FD090-73D7-4848-A9F2-B837B458E6ED}" type="slidenum">
              <a:rPr kumimoji="0" lang="en-US"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9</a:t>
            </a:fld>
            <a:endParaRPr kumimoji="0" lang="en-US" i="0" u="none" strike="noStrike" cap="none" spc="0" normalizeH="0" baseline="0" noProof="0">
              <a:ln>
                <a:noFill/>
              </a:ln>
              <a:effectLst/>
              <a:uLnTx/>
              <a:uFillTx/>
            </a:endParaRPr>
          </a:p>
        </p:txBody>
      </p:sp>
      <p:graphicFrame>
        <p:nvGraphicFramePr>
          <p:cNvPr id="20" name="Content Placeholder 4">
            <a:extLst>
              <a:ext uri="{FF2B5EF4-FFF2-40B4-BE49-F238E27FC236}">
                <a16:creationId xmlns:a16="http://schemas.microsoft.com/office/drawing/2014/main" id="{9D177848-6CC6-4069-816D-8DAAA8D4FCF1}"/>
              </a:ext>
            </a:extLst>
          </p:cNvPr>
          <p:cNvGraphicFramePr>
            <a:graphicFrameLocks/>
          </p:cNvGraphicFramePr>
          <p:nvPr>
            <p:extLst>
              <p:ext uri="{D42A27DB-BD31-4B8C-83A1-F6EECF244321}">
                <p14:modId xmlns:p14="http://schemas.microsoft.com/office/powerpoint/2010/main" val="1959338183"/>
              </p:ext>
            </p:extLst>
          </p:nvPr>
        </p:nvGraphicFramePr>
        <p:xfrm>
          <a:off x="1069848" y="2578608"/>
          <a:ext cx="4730451" cy="359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4" name="Diagram 23">
            <a:extLst>
              <a:ext uri="{FF2B5EF4-FFF2-40B4-BE49-F238E27FC236}">
                <a16:creationId xmlns:a16="http://schemas.microsoft.com/office/drawing/2014/main" id="{2779CDAD-ABF8-15EE-EA12-ABAE0C5E1DE5}"/>
              </a:ext>
            </a:extLst>
          </p:cNvPr>
          <p:cNvGraphicFramePr/>
          <p:nvPr>
            <p:extLst>
              <p:ext uri="{D42A27DB-BD31-4B8C-83A1-F6EECF244321}">
                <p14:modId xmlns:p14="http://schemas.microsoft.com/office/powerpoint/2010/main" val="3395723815"/>
              </p:ext>
            </p:extLst>
          </p:nvPr>
        </p:nvGraphicFramePr>
        <p:xfrm>
          <a:off x="6832120" y="200311"/>
          <a:ext cx="5227607" cy="395040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9814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6366F98-6ABB-40D1-816A-0A4BD125D4B9}">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b8a2549-e2ad-4fb9-aa73-0f8e7bb423c0">
      <UserInfo>
        <DisplayName>Miranda Davis</DisplayName>
        <AccountId>175</AccountId>
        <AccountType/>
      </UserInfo>
      <UserInfo>
        <DisplayName>Jesus Enriquez</DisplayName>
        <AccountId>117</AccountId>
        <AccountType/>
      </UserInfo>
      <UserInfo>
        <DisplayName>Marina Silva</DisplayName>
        <AccountId>144</AccountId>
        <AccountType/>
      </UserInfo>
      <UserInfo>
        <DisplayName>Jason Echols</DisplayName>
        <AccountId>11</AccountId>
        <AccountType/>
      </UserInfo>
      <UserInfo>
        <DisplayName>Travis Trumitch</DisplayName>
        <AccountId>141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37E6701116343BD4DBC6B7D1BF18C" ma:contentTypeVersion="11" ma:contentTypeDescription="Create a new document." ma:contentTypeScope="" ma:versionID="2c42bdbb6c2e598d85e08076fbc70849">
  <xsd:schema xmlns:xsd="http://www.w3.org/2001/XMLSchema" xmlns:xs="http://www.w3.org/2001/XMLSchema" xmlns:p="http://schemas.microsoft.com/office/2006/metadata/properties" xmlns:ns3="4d290731-8500-427e-a80c-c05136eca04e" xmlns:ns4="db8a2549-e2ad-4fb9-aa73-0f8e7bb423c0" targetNamespace="http://schemas.microsoft.com/office/2006/metadata/properties" ma:root="true" ma:fieldsID="51e6773ce09d89a6f70c1d15007e0ee9" ns3:_="" ns4:_="">
    <xsd:import namespace="4d290731-8500-427e-a80c-c05136eca04e"/>
    <xsd:import namespace="db8a2549-e2ad-4fb9-aa73-0f8e7bb423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90731-8500-427e-a80c-c05136eca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8a2549-e2ad-4fb9-aa73-0f8e7bb423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1DA5F-6EDE-4757-9E5D-2B95A3CCD539}">
  <ds:schemaRefs>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 ds:uri="db8a2549-e2ad-4fb9-aa73-0f8e7bb423c0"/>
    <ds:schemaRef ds:uri="4d290731-8500-427e-a80c-c05136eca04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762576F-2E7E-43DE-B033-61E84962D4F0}">
  <ds:schemaRefs>
    <ds:schemaRef ds:uri="http://schemas.microsoft.com/sharepoint/v3/contenttype/forms"/>
  </ds:schemaRefs>
</ds:datastoreItem>
</file>

<file path=customXml/itemProps3.xml><?xml version="1.0" encoding="utf-8"?>
<ds:datastoreItem xmlns:ds="http://schemas.openxmlformats.org/officeDocument/2006/customXml" ds:itemID="{E52617E2-0011-4CA7-9A16-065338A30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90731-8500-427e-a80c-c05136eca04e"/>
    <ds:schemaRef ds:uri="db8a2549-e2ad-4fb9-aa73-0f8e7bb42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 Type</Template>
  <TotalTime>3919</TotalTime>
  <Words>2875</Words>
  <Application>Microsoft Office PowerPoint</Application>
  <PresentationFormat>Widescreen</PresentationFormat>
  <Paragraphs>263</Paragraphs>
  <Slides>18</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Gill Sans Nova Medium</vt:lpstr>
      <vt:lpstr>Rockwell</vt:lpstr>
      <vt:lpstr>Rockwell Condensed</vt:lpstr>
      <vt:lpstr>Rockwell Extra Bold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Neiger</dc:creator>
  <cp:lastModifiedBy>jesus enriquez</cp:lastModifiedBy>
  <cp:revision>191</cp:revision>
  <cp:lastPrinted>2022-05-16T18:53:58Z</cp:lastPrinted>
  <dcterms:created xsi:type="dcterms:W3CDTF">2021-01-13T23:01:50Z</dcterms:created>
  <dcterms:modified xsi:type="dcterms:W3CDTF">2022-05-18T14:50:58Z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0x010100B2637E6701116343BD4DBC6B7D1BF18C</vt:lpwstr>
  </property>
</Properties>
</file>