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9D2_B57C91A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5.xml" ContentType="application/inkml+xml"/>
  <Override PartName="/ppt/notesSlides/notesSlide40.xml" ContentType="application/vnd.openxmlformats-officedocument.presentationml.notesSlide+xml"/>
  <Override PartName="/ppt/ink/ink6.xml" ContentType="application/inkml+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53"/>
  </p:notesMasterIdLst>
  <p:handoutMasterIdLst>
    <p:handoutMasterId r:id="rId54"/>
  </p:handoutMasterIdLst>
  <p:sldIdLst>
    <p:sldId id="257" r:id="rId5"/>
    <p:sldId id="2387" r:id="rId6"/>
    <p:sldId id="2502" r:id="rId7"/>
    <p:sldId id="2312" r:id="rId8"/>
    <p:sldId id="2514" r:id="rId9"/>
    <p:sldId id="2513" r:id="rId10"/>
    <p:sldId id="2527" r:id="rId11"/>
    <p:sldId id="2573" r:id="rId12"/>
    <p:sldId id="2575" r:id="rId13"/>
    <p:sldId id="2553" r:id="rId14"/>
    <p:sldId id="2578" r:id="rId15"/>
    <p:sldId id="2558" r:id="rId16"/>
    <p:sldId id="2545" r:id="rId17"/>
    <p:sldId id="2543" r:id="rId18"/>
    <p:sldId id="2544" r:id="rId19"/>
    <p:sldId id="2546" r:id="rId20"/>
    <p:sldId id="2582" r:id="rId21"/>
    <p:sldId id="2579" r:id="rId22"/>
    <p:sldId id="2322" r:id="rId23"/>
    <p:sldId id="2547" r:id="rId24"/>
    <p:sldId id="2549" r:id="rId25"/>
    <p:sldId id="2537" r:id="rId26"/>
    <p:sldId id="2548" r:id="rId27"/>
    <p:sldId id="2550" r:id="rId28"/>
    <p:sldId id="2555" r:id="rId29"/>
    <p:sldId id="2576" r:id="rId30"/>
    <p:sldId id="2529" r:id="rId31"/>
    <p:sldId id="2541" r:id="rId32"/>
    <p:sldId id="2533" r:id="rId33"/>
    <p:sldId id="2524" r:id="rId34"/>
    <p:sldId id="2400" r:id="rId35"/>
    <p:sldId id="2365" r:id="rId36"/>
    <p:sldId id="2556" r:id="rId37"/>
    <p:sldId id="2519" r:id="rId38"/>
    <p:sldId id="2313" r:id="rId39"/>
    <p:sldId id="2526" r:id="rId40"/>
    <p:sldId id="2323" r:id="rId41"/>
    <p:sldId id="2353" r:id="rId42"/>
    <p:sldId id="2523" r:id="rId43"/>
    <p:sldId id="2354" r:id="rId44"/>
    <p:sldId id="2355" r:id="rId45"/>
    <p:sldId id="2470" r:id="rId46"/>
    <p:sldId id="2456" r:id="rId47"/>
    <p:sldId id="2506" r:id="rId48"/>
    <p:sldId id="2521" r:id="rId49"/>
    <p:sldId id="2278" r:id="rId50"/>
    <p:sldId id="280" r:id="rId51"/>
    <p:sldId id="2528"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328928-67D3-FC2A-C13C-BA5E5E95157F}" name="Laona Fleischer" initials="LF" userId="S::laona.Fleischer@ageoptions.org::33d3369d-8dad-46ed-9c82-306ca536253d" providerId="AD"/>
  <p188:author id="{00E7D749-8888-8CF0-2050-D1B26223618F}" name="Jason Echols" initials="JE" userId="S::jason.echols@ageoptions.org::abea93c0-da35-4ae4-926c-e9f00e04e6d8" providerId="AD"/>
  <p188:author id="{0EC124F4-7471-D687-D24A-DB0881108355}" name="Laona Fleischer" initials="LF" userId="S::laona.fleischer@ageoptions.org::33d3369d-8dad-46ed-9c82-306ca53625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Echols" initials="JE" lastIdx="3" clrIdx="0">
    <p:extLst>
      <p:ext uri="{19B8F6BF-5375-455C-9EA6-DF929625EA0E}">
        <p15:presenceInfo xmlns:p15="http://schemas.microsoft.com/office/powerpoint/2012/main" userId="S::jason.echols@ageoptions.org::abea93c0-da35-4ae4-926c-e9f00e04e6d8" providerId="AD"/>
      </p:ext>
    </p:extLst>
  </p:cmAuthor>
  <p:cmAuthor id="2" name="Laona Fleischer" initials="LF" lastIdx="1" clrIdx="1">
    <p:extLst>
      <p:ext uri="{19B8F6BF-5375-455C-9EA6-DF929625EA0E}">
        <p15:presenceInfo xmlns:p15="http://schemas.microsoft.com/office/powerpoint/2012/main" userId="S::laona.fleischer@ageoptions.org::33d3369d-8dad-46ed-9c82-306ca53625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623"/>
    <a:srgbClr val="005193"/>
    <a:srgbClr val="FFFFFF"/>
    <a:srgbClr val="005293"/>
    <a:srgbClr val="0081B8"/>
    <a:srgbClr val="E68129"/>
    <a:srgbClr val="0000FF"/>
    <a:srgbClr val="5AB360"/>
    <a:srgbClr val="8C2D00"/>
    <a:srgbClr val="582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C86CE-CE99-4D23-8DBF-56D2B9076EC9}" v="1" dt="2024-10-15T16:21:04.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2839" autoAdjust="0"/>
  </p:normalViewPr>
  <p:slideViewPr>
    <p:cSldViewPr snapToGrid="0">
      <p:cViewPr varScale="1">
        <p:scale>
          <a:sx n="52" d="100"/>
          <a:sy n="52" d="100"/>
        </p:scale>
        <p:origin x="1843" y="53"/>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56" y="41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9D2_B57C91A8.xml><?xml version="1.0" encoding="utf-8"?>
<p188:cmLst xmlns:a="http://schemas.openxmlformats.org/drawingml/2006/main" xmlns:r="http://schemas.openxmlformats.org/officeDocument/2006/relationships" xmlns:p188="http://schemas.microsoft.com/office/powerpoint/2018/8/main">
  <p188:cm id="{9AE3278F-D0D7-4617-B9E9-DC031A74EB37}" authorId="{2A328928-67D3-FC2A-C13C-BA5E5E95157F}" status="resolved" created="2024-10-11T13:59:10.236" startDate="2024-10-11T13:59:10.238" dueDate="2024-10-11T13:59:10.238" assignedTo="{00E7D749-8888-8CF0-2050-D1B26223618F}" complete="100000" title="@Jason Echols Do you want me to remove the highlighted section? You indicated that nontraditional is an “in AO” term.">
    <ac:deMkLst xmlns:ac="http://schemas.microsoft.com/office/drawing/2013/main/command">
      <pc:docMk xmlns:pc="http://schemas.microsoft.com/office/powerpoint/2013/main/command"/>
      <pc:sldMk xmlns:pc="http://schemas.microsoft.com/office/powerpoint/2013/main/command" cId="3044839848" sldId="2514"/>
      <ac:spMk id="6" creationId="{E1C99E85-7D95-2377-FF6A-6E087EF742AA}"/>
    </ac:deMkLst>
    <p188:replyLst>
      <p188:reply id="{81A8F731-5F36-1241-B42C-B1EA1339D41E}" authorId="{00E7D749-8888-8CF0-2050-D1B26223618F}" created="2024-10-11T18:02:38.195">
        <p188:txBody>
          <a:bodyPr/>
          <a:lstStyle/>
          <a:p>
            <a:r>
              <a:rPr lang="en-US"/>
              <a:t>Yes please take it out. </a:t>
            </a:r>
          </a:p>
        </p188:txBody>
      </p188:reply>
    </p188:replyLst>
    <p188:txBody>
      <a:bodyPr/>
      <a:lstStyle/>
      <a:p>
        <a:r>
          <a:rPr lang="en-US"/>
          <a:t>[@Jason Echols] Do you want me to remove the highlighted section? You indicated that nontraditional is an “in AO” term.</a:t>
        </a:r>
      </a:p>
    </p188:txBody>
    <p188:extLst>
      <p:ext xmlns:p="http://schemas.openxmlformats.org/presentationml/2006/main" uri="{5BB2D875-25FF-4072-B9AC-8F64D62656EB}">
        <p228:taskDetails xmlns:p228="http://schemas.microsoft.com/office/powerpoint/2022/08/main">
          <p228:history>
            <p228:event time="2024-10-11T13:59:10.236" id="{4DECF793-6E48-4852-A4F3-5FB1ED318826}">
              <p228:atrbtn authorId="{2A328928-67D3-FC2A-C13C-BA5E5E95157F}"/>
              <p228:anchr>
                <p228:comment id="{9AE3278F-D0D7-4617-B9E9-DC031A74EB37}"/>
              </p228:anchr>
              <p228:add/>
            </p228:event>
            <p228:event time="2024-10-11T13:59:10.236" id="{4E9CC742-DC96-4E93-BCEF-19C2FA853E0D}">
              <p228:atrbtn authorId="{2A328928-67D3-FC2A-C13C-BA5E5E95157F}"/>
              <p228:anchr>
                <p228:comment id="{9AE3278F-D0D7-4617-B9E9-DC031A74EB37}"/>
              </p228:anchr>
              <p228:asgn authorId="{00E7D749-8888-8CF0-2050-D1B26223618F}"/>
            </p228:event>
            <p228:event time="2024-10-11T13:59:10.236" id="{EA2702F1-5E7F-4FE4-ADB2-C940B912C7DC}">
              <p228:atrbtn authorId="{2A328928-67D3-FC2A-C13C-BA5E5E95157F}"/>
              <p228:anchr>
                <p228:comment id="{9AE3278F-D0D7-4617-B9E9-DC031A74EB37}"/>
              </p228:anchr>
              <p228:title val="@Jason Echols Do you want me to remove the highlighted section? You indicated that nontraditional is an “in AO” term."/>
            </p228:event>
            <p228:event time="2024-10-11T13:59:10.236" id="{6C84490A-79C8-47F8-9658-2C4D36E800F0}">
              <p228:atrbtn authorId="{2A328928-67D3-FC2A-C13C-BA5E5E95157F}"/>
              <p228:anchr>
                <p228:comment id="{9AE3278F-D0D7-4617-B9E9-DC031A74EB37}"/>
              </p228:anchr>
              <p228:date stDt="2024-10-11T13:59:10.238" endDt="2024-10-11T13:59:10.238"/>
            </p228:event>
            <p228:event time="2024-10-11T19:17:34.290" id="{D4A50DF9-00D0-45D9-81FA-CCF5B05DDED2}">
              <p228:atrbtn authorId="{2A328928-67D3-FC2A-C13C-BA5E5E95157F}"/>
              <p228:anchr>
                <p228:comment id="{00000000-0000-0000-0000-000000000000}"/>
              </p228:anchr>
              <p228:pcntCmplt val="100000"/>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3BE44-4D92-4813-833C-7476D7D8F1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3BF8DE-D605-4E59-82CE-483B4B9B1613}">
      <dgm:prSet/>
      <dgm:spPr/>
      <dgm:t>
        <a:bodyPr/>
        <a:lstStyle/>
        <a:p>
          <a:pPr>
            <a:lnSpc>
              <a:spcPct val="90000"/>
            </a:lnSpc>
            <a:buNone/>
          </a:pPr>
          <a:r>
            <a:rPr lang="en-US" sz="3900"/>
            <a:t>Objectives:</a:t>
          </a:r>
        </a:p>
      </dgm:t>
    </dgm:pt>
    <dgm:pt modelId="{E25795DF-139F-4132-B994-6EBCDFBBB5D2}" type="parTrans" cxnId="{45B1ACD2-3590-49A6-B433-CE0702842CDB}">
      <dgm:prSet/>
      <dgm:spPr/>
      <dgm:t>
        <a:bodyPr/>
        <a:lstStyle/>
        <a:p>
          <a:endParaRPr lang="en-US"/>
        </a:p>
      </dgm:t>
    </dgm:pt>
    <dgm:pt modelId="{D66DFAAC-46DA-47E9-B3E6-04875D751E07}" type="sibTrans" cxnId="{45B1ACD2-3590-49A6-B433-CE0702842CDB}">
      <dgm:prSet/>
      <dgm:spPr/>
      <dgm:t>
        <a:bodyPr/>
        <a:lstStyle/>
        <a:p>
          <a:endParaRPr lang="en-US"/>
        </a:p>
      </dgm:t>
    </dgm:pt>
    <dgm:pt modelId="{3EDDFB31-EBE0-426F-A9FC-2D74BDEFCF3C}">
      <dgm:prSet custT="1"/>
      <dgm:spPr/>
      <dgm:t>
        <a:bodyPr/>
        <a:lstStyle/>
        <a:p>
          <a:pPr>
            <a:lnSpc>
              <a:spcPct val="90000"/>
            </a:lnSpc>
          </a:pPr>
          <a:r>
            <a:rPr lang="en-US" sz="2100" b="0"/>
            <a:t>Welcome!</a:t>
          </a:r>
        </a:p>
      </dgm:t>
    </dgm:pt>
    <dgm:pt modelId="{9152D3EE-866E-40E7-BB79-E4F664780CBA}" type="parTrans" cxnId="{B0A7A459-AC8B-464A-8516-CC50CA41F51C}">
      <dgm:prSet/>
      <dgm:spPr/>
      <dgm:t>
        <a:bodyPr/>
        <a:lstStyle/>
        <a:p>
          <a:endParaRPr lang="en-US"/>
        </a:p>
      </dgm:t>
    </dgm:pt>
    <dgm:pt modelId="{F9F43ABC-4459-443F-BC8A-4A3B438D209C}" type="sibTrans" cxnId="{B0A7A459-AC8B-464A-8516-CC50CA41F51C}">
      <dgm:prSet/>
      <dgm:spPr/>
      <dgm:t>
        <a:bodyPr/>
        <a:lstStyle/>
        <a:p>
          <a:endParaRPr lang="en-US"/>
        </a:p>
      </dgm:t>
    </dgm:pt>
    <dgm:pt modelId="{284C8D8C-029F-452A-863D-5B46BC8967DC}">
      <dgm:prSet custT="1"/>
      <dgm:spPr/>
      <dgm:t>
        <a:bodyPr/>
        <a:lstStyle/>
        <a:p>
          <a:pPr>
            <a:lnSpc>
              <a:spcPct val="90000"/>
            </a:lnSpc>
          </a:pPr>
          <a:r>
            <a:rPr lang="en-US" sz="2100" dirty="0"/>
            <a:t>Who is AgeOptions and what do we do?</a:t>
          </a:r>
          <a:endParaRPr lang="en-US" sz="2100" b="1" dirty="0"/>
        </a:p>
      </dgm:t>
    </dgm:pt>
    <dgm:pt modelId="{008BF558-0A27-4FE9-9378-CC3F7ED108D7}" type="parTrans" cxnId="{E4100E09-C8CA-49BF-A7DB-B628FF60D3BE}">
      <dgm:prSet/>
      <dgm:spPr/>
      <dgm:t>
        <a:bodyPr/>
        <a:lstStyle/>
        <a:p>
          <a:endParaRPr lang="en-US"/>
        </a:p>
      </dgm:t>
    </dgm:pt>
    <dgm:pt modelId="{5D55C276-0FDE-4EE6-96FB-D68F9E212211}" type="sibTrans" cxnId="{E4100E09-C8CA-49BF-A7DB-B628FF60D3BE}">
      <dgm:prSet/>
      <dgm:spPr/>
      <dgm:t>
        <a:bodyPr/>
        <a:lstStyle/>
        <a:p>
          <a:endParaRPr lang="en-US"/>
        </a:p>
      </dgm:t>
    </dgm:pt>
    <dgm:pt modelId="{9E23CDF9-835F-4067-8BFF-C454F6F5F24B}">
      <dgm:prSet custT="1"/>
      <dgm:spPr/>
      <dgm:t>
        <a:bodyPr/>
        <a:lstStyle/>
        <a:p>
          <a:pPr>
            <a:lnSpc>
              <a:spcPct val="90000"/>
            </a:lnSpc>
          </a:pPr>
          <a:r>
            <a:rPr lang="en-US" sz="2100" dirty="0"/>
            <a:t>Grant Purpose and Work Plan</a:t>
          </a:r>
          <a:endParaRPr lang="en-US" sz="2100" b="1" dirty="0"/>
        </a:p>
      </dgm:t>
    </dgm:pt>
    <dgm:pt modelId="{4711F722-8C9D-4AF5-BEA3-D845EE211D9E}" type="parTrans" cxnId="{C421AA0B-5A0E-49B9-AE2F-872E0913C4A0}">
      <dgm:prSet/>
      <dgm:spPr/>
      <dgm:t>
        <a:bodyPr/>
        <a:lstStyle/>
        <a:p>
          <a:endParaRPr lang="en-US"/>
        </a:p>
      </dgm:t>
    </dgm:pt>
    <dgm:pt modelId="{EB4ED749-713A-4BD3-93BC-748F3D90AFA6}" type="sibTrans" cxnId="{C421AA0B-5A0E-49B9-AE2F-872E0913C4A0}">
      <dgm:prSet/>
      <dgm:spPr/>
      <dgm:t>
        <a:bodyPr/>
        <a:lstStyle/>
        <a:p>
          <a:endParaRPr lang="en-US"/>
        </a:p>
      </dgm:t>
    </dgm:pt>
    <dgm:pt modelId="{E13D699A-7265-4DDB-99AE-0D820E4136B4}">
      <dgm:prSet custT="1"/>
      <dgm:spPr/>
      <dgm:t>
        <a:bodyPr/>
        <a:lstStyle/>
        <a:p>
          <a:pPr>
            <a:lnSpc>
              <a:spcPct val="90000"/>
            </a:lnSpc>
          </a:pPr>
          <a:r>
            <a:rPr lang="en-US" sz="2100" b="0" dirty="0"/>
            <a:t>Four Requirements: </a:t>
          </a:r>
        </a:p>
      </dgm:t>
    </dgm:pt>
    <dgm:pt modelId="{B8C9783E-114E-42DD-BDF8-7E405A6500E5}" type="parTrans" cxnId="{31EA32EB-485E-4A23-8FD7-3C30979BBECF}">
      <dgm:prSet/>
      <dgm:spPr/>
      <dgm:t>
        <a:bodyPr/>
        <a:lstStyle/>
        <a:p>
          <a:endParaRPr lang="en-US"/>
        </a:p>
      </dgm:t>
    </dgm:pt>
    <dgm:pt modelId="{8FAEB785-BE44-4600-835D-305778C3AA21}" type="sibTrans" cxnId="{31EA32EB-485E-4A23-8FD7-3C30979BBECF}">
      <dgm:prSet/>
      <dgm:spPr/>
      <dgm:t>
        <a:bodyPr/>
        <a:lstStyle/>
        <a:p>
          <a:endParaRPr lang="en-US"/>
        </a:p>
      </dgm:t>
    </dgm:pt>
    <dgm:pt modelId="{C9EA6F1E-900E-4846-9032-CF489918CE92}">
      <dgm:prSet custT="1"/>
      <dgm:spPr/>
      <dgm:t>
        <a:bodyPr/>
        <a:lstStyle/>
        <a:p>
          <a:pPr>
            <a:lnSpc>
              <a:spcPct val="90000"/>
            </a:lnSpc>
          </a:pPr>
          <a:r>
            <a:rPr lang="en-US" sz="2100" b="0" dirty="0"/>
            <a:t>Display of Aging Network Materials</a:t>
          </a:r>
        </a:p>
      </dgm:t>
    </dgm:pt>
    <dgm:pt modelId="{A8D06563-18BF-41CF-97CB-A50276A2768F}" type="parTrans" cxnId="{DF8D59E6-D44B-441B-8E46-04290E031ECA}">
      <dgm:prSet/>
      <dgm:spPr/>
      <dgm:t>
        <a:bodyPr/>
        <a:lstStyle/>
        <a:p>
          <a:endParaRPr lang="en-US"/>
        </a:p>
      </dgm:t>
    </dgm:pt>
    <dgm:pt modelId="{D926E444-449B-4AF7-B2D5-FD2082CDBECD}" type="sibTrans" cxnId="{DF8D59E6-D44B-441B-8E46-04290E031ECA}">
      <dgm:prSet/>
      <dgm:spPr/>
      <dgm:t>
        <a:bodyPr/>
        <a:lstStyle/>
        <a:p>
          <a:endParaRPr lang="en-US"/>
        </a:p>
      </dgm:t>
    </dgm:pt>
    <dgm:pt modelId="{EB08A7DA-EF08-4591-8F69-0D7EE4EF4615}">
      <dgm:prSet custT="1"/>
      <dgm:spPr/>
      <dgm:t>
        <a:bodyPr/>
        <a:lstStyle/>
        <a:p>
          <a:pPr>
            <a:lnSpc>
              <a:spcPct val="90000"/>
            </a:lnSpc>
          </a:pPr>
          <a:r>
            <a:rPr lang="en-US" sz="2100" b="0"/>
            <a:t>Increase Access to Technology</a:t>
          </a:r>
        </a:p>
      </dgm:t>
    </dgm:pt>
    <dgm:pt modelId="{BA04946E-62A2-4425-89DA-DB50F7551DFC}" type="parTrans" cxnId="{449BE529-E54A-436F-AD09-A632D48EDC36}">
      <dgm:prSet/>
      <dgm:spPr/>
      <dgm:t>
        <a:bodyPr/>
        <a:lstStyle/>
        <a:p>
          <a:endParaRPr lang="en-US"/>
        </a:p>
      </dgm:t>
    </dgm:pt>
    <dgm:pt modelId="{A9AF7ABB-2BB1-4CBF-80B2-C2708252165B}" type="sibTrans" cxnId="{449BE529-E54A-436F-AD09-A632D48EDC36}">
      <dgm:prSet/>
      <dgm:spPr/>
      <dgm:t>
        <a:bodyPr/>
        <a:lstStyle/>
        <a:p>
          <a:endParaRPr lang="en-US"/>
        </a:p>
      </dgm:t>
    </dgm:pt>
    <dgm:pt modelId="{21D644E6-30F4-4A2A-94A6-957F75AAFDC4}">
      <dgm:prSet custT="1"/>
      <dgm:spPr/>
      <dgm:t>
        <a:bodyPr/>
        <a:lstStyle/>
        <a:p>
          <a:pPr>
            <a:lnSpc>
              <a:spcPct val="90000"/>
            </a:lnSpc>
          </a:pPr>
          <a:r>
            <a:rPr lang="en-US" sz="2100" b="0" dirty="0"/>
            <a:t>Address Social Isolation</a:t>
          </a:r>
        </a:p>
      </dgm:t>
    </dgm:pt>
    <dgm:pt modelId="{3EC9B0A4-6325-45FB-9F87-F564C1A590EA}" type="parTrans" cxnId="{C2056C27-7B01-48B0-B3B3-2ED8DD7EC1B9}">
      <dgm:prSet/>
      <dgm:spPr/>
      <dgm:t>
        <a:bodyPr/>
        <a:lstStyle/>
        <a:p>
          <a:endParaRPr lang="en-US"/>
        </a:p>
      </dgm:t>
    </dgm:pt>
    <dgm:pt modelId="{7346C5BF-97DF-46A0-BC02-0FDB05AB2FED}" type="sibTrans" cxnId="{C2056C27-7B01-48B0-B3B3-2ED8DD7EC1B9}">
      <dgm:prSet/>
      <dgm:spPr/>
      <dgm:t>
        <a:bodyPr/>
        <a:lstStyle/>
        <a:p>
          <a:endParaRPr lang="en-US"/>
        </a:p>
      </dgm:t>
    </dgm:pt>
    <dgm:pt modelId="{A1DA99B7-3D82-4D01-AE87-47520B3798A7}">
      <dgm:prSet custT="1"/>
      <dgm:spPr/>
      <dgm:t>
        <a:bodyPr/>
        <a:lstStyle/>
        <a:p>
          <a:pPr>
            <a:lnSpc>
              <a:spcPct val="90000"/>
            </a:lnSpc>
          </a:pPr>
          <a:r>
            <a:rPr lang="en-US" sz="2100" b="0" dirty="0"/>
            <a:t>Establish Connections to the Aging Network and to AgeOptions</a:t>
          </a:r>
        </a:p>
      </dgm:t>
    </dgm:pt>
    <dgm:pt modelId="{296EA01E-75FA-43BF-A0B1-B728D0C7A16E}" type="parTrans" cxnId="{3D5288D1-6EB4-4846-AD51-404FF21C7154}">
      <dgm:prSet/>
      <dgm:spPr/>
      <dgm:t>
        <a:bodyPr/>
        <a:lstStyle/>
        <a:p>
          <a:endParaRPr lang="en-US"/>
        </a:p>
      </dgm:t>
    </dgm:pt>
    <dgm:pt modelId="{82835DA2-1D81-42E3-A2C1-33333670453C}" type="sibTrans" cxnId="{3D5288D1-6EB4-4846-AD51-404FF21C7154}">
      <dgm:prSet/>
      <dgm:spPr/>
      <dgm:t>
        <a:bodyPr/>
        <a:lstStyle/>
        <a:p>
          <a:endParaRPr lang="en-US"/>
        </a:p>
      </dgm:t>
    </dgm:pt>
    <dgm:pt modelId="{A9BB1BF2-54E1-41E5-9A88-C3AC051E0510}">
      <dgm:prSet custT="1"/>
      <dgm:spPr/>
      <dgm:t>
        <a:bodyPr/>
        <a:lstStyle/>
        <a:p>
          <a:pPr>
            <a:lnSpc>
              <a:spcPct val="90000"/>
            </a:lnSpc>
          </a:pPr>
          <a:r>
            <a:rPr lang="en-US" sz="2100" b="0" dirty="0"/>
            <a:t>Administrative Details:</a:t>
          </a:r>
        </a:p>
      </dgm:t>
    </dgm:pt>
    <dgm:pt modelId="{09D73F25-C82D-4194-8E55-CD1AD00D70C2}" type="parTrans" cxnId="{57E2C687-3EF7-4823-8786-B607BCBB68C8}">
      <dgm:prSet/>
      <dgm:spPr/>
      <dgm:t>
        <a:bodyPr/>
        <a:lstStyle/>
        <a:p>
          <a:endParaRPr lang="en-US"/>
        </a:p>
      </dgm:t>
    </dgm:pt>
    <dgm:pt modelId="{4463451E-01C8-4816-A88D-67E0A2AE985F}" type="sibTrans" cxnId="{57E2C687-3EF7-4823-8786-B607BCBB68C8}">
      <dgm:prSet/>
      <dgm:spPr/>
      <dgm:t>
        <a:bodyPr/>
        <a:lstStyle/>
        <a:p>
          <a:endParaRPr lang="en-US"/>
        </a:p>
      </dgm:t>
    </dgm:pt>
    <dgm:pt modelId="{657E9B6D-A946-488A-A811-C3E6757DB711}">
      <dgm:prSet custT="1"/>
      <dgm:spPr/>
      <dgm:t>
        <a:bodyPr/>
        <a:lstStyle/>
        <a:p>
          <a:pPr>
            <a:lnSpc>
              <a:spcPct val="90000"/>
            </a:lnSpc>
          </a:pPr>
          <a:r>
            <a:rPr lang="en-US" sz="2000" b="0" dirty="0"/>
            <a:t>Dates, Reporting Form, Webpage, Quarterly Meetings, Welcome Packet</a:t>
          </a:r>
        </a:p>
      </dgm:t>
    </dgm:pt>
    <dgm:pt modelId="{E90A60D7-4B40-41B1-9B39-5423B62A3BEC}" type="parTrans" cxnId="{C1DA25E0-BA57-4632-8727-062B0A3B2B36}">
      <dgm:prSet/>
      <dgm:spPr/>
      <dgm:t>
        <a:bodyPr/>
        <a:lstStyle/>
        <a:p>
          <a:endParaRPr lang="en-US"/>
        </a:p>
      </dgm:t>
    </dgm:pt>
    <dgm:pt modelId="{C55A986B-CE76-426F-9E5A-3C2A448D44C8}" type="sibTrans" cxnId="{C1DA25E0-BA57-4632-8727-062B0A3B2B36}">
      <dgm:prSet/>
      <dgm:spPr/>
      <dgm:t>
        <a:bodyPr/>
        <a:lstStyle/>
        <a:p>
          <a:endParaRPr lang="en-US"/>
        </a:p>
      </dgm:t>
    </dgm:pt>
    <dgm:pt modelId="{D4D18ED1-1C5D-4160-AF47-265AA40246E9}">
      <dgm:prSet custT="1"/>
      <dgm:spPr/>
      <dgm:t>
        <a:bodyPr/>
        <a:lstStyle/>
        <a:p>
          <a:pPr>
            <a:lnSpc>
              <a:spcPct val="90000"/>
            </a:lnSpc>
          </a:pPr>
          <a:r>
            <a:rPr lang="en-US" sz="2100" b="0" dirty="0"/>
            <a:t>Mission and Definitions</a:t>
          </a:r>
        </a:p>
      </dgm:t>
    </dgm:pt>
    <dgm:pt modelId="{A44B91A0-6EA3-42E0-882D-9F5591B17CFB}" type="parTrans" cxnId="{CF5FB059-97E6-4462-981F-84E2129D012D}">
      <dgm:prSet/>
      <dgm:spPr/>
      <dgm:t>
        <a:bodyPr/>
        <a:lstStyle/>
        <a:p>
          <a:endParaRPr lang="en-US"/>
        </a:p>
      </dgm:t>
    </dgm:pt>
    <dgm:pt modelId="{9CD8AF82-6A73-4C98-9AAE-DDCD3F66C9D2}" type="sibTrans" cxnId="{CF5FB059-97E6-4462-981F-84E2129D012D}">
      <dgm:prSet/>
      <dgm:spPr/>
      <dgm:t>
        <a:bodyPr/>
        <a:lstStyle/>
        <a:p>
          <a:endParaRPr lang="en-US"/>
        </a:p>
      </dgm:t>
    </dgm:pt>
    <dgm:pt modelId="{4BFCE6FA-AFE0-4142-A33B-EEBE58C8ACB7}">
      <dgm:prSet custT="1"/>
      <dgm:spPr/>
      <dgm:t>
        <a:bodyPr/>
        <a:lstStyle/>
        <a:p>
          <a:pPr>
            <a:lnSpc>
              <a:spcPct val="90000"/>
            </a:lnSpc>
          </a:pPr>
          <a:r>
            <a:rPr lang="en-US" sz="2100" b="0" dirty="0"/>
            <a:t>What is the Aging Network?</a:t>
          </a:r>
        </a:p>
      </dgm:t>
    </dgm:pt>
    <dgm:pt modelId="{2ABDFBD9-7CB8-4E14-B9CA-CFDE4A381A55}" type="parTrans" cxnId="{5EAD1826-BDB8-4F46-85BB-69BECF91885F}">
      <dgm:prSet/>
      <dgm:spPr/>
    </dgm:pt>
    <dgm:pt modelId="{47D82459-09B3-4BB2-B183-204EF027F978}" type="sibTrans" cxnId="{5EAD1826-BDB8-4F46-85BB-69BECF91885F}">
      <dgm:prSet/>
      <dgm:spPr/>
    </dgm:pt>
    <dgm:pt modelId="{9EF725CD-BE33-4AE0-A4FA-2EF9776AF0AE}">
      <dgm:prSet custT="1"/>
      <dgm:spPr/>
      <dgm:t>
        <a:bodyPr/>
        <a:lstStyle/>
        <a:p>
          <a:pPr>
            <a:lnSpc>
              <a:spcPct val="90000"/>
            </a:lnSpc>
          </a:pPr>
          <a:r>
            <a:rPr lang="en-US" sz="2000" b="0" dirty="0"/>
            <a:t> </a:t>
          </a:r>
          <a:r>
            <a:rPr lang="en-US" sz="2100" b="0" dirty="0"/>
            <a:t>Q&amp;A, Requests, Adjourn</a:t>
          </a:r>
          <a:endParaRPr lang="en-US" sz="2000" b="0" dirty="0"/>
        </a:p>
      </dgm:t>
    </dgm:pt>
    <dgm:pt modelId="{60D3AEDD-E774-46E9-BC37-972CEA02F60B}" type="parTrans" cxnId="{985D0D1B-D9E2-476E-87E2-5B80E3E5184F}">
      <dgm:prSet/>
      <dgm:spPr/>
    </dgm:pt>
    <dgm:pt modelId="{41115557-79B6-4145-A68C-2E1D4E3C1A18}" type="sibTrans" cxnId="{985D0D1B-D9E2-476E-87E2-5B80E3E5184F}">
      <dgm:prSet/>
      <dgm:spPr/>
    </dgm:pt>
    <dgm:pt modelId="{3768C0B1-7989-4306-8902-2357CB523729}" type="pres">
      <dgm:prSet presAssocID="{85D3BE44-4D92-4813-833C-7476D7D8F1AC}" presName="diagram" presStyleCnt="0">
        <dgm:presLayoutVars>
          <dgm:dir/>
          <dgm:resizeHandles val="exact"/>
        </dgm:presLayoutVars>
      </dgm:prSet>
      <dgm:spPr/>
    </dgm:pt>
    <dgm:pt modelId="{9EA56583-3972-4165-A053-684AB4B3991D}" type="pres">
      <dgm:prSet presAssocID="{443BF8DE-D605-4E59-82CE-483B4B9B1613}" presName="node" presStyleLbl="node1" presStyleIdx="0" presStyleCnt="1" custScaleX="100098" custScaleY="105052" custLinFactNeighborX="142" custLinFactNeighborY="-224">
        <dgm:presLayoutVars>
          <dgm:bulletEnabled val="1"/>
        </dgm:presLayoutVars>
      </dgm:prSet>
      <dgm:spPr/>
    </dgm:pt>
  </dgm:ptLst>
  <dgm:cxnLst>
    <dgm:cxn modelId="{44A85302-F4DA-4C50-B65E-F4015A34C81D}" type="presOf" srcId="{4BFCE6FA-AFE0-4142-A33B-EEBE58C8ACB7}" destId="{9EA56583-3972-4165-A053-684AB4B3991D}" srcOrd="0" destOrd="10" presId="urn:microsoft.com/office/officeart/2005/8/layout/default"/>
    <dgm:cxn modelId="{E4100E09-C8CA-49BF-A7DB-B628FF60D3BE}" srcId="{443BF8DE-D605-4E59-82CE-483B4B9B1613}" destId="{284C8D8C-029F-452A-863D-5B46BC8967DC}" srcOrd="1" destOrd="0" parTransId="{008BF558-0A27-4FE9-9378-CC3F7ED108D7}" sibTransId="{5D55C276-0FDE-4EE6-96FB-D68F9E212211}"/>
    <dgm:cxn modelId="{C421AA0B-5A0E-49B9-AE2F-872E0913C4A0}" srcId="{443BF8DE-D605-4E59-82CE-483B4B9B1613}" destId="{9E23CDF9-835F-4067-8BFF-C454F6F5F24B}" srcOrd="2" destOrd="0" parTransId="{4711F722-8C9D-4AF5-BEA3-D845EE211D9E}" sibTransId="{EB4ED749-713A-4BD3-93BC-748F3D90AFA6}"/>
    <dgm:cxn modelId="{B6AA1D12-999E-46C6-BF43-E41A715C5401}" type="presOf" srcId="{A9BB1BF2-54E1-41E5-9A88-C3AC051E0510}" destId="{9EA56583-3972-4165-A053-684AB4B3991D}" srcOrd="0" destOrd="11" presId="urn:microsoft.com/office/officeart/2005/8/layout/default"/>
    <dgm:cxn modelId="{985D0D1B-D9E2-476E-87E2-5B80E3E5184F}" srcId="{443BF8DE-D605-4E59-82CE-483B4B9B1613}" destId="{9EF725CD-BE33-4AE0-A4FA-2EF9776AF0AE}" srcOrd="5" destOrd="0" parTransId="{60D3AEDD-E774-46E9-BC37-972CEA02F60B}" sibTransId="{41115557-79B6-4145-A68C-2E1D4E3C1A18}"/>
    <dgm:cxn modelId="{5EAD1826-BDB8-4F46-85BB-69BECF91885F}" srcId="{443BF8DE-D605-4E59-82CE-483B4B9B1613}" destId="{4BFCE6FA-AFE0-4142-A33B-EEBE58C8ACB7}" srcOrd="3" destOrd="0" parTransId="{2ABDFBD9-7CB8-4E14-B9CA-CFDE4A381A55}" sibTransId="{47D82459-09B3-4BB2-B183-204EF027F978}"/>
    <dgm:cxn modelId="{C2056C27-7B01-48B0-B3B3-2ED8DD7EC1B9}" srcId="{E13D699A-7265-4DDB-99AE-0D820E4136B4}" destId="{21D644E6-30F4-4A2A-94A6-957F75AAFDC4}" srcOrd="3" destOrd="0" parTransId="{3EC9B0A4-6325-45FB-9F87-F564C1A590EA}" sibTransId="{7346C5BF-97DF-46A0-BC02-0FDB05AB2FED}"/>
    <dgm:cxn modelId="{449BE529-E54A-436F-AD09-A632D48EDC36}" srcId="{E13D699A-7265-4DDB-99AE-0D820E4136B4}" destId="{EB08A7DA-EF08-4591-8F69-0D7EE4EF4615}" srcOrd="2" destOrd="0" parTransId="{BA04946E-62A2-4425-89DA-DB50F7551DFC}" sibTransId="{A9AF7ABB-2BB1-4CBF-80B2-C2708252165B}"/>
    <dgm:cxn modelId="{624CA85C-CC1E-40E6-A372-192911DD407F}" type="presOf" srcId="{9EF725CD-BE33-4AE0-A4FA-2EF9776AF0AE}" destId="{9EA56583-3972-4165-A053-684AB4B3991D}" srcOrd="0" destOrd="13" presId="urn:microsoft.com/office/officeart/2005/8/layout/default"/>
    <dgm:cxn modelId="{BE03F349-661B-4F5C-9BAF-07945164CA89}" type="presOf" srcId="{EB08A7DA-EF08-4591-8F69-0D7EE4EF4615}" destId="{9EA56583-3972-4165-A053-684AB4B3991D}" srcOrd="0" destOrd="8" presId="urn:microsoft.com/office/officeart/2005/8/layout/default"/>
    <dgm:cxn modelId="{E2315F51-7634-4439-927B-32102FEEEB08}" type="presOf" srcId="{D4D18ED1-1C5D-4160-AF47-265AA40246E9}" destId="{9EA56583-3972-4165-A053-684AB4B3991D}" srcOrd="0" destOrd="4" presId="urn:microsoft.com/office/officeart/2005/8/layout/default"/>
    <dgm:cxn modelId="{01764B76-FC7E-4BD2-A1F9-6FC591BA9BD3}" type="presOf" srcId="{284C8D8C-029F-452A-863D-5B46BC8967DC}" destId="{9EA56583-3972-4165-A053-684AB4B3991D}" srcOrd="0" destOrd="2" presId="urn:microsoft.com/office/officeart/2005/8/layout/default"/>
    <dgm:cxn modelId="{B0A7A459-AC8B-464A-8516-CC50CA41F51C}" srcId="{443BF8DE-D605-4E59-82CE-483B4B9B1613}" destId="{3EDDFB31-EBE0-426F-A9FC-2D74BDEFCF3C}" srcOrd="0" destOrd="0" parTransId="{9152D3EE-866E-40E7-BB79-E4F664780CBA}" sibTransId="{F9F43ABC-4459-443F-BC8A-4A3B438D209C}"/>
    <dgm:cxn modelId="{CF5FB059-97E6-4462-981F-84E2129D012D}" srcId="{9E23CDF9-835F-4067-8BFF-C454F6F5F24B}" destId="{D4D18ED1-1C5D-4160-AF47-265AA40246E9}" srcOrd="0" destOrd="0" parTransId="{A44B91A0-6EA3-42E0-882D-9F5591B17CFB}" sibTransId="{9CD8AF82-6A73-4C98-9AAE-DDCD3F66C9D2}"/>
    <dgm:cxn modelId="{DE1A5D7A-D0B2-4C21-B6BE-3E0693FB4E07}" type="presOf" srcId="{A1DA99B7-3D82-4D01-AE87-47520B3798A7}" destId="{9EA56583-3972-4165-A053-684AB4B3991D}" srcOrd="0" destOrd="7" presId="urn:microsoft.com/office/officeart/2005/8/layout/default"/>
    <dgm:cxn modelId="{57E2C687-3EF7-4823-8786-B607BCBB68C8}" srcId="{443BF8DE-D605-4E59-82CE-483B4B9B1613}" destId="{A9BB1BF2-54E1-41E5-9A88-C3AC051E0510}" srcOrd="4" destOrd="0" parTransId="{09D73F25-C82D-4194-8E55-CD1AD00D70C2}" sibTransId="{4463451E-01C8-4816-A88D-67E0A2AE985F}"/>
    <dgm:cxn modelId="{97877094-46C0-4678-BB8C-F8FD6D5B5103}" type="presOf" srcId="{3EDDFB31-EBE0-426F-A9FC-2D74BDEFCF3C}" destId="{9EA56583-3972-4165-A053-684AB4B3991D}" srcOrd="0" destOrd="1" presId="urn:microsoft.com/office/officeart/2005/8/layout/default"/>
    <dgm:cxn modelId="{E5CF7599-2AFA-40E4-9AE2-CBBF22B06C33}" type="presOf" srcId="{E13D699A-7265-4DDB-99AE-0D820E4136B4}" destId="{9EA56583-3972-4165-A053-684AB4B3991D}" srcOrd="0" destOrd="5" presId="urn:microsoft.com/office/officeart/2005/8/layout/default"/>
    <dgm:cxn modelId="{2DCC5DB1-635A-4C99-9559-91C23AA3F802}" type="presOf" srcId="{85D3BE44-4D92-4813-833C-7476D7D8F1AC}" destId="{3768C0B1-7989-4306-8902-2357CB523729}" srcOrd="0" destOrd="0" presId="urn:microsoft.com/office/officeart/2005/8/layout/default"/>
    <dgm:cxn modelId="{382446CB-B9E6-4229-99B8-D6CF74605C9E}" type="presOf" srcId="{C9EA6F1E-900E-4846-9032-CF489918CE92}" destId="{9EA56583-3972-4165-A053-684AB4B3991D}" srcOrd="0" destOrd="6" presId="urn:microsoft.com/office/officeart/2005/8/layout/default"/>
    <dgm:cxn modelId="{510254CD-CB0B-4E68-B2F9-1019AA4E9B44}" type="presOf" srcId="{21D644E6-30F4-4A2A-94A6-957F75AAFDC4}" destId="{9EA56583-3972-4165-A053-684AB4B3991D}" srcOrd="0" destOrd="9" presId="urn:microsoft.com/office/officeart/2005/8/layout/default"/>
    <dgm:cxn modelId="{B88491CF-4621-4D82-A0D1-93E1E9F2261F}" type="presOf" srcId="{443BF8DE-D605-4E59-82CE-483B4B9B1613}" destId="{9EA56583-3972-4165-A053-684AB4B3991D}" srcOrd="0" destOrd="0" presId="urn:microsoft.com/office/officeart/2005/8/layout/default"/>
    <dgm:cxn modelId="{3D5288D1-6EB4-4846-AD51-404FF21C7154}" srcId="{E13D699A-7265-4DDB-99AE-0D820E4136B4}" destId="{A1DA99B7-3D82-4D01-AE87-47520B3798A7}" srcOrd="1" destOrd="0" parTransId="{296EA01E-75FA-43BF-A0B1-B728D0C7A16E}" sibTransId="{82835DA2-1D81-42E3-A2C1-33333670453C}"/>
    <dgm:cxn modelId="{45B1ACD2-3590-49A6-B433-CE0702842CDB}" srcId="{85D3BE44-4D92-4813-833C-7476D7D8F1AC}" destId="{443BF8DE-D605-4E59-82CE-483B4B9B1613}" srcOrd="0" destOrd="0" parTransId="{E25795DF-139F-4132-B994-6EBCDFBBB5D2}" sibTransId="{D66DFAAC-46DA-47E9-B3E6-04875D751E07}"/>
    <dgm:cxn modelId="{C1DA25E0-BA57-4632-8727-062B0A3B2B36}" srcId="{A9BB1BF2-54E1-41E5-9A88-C3AC051E0510}" destId="{657E9B6D-A946-488A-A811-C3E6757DB711}" srcOrd="0" destOrd="0" parTransId="{E90A60D7-4B40-41B1-9B39-5423B62A3BEC}" sibTransId="{C55A986B-CE76-426F-9E5A-3C2A448D44C8}"/>
    <dgm:cxn modelId="{24E726E4-4933-49E3-BDC8-F41BC6191427}" type="presOf" srcId="{657E9B6D-A946-488A-A811-C3E6757DB711}" destId="{9EA56583-3972-4165-A053-684AB4B3991D}" srcOrd="0" destOrd="12" presId="urn:microsoft.com/office/officeart/2005/8/layout/default"/>
    <dgm:cxn modelId="{DF8D59E6-D44B-441B-8E46-04290E031ECA}" srcId="{E13D699A-7265-4DDB-99AE-0D820E4136B4}" destId="{C9EA6F1E-900E-4846-9032-CF489918CE92}" srcOrd="0" destOrd="0" parTransId="{A8D06563-18BF-41CF-97CB-A50276A2768F}" sibTransId="{D926E444-449B-4AF7-B2D5-FD2082CDBECD}"/>
    <dgm:cxn modelId="{31EA32EB-485E-4A23-8FD7-3C30979BBECF}" srcId="{9E23CDF9-835F-4067-8BFF-C454F6F5F24B}" destId="{E13D699A-7265-4DDB-99AE-0D820E4136B4}" srcOrd="1" destOrd="0" parTransId="{B8C9783E-114E-42DD-BDF8-7E405A6500E5}" sibTransId="{8FAEB785-BE44-4600-835D-305778C3AA21}"/>
    <dgm:cxn modelId="{612F0CF7-FE65-49DF-9229-EB399333DA7D}" type="presOf" srcId="{9E23CDF9-835F-4067-8BFF-C454F6F5F24B}" destId="{9EA56583-3972-4165-A053-684AB4B3991D}" srcOrd="0" destOrd="3" presId="urn:microsoft.com/office/officeart/2005/8/layout/default"/>
    <dgm:cxn modelId="{18550BAD-6D2A-437C-ABCE-00856A860AD3}" type="presParOf" srcId="{3768C0B1-7989-4306-8902-2357CB523729}" destId="{9EA56583-3972-4165-A053-684AB4B3991D}"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232E7-6CCA-49B7-BC83-F8B39EAE84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C40549-9B5C-4F49-82FB-FF1C6580C942}">
      <dgm:prSet/>
      <dgm:spPr/>
      <dgm:t>
        <a:bodyPr/>
        <a:lstStyle/>
        <a:p>
          <a:r>
            <a:rPr lang="en-US" b="1"/>
            <a:t>FY25 Reporting Form as of  September 30, 2024</a:t>
          </a:r>
          <a:endParaRPr lang="en-US"/>
        </a:p>
      </dgm:t>
    </dgm:pt>
    <dgm:pt modelId="{F63D87DA-13E4-4C04-B535-58C94BF033EA}" type="parTrans" cxnId="{071F07FE-CA42-420E-9696-100D2D9F096B}">
      <dgm:prSet/>
      <dgm:spPr/>
      <dgm:t>
        <a:bodyPr/>
        <a:lstStyle/>
        <a:p>
          <a:endParaRPr lang="en-US"/>
        </a:p>
      </dgm:t>
    </dgm:pt>
    <dgm:pt modelId="{E32C4B20-32FE-4F00-BC0A-7F848FC94E14}" type="sibTrans" cxnId="{071F07FE-CA42-420E-9696-100D2D9F096B}">
      <dgm:prSet/>
      <dgm:spPr/>
      <dgm:t>
        <a:bodyPr/>
        <a:lstStyle/>
        <a:p>
          <a:endParaRPr lang="en-US"/>
        </a:p>
      </dgm:t>
    </dgm:pt>
    <dgm:pt modelId="{6E2347BB-F567-4D80-A514-0D6D0BB36CC1}">
      <dgm:prSet/>
      <dgm:spPr/>
      <dgm:t>
        <a:bodyPr/>
        <a:lstStyle/>
        <a:p>
          <a:r>
            <a:rPr lang="en-US"/>
            <a:t>Please use </a:t>
          </a:r>
          <a:r>
            <a:rPr lang="en-US" b="1" i="1"/>
            <a:t>only</a:t>
          </a:r>
          <a:r>
            <a:rPr lang="en-US"/>
            <a:t> the most recent version  (</a:t>
          </a:r>
          <a:r>
            <a:rPr lang="en-US" b="0" i="1"/>
            <a:t>As of 09.30.2024</a:t>
          </a:r>
          <a:r>
            <a:rPr lang="en-US"/>
            <a:t>)</a:t>
          </a:r>
        </a:p>
      </dgm:t>
    </dgm:pt>
    <dgm:pt modelId="{FF5C7D48-EA8D-4F19-A83E-D2D9BE779A7D}" type="parTrans" cxnId="{0B8A8AF8-ECEA-466E-9298-1D22F03B6699}">
      <dgm:prSet/>
      <dgm:spPr/>
      <dgm:t>
        <a:bodyPr/>
        <a:lstStyle/>
        <a:p>
          <a:endParaRPr lang="en-US"/>
        </a:p>
      </dgm:t>
    </dgm:pt>
    <dgm:pt modelId="{088C9065-C762-47F1-8AB3-AFDE71290724}" type="sibTrans" cxnId="{0B8A8AF8-ECEA-466E-9298-1D22F03B6699}">
      <dgm:prSet/>
      <dgm:spPr/>
      <dgm:t>
        <a:bodyPr/>
        <a:lstStyle/>
        <a:p>
          <a:endParaRPr lang="en-US"/>
        </a:p>
      </dgm:t>
    </dgm:pt>
    <dgm:pt modelId="{E46DFE0E-7B42-4E54-89A8-4EB92B4FB5A8}">
      <dgm:prSet/>
      <dgm:spPr/>
      <dgm:t>
        <a:bodyPr/>
        <a:lstStyle/>
        <a:p>
          <a:r>
            <a:rPr lang="en-US"/>
            <a:t>Can be found on the updated Partner Webpage/my emails</a:t>
          </a:r>
        </a:p>
      </dgm:t>
    </dgm:pt>
    <dgm:pt modelId="{52195D30-68D5-4784-81D7-E47F3D2BF049}" type="parTrans" cxnId="{C6F858B2-664F-430B-8549-604A839A4E34}">
      <dgm:prSet/>
      <dgm:spPr/>
      <dgm:t>
        <a:bodyPr/>
        <a:lstStyle/>
        <a:p>
          <a:endParaRPr lang="en-US"/>
        </a:p>
      </dgm:t>
    </dgm:pt>
    <dgm:pt modelId="{A5D0190B-363A-4B3F-8B0F-6BF2E78A8F0A}" type="sibTrans" cxnId="{C6F858B2-664F-430B-8549-604A839A4E34}">
      <dgm:prSet/>
      <dgm:spPr/>
      <dgm:t>
        <a:bodyPr/>
        <a:lstStyle/>
        <a:p>
          <a:endParaRPr lang="en-US"/>
        </a:p>
      </dgm:t>
    </dgm:pt>
    <dgm:pt modelId="{D4908409-A75F-47CB-9D7D-A2908DB9CB23}">
      <dgm:prSet/>
      <dgm:spPr/>
      <dgm:t>
        <a:bodyPr/>
        <a:lstStyle/>
        <a:p>
          <a:r>
            <a:rPr lang="en-US"/>
            <a:t>Unique Participants and units as hours</a:t>
          </a:r>
        </a:p>
      </dgm:t>
    </dgm:pt>
    <dgm:pt modelId="{E9F6203E-B0F0-49CE-A3F5-BAA8225C1D38}" type="parTrans" cxnId="{37FB6E7E-653E-4BBF-8D32-F02431CC609C}">
      <dgm:prSet/>
      <dgm:spPr/>
      <dgm:t>
        <a:bodyPr/>
        <a:lstStyle/>
        <a:p>
          <a:endParaRPr lang="en-US"/>
        </a:p>
      </dgm:t>
    </dgm:pt>
    <dgm:pt modelId="{B63C03DA-0262-45C2-AA50-95AC7901630B}" type="sibTrans" cxnId="{37FB6E7E-653E-4BBF-8D32-F02431CC609C}">
      <dgm:prSet/>
      <dgm:spPr/>
      <dgm:t>
        <a:bodyPr/>
        <a:lstStyle/>
        <a:p>
          <a:endParaRPr lang="en-US"/>
        </a:p>
      </dgm:t>
    </dgm:pt>
    <dgm:pt modelId="{B4FFB1A1-AAFA-4C60-9DA3-2B90A932FFAC}">
      <dgm:prSet/>
      <dgm:spPr/>
      <dgm:t>
        <a:bodyPr/>
        <a:lstStyle/>
        <a:p>
          <a:r>
            <a:rPr lang="en-US"/>
            <a:t>Please submit as soon as possible (once you are done for the quarter)</a:t>
          </a:r>
        </a:p>
      </dgm:t>
    </dgm:pt>
    <dgm:pt modelId="{6BA29FF9-2DB6-4BDE-B1AC-BABD35AF530F}" type="parTrans" cxnId="{ACD5DE29-9564-4C39-B364-B815987567BF}">
      <dgm:prSet/>
      <dgm:spPr/>
      <dgm:t>
        <a:bodyPr/>
        <a:lstStyle/>
        <a:p>
          <a:endParaRPr lang="en-US"/>
        </a:p>
      </dgm:t>
    </dgm:pt>
    <dgm:pt modelId="{2C8204DF-020D-436E-A18F-5ACE7AE40801}" type="sibTrans" cxnId="{ACD5DE29-9564-4C39-B364-B815987567BF}">
      <dgm:prSet/>
      <dgm:spPr/>
      <dgm:t>
        <a:bodyPr/>
        <a:lstStyle/>
        <a:p>
          <a:endParaRPr lang="en-US"/>
        </a:p>
      </dgm:t>
    </dgm:pt>
    <dgm:pt modelId="{53B0F277-160C-4549-9B79-5767FEEBD4EE}">
      <dgm:prSet/>
      <dgm:spPr/>
      <dgm:t>
        <a:bodyPr/>
        <a:lstStyle/>
        <a:p>
          <a:r>
            <a:rPr lang="en-US" b="1"/>
            <a:t>FY25 Stipend Spend Down </a:t>
          </a:r>
          <a:endParaRPr lang="en-US"/>
        </a:p>
      </dgm:t>
    </dgm:pt>
    <dgm:pt modelId="{443BB19F-EE7A-4A78-9150-5FDE7351DFCD}" type="parTrans" cxnId="{1A695B2F-0777-4CB2-8ED3-F88B4317F5DA}">
      <dgm:prSet/>
      <dgm:spPr/>
      <dgm:t>
        <a:bodyPr/>
        <a:lstStyle/>
        <a:p>
          <a:endParaRPr lang="en-US"/>
        </a:p>
      </dgm:t>
    </dgm:pt>
    <dgm:pt modelId="{5A78E23C-6C60-44EC-B385-F434EC17373C}" type="sibTrans" cxnId="{1A695B2F-0777-4CB2-8ED3-F88B4317F5DA}">
      <dgm:prSet/>
      <dgm:spPr/>
      <dgm:t>
        <a:bodyPr/>
        <a:lstStyle/>
        <a:p>
          <a:endParaRPr lang="en-US"/>
        </a:p>
      </dgm:t>
    </dgm:pt>
    <dgm:pt modelId="{EF96235F-65DD-4550-B80B-16862A544DFF}">
      <dgm:prSet/>
      <dgm:spPr/>
      <dgm:t>
        <a:bodyPr/>
        <a:lstStyle/>
        <a:p>
          <a:r>
            <a:rPr lang="en-US"/>
            <a:t>Must be spent or committed by September 30, 2025</a:t>
          </a:r>
        </a:p>
      </dgm:t>
    </dgm:pt>
    <dgm:pt modelId="{FA460FB4-9DB8-4569-B05A-EDB87634429A}" type="parTrans" cxnId="{8B7713EA-E710-4ADE-B636-DA2ED8B3DCEB}">
      <dgm:prSet/>
      <dgm:spPr/>
      <dgm:t>
        <a:bodyPr/>
        <a:lstStyle/>
        <a:p>
          <a:endParaRPr lang="en-US"/>
        </a:p>
      </dgm:t>
    </dgm:pt>
    <dgm:pt modelId="{CBD54415-CA25-4BB4-B33F-5ECC941F8C8C}" type="sibTrans" cxnId="{8B7713EA-E710-4ADE-B636-DA2ED8B3DCEB}">
      <dgm:prSet/>
      <dgm:spPr/>
      <dgm:t>
        <a:bodyPr/>
        <a:lstStyle/>
        <a:p>
          <a:endParaRPr lang="en-US"/>
        </a:p>
      </dgm:t>
    </dgm:pt>
    <dgm:pt modelId="{46D1C65C-C668-4838-A04C-5907BF7CF62B}">
      <dgm:prSet/>
      <dgm:spPr/>
      <dgm:t>
        <a:bodyPr/>
        <a:lstStyle/>
        <a:p>
          <a:r>
            <a:rPr lang="en-US" b="1"/>
            <a:t>Please submit</a:t>
          </a:r>
          <a:endParaRPr lang="en-US"/>
        </a:p>
      </dgm:t>
    </dgm:pt>
    <dgm:pt modelId="{4FC41280-36F2-40F9-87C2-D6D0447D5275}" type="parTrans" cxnId="{1D7415D4-D491-43AB-BA11-E2B490DCBDBC}">
      <dgm:prSet/>
      <dgm:spPr/>
      <dgm:t>
        <a:bodyPr/>
        <a:lstStyle/>
        <a:p>
          <a:endParaRPr lang="en-US"/>
        </a:p>
      </dgm:t>
    </dgm:pt>
    <dgm:pt modelId="{95351DC0-BC0E-4686-9EC9-58BA447E230C}" type="sibTrans" cxnId="{1D7415D4-D491-43AB-BA11-E2B490DCBDBC}">
      <dgm:prSet/>
      <dgm:spPr/>
      <dgm:t>
        <a:bodyPr/>
        <a:lstStyle/>
        <a:p>
          <a:endParaRPr lang="en-US"/>
        </a:p>
      </dgm:t>
    </dgm:pt>
    <dgm:pt modelId="{3BB64601-3FB1-42D5-B612-3C7D75691EA9}">
      <dgm:prSet/>
      <dgm:spPr/>
      <dgm:t>
        <a:bodyPr/>
        <a:lstStyle/>
        <a:p>
          <a:r>
            <a:rPr lang="en-US"/>
            <a:t>Success Stories</a:t>
          </a:r>
        </a:p>
      </dgm:t>
    </dgm:pt>
    <dgm:pt modelId="{DCE8360F-62E9-4DC3-8CC9-2649E37BB207}" type="parTrans" cxnId="{4DCDA48C-EFEC-4456-9B30-E1806E01A5E1}">
      <dgm:prSet/>
      <dgm:spPr/>
      <dgm:t>
        <a:bodyPr/>
        <a:lstStyle/>
        <a:p>
          <a:endParaRPr lang="en-US"/>
        </a:p>
      </dgm:t>
    </dgm:pt>
    <dgm:pt modelId="{5C406154-7356-4805-AE47-E289CD0F44A4}" type="sibTrans" cxnId="{4DCDA48C-EFEC-4456-9B30-E1806E01A5E1}">
      <dgm:prSet/>
      <dgm:spPr/>
      <dgm:t>
        <a:bodyPr/>
        <a:lstStyle/>
        <a:p>
          <a:endParaRPr lang="en-US"/>
        </a:p>
      </dgm:t>
    </dgm:pt>
    <dgm:pt modelId="{D2D16E2F-F9C2-467C-B5EC-10E4CEF6CD31}">
      <dgm:prSet/>
      <dgm:spPr/>
      <dgm:t>
        <a:bodyPr/>
        <a:lstStyle/>
        <a:p>
          <a:r>
            <a:rPr lang="en-US" dirty="0"/>
            <a:t>Photo Submissions</a:t>
          </a:r>
        </a:p>
      </dgm:t>
    </dgm:pt>
    <dgm:pt modelId="{3C69AA70-160F-488A-A4A4-EC634ACD0631}" type="parTrans" cxnId="{A843FF0D-EDB5-4707-B0C3-7322ABEE5D06}">
      <dgm:prSet/>
      <dgm:spPr/>
      <dgm:t>
        <a:bodyPr/>
        <a:lstStyle/>
        <a:p>
          <a:endParaRPr lang="en-US"/>
        </a:p>
      </dgm:t>
    </dgm:pt>
    <dgm:pt modelId="{CE5B4A92-486C-43A9-966E-8545EDB31FF7}" type="sibTrans" cxnId="{A843FF0D-EDB5-4707-B0C3-7322ABEE5D06}">
      <dgm:prSet/>
      <dgm:spPr/>
      <dgm:t>
        <a:bodyPr/>
        <a:lstStyle/>
        <a:p>
          <a:endParaRPr lang="en-US"/>
        </a:p>
      </dgm:t>
    </dgm:pt>
    <dgm:pt modelId="{6C04A8DE-44AA-48B1-975D-55C8A666802D}">
      <dgm:prSet/>
      <dgm:spPr/>
      <dgm:t>
        <a:bodyPr/>
        <a:lstStyle/>
        <a:p>
          <a:r>
            <a:rPr lang="en-US" dirty="0"/>
            <a:t>Aging Network Display Area Photos</a:t>
          </a:r>
        </a:p>
      </dgm:t>
    </dgm:pt>
    <dgm:pt modelId="{599E3E62-BE76-4E7B-A6DA-4DC227F890DC}" type="parTrans" cxnId="{FFD54423-D14C-488E-8418-6D062D17002B}">
      <dgm:prSet/>
      <dgm:spPr/>
    </dgm:pt>
    <dgm:pt modelId="{99FCBFEF-DAE4-4724-A3E7-6466362A074F}" type="sibTrans" cxnId="{FFD54423-D14C-488E-8418-6D062D17002B}">
      <dgm:prSet/>
      <dgm:spPr/>
    </dgm:pt>
    <dgm:pt modelId="{8E91C6D0-1244-48CB-95AC-DE14127F69AB}" type="pres">
      <dgm:prSet presAssocID="{5C0232E7-6CCA-49B7-BC83-F8B39EAE84AA}" presName="linear" presStyleCnt="0">
        <dgm:presLayoutVars>
          <dgm:animLvl val="lvl"/>
          <dgm:resizeHandles val="exact"/>
        </dgm:presLayoutVars>
      </dgm:prSet>
      <dgm:spPr/>
    </dgm:pt>
    <dgm:pt modelId="{ABF312AB-A1C2-4BFF-96C4-ACC2F374BB0E}" type="pres">
      <dgm:prSet presAssocID="{33C40549-9B5C-4F49-82FB-FF1C6580C942}" presName="parentText" presStyleLbl="node1" presStyleIdx="0" presStyleCnt="3">
        <dgm:presLayoutVars>
          <dgm:chMax val="0"/>
          <dgm:bulletEnabled val="1"/>
        </dgm:presLayoutVars>
      </dgm:prSet>
      <dgm:spPr/>
    </dgm:pt>
    <dgm:pt modelId="{D5AEB2F4-C990-4B67-805C-2FD7B4375E96}" type="pres">
      <dgm:prSet presAssocID="{33C40549-9B5C-4F49-82FB-FF1C6580C942}" presName="childText" presStyleLbl="revTx" presStyleIdx="0" presStyleCnt="3">
        <dgm:presLayoutVars>
          <dgm:bulletEnabled val="1"/>
        </dgm:presLayoutVars>
      </dgm:prSet>
      <dgm:spPr/>
    </dgm:pt>
    <dgm:pt modelId="{0DC7F3EF-3169-41A0-A350-98F3C271894A}" type="pres">
      <dgm:prSet presAssocID="{53B0F277-160C-4549-9B79-5767FEEBD4EE}" presName="parentText" presStyleLbl="node1" presStyleIdx="1" presStyleCnt="3">
        <dgm:presLayoutVars>
          <dgm:chMax val="0"/>
          <dgm:bulletEnabled val="1"/>
        </dgm:presLayoutVars>
      </dgm:prSet>
      <dgm:spPr/>
    </dgm:pt>
    <dgm:pt modelId="{6A678E56-45EF-4DE2-BD15-275A8138FCD3}" type="pres">
      <dgm:prSet presAssocID="{53B0F277-160C-4549-9B79-5767FEEBD4EE}" presName="childText" presStyleLbl="revTx" presStyleIdx="1" presStyleCnt="3">
        <dgm:presLayoutVars>
          <dgm:bulletEnabled val="1"/>
        </dgm:presLayoutVars>
      </dgm:prSet>
      <dgm:spPr/>
    </dgm:pt>
    <dgm:pt modelId="{0866664F-0B68-4EE3-AA10-7BF59AEF50C2}" type="pres">
      <dgm:prSet presAssocID="{46D1C65C-C668-4838-A04C-5907BF7CF62B}" presName="parentText" presStyleLbl="node1" presStyleIdx="2" presStyleCnt="3">
        <dgm:presLayoutVars>
          <dgm:chMax val="0"/>
          <dgm:bulletEnabled val="1"/>
        </dgm:presLayoutVars>
      </dgm:prSet>
      <dgm:spPr/>
    </dgm:pt>
    <dgm:pt modelId="{6ABCD055-251C-4338-A2C1-CA73EDA60418}" type="pres">
      <dgm:prSet presAssocID="{46D1C65C-C668-4838-A04C-5907BF7CF62B}" presName="childText" presStyleLbl="revTx" presStyleIdx="2" presStyleCnt="3">
        <dgm:presLayoutVars>
          <dgm:bulletEnabled val="1"/>
        </dgm:presLayoutVars>
      </dgm:prSet>
      <dgm:spPr/>
    </dgm:pt>
  </dgm:ptLst>
  <dgm:cxnLst>
    <dgm:cxn modelId="{A843FF0D-EDB5-4707-B0C3-7322ABEE5D06}" srcId="{46D1C65C-C668-4838-A04C-5907BF7CF62B}" destId="{D2D16E2F-F9C2-467C-B5EC-10E4CEF6CD31}" srcOrd="1" destOrd="0" parTransId="{3C69AA70-160F-488A-A4A4-EC634ACD0631}" sibTransId="{CE5B4A92-486C-43A9-966E-8545EDB31FF7}"/>
    <dgm:cxn modelId="{161CBE0E-D672-4720-8DA8-6CB0A10E7C66}" type="presOf" srcId="{B4FFB1A1-AAFA-4C60-9DA3-2B90A932FFAC}" destId="{D5AEB2F4-C990-4B67-805C-2FD7B4375E96}" srcOrd="0" destOrd="3" presId="urn:microsoft.com/office/officeart/2005/8/layout/vList2"/>
    <dgm:cxn modelId="{FFD54423-D14C-488E-8418-6D062D17002B}" srcId="{46D1C65C-C668-4838-A04C-5907BF7CF62B}" destId="{6C04A8DE-44AA-48B1-975D-55C8A666802D}" srcOrd="2" destOrd="0" parTransId="{599E3E62-BE76-4E7B-A6DA-4DC227F890DC}" sibTransId="{99FCBFEF-DAE4-4724-A3E7-6466362A074F}"/>
    <dgm:cxn modelId="{ACD5DE29-9564-4C39-B364-B815987567BF}" srcId="{33C40549-9B5C-4F49-82FB-FF1C6580C942}" destId="{B4FFB1A1-AAFA-4C60-9DA3-2B90A932FFAC}" srcOrd="3" destOrd="0" parTransId="{6BA29FF9-2DB6-4BDE-B1AC-BABD35AF530F}" sibTransId="{2C8204DF-020D-436E-A18F-5ACE7AE40801}"/>
    <dgm:cxn modelId="{1A695B2F-0777-4CB2-8ED3-F88B4317F5DA}" srcId="{5C0232E7-6CCA-49B7-BC83-F8B39EAE84AA}" destId="{53B0F277-160C-4549-9B79-5767FEEBD4EE}" srcOrd="1" destOrd="0" parTransId="{443BB19F-EE7A-4A78-9150-5FDE7351DFCD}" sibTransId="{5A78E23C-6C60-44EC-B385-F434EC17373C}"/>
    <dgm:cxn modelId="{86159E37-309C-4028-AA07-3732FA6A7139}" type="presOf" srcId="{D4908409-A75F-47CB-9D7D-A2908DB9CB23}" destId="{D5AEB2F4-C990-4B67-805C-2FD7B4375E96}" srcOrd="0" destOrd="2" presId="urn:microsoft.com/office/officeart/2005/8/layout/vList2"/>
    <dgm:cxn modelId="{B5171E5D-4C4B-4340-BD69-B3D889C2D3A9}" type="presOf" srcId="{EF96235F-65DD-4550-B80B-16862A544DFF}" destId="{6A678E56-45EF-4DE2-BD15-275A8138FCD3}" srcOrd="0" destOrd="0" presId="urn:microsoft.com/office/officeart/2005/8/layout/vList2"/>
    <dgm:cxn modelId="{57520347-464C-4C9B-A205-7A4BAB3F2EBB}" type="presOf" srcId="{D2D16E2F-F9C2-467C-B5EC-10E4CEF6CD31}" destId="{6ABCD055-251C-4338-A2C1-CA73EDA60418}" srcOrd="0" destOrd="1" presId="urn:microsoft.com/office/officeart/2005/8/layout/vList2"/>
    <dgm:cxn modelId="{77FA7271-67ED-4943-90B5-93513C92C966}" type="presOf" srcId="{33C40549-9B5C-4F49-82FB-FF1C6580C942}" destId="{ABF312AB-A1C2-4BFF-96C4-ACC2F374BB0E}" srcOrd="0" destOrd="0" presId="urn:microsoft.com/office/officeart/2005/8/layout/vList2"/>
    <dgm:cxn modelId="{CB642A75-9146-43F3-88DB-D77D38E004F5}" type="presOf" srcId="{3BB64601-3FB1-42D5-B612-3C7D75691EA9}" destId="{6ABCD055-251C-4338-A2C1-CA73EDA60418}" srcOrd="0" destOrd="0" presId="urn:microsoft.com/office/officeart/2005/8/layout/vList2"/>
    <dgm:cxn modelId="{37FB6E7E-653E-4BBF-8D32-F02431CC609C}" srcId="{33C40549-9B5C-4F49-82FB-FF1C6580C942}" destId="{D4908409-A75F-47CB-9D7D-A2908DB9CB23}" srcOrd="2" destOrd="0" parTransId="{E9F6203E-B0F0-49CE-A3F5-BAA8225C1D38}" sibTransId="{B63C03DA-0262-45C2-AA50-95AC7901630B}"/>
    <dgm:cxn modelId="{C3644B82-61A2-4A25-A844-7400E930F68C}" type="presOf" srcId="{53B0F277-160C-4549-9B79-5767FEEBD4EE}" destId="{0DC7F3EF-3169-41A0-A350-98F3C271894A}" srcOrd="0" destOrd="0" presId="urn:microsoft.com/office/officeart/2005/8/layout/vList2"/>
    <dgm:cxn modelId="{4DCDA48C-EFEC-4456-9B30-E1806E01A5E1}" srcId="{46D1C65C-C668-4838-A04C-5907BF7CF62B}" destId="{3BB64601-3FB1-42D5-B612-3C7D75691EA9}" srcOrd="0" destOrd="0" parTransId="{DCE8360F-62E9-4DC3-8CC9-2649E37BB207}" sibTransId="{5C406154-7356-4805-AE47-E289CD0F44A4}"/>
    <dgm:cxn modelId="{196F5B90-EE3C-4CB6-87F4-BF139323FB50}" type="presOf" srcId="{5C0232E7-6CCA-49B7-BC83-F8B39EAE84AA}" destId="{8E91C6D0-1244-48CB-95AC-DE14127F69AB}" srcOrd="0" destOrd="0" presId="urn:microsoft.com/office/officeart/2005/8/layout/vList2"/>
    <dgm:cxn modelId="{C6F858B2-664F-430B-8549-604A839A4E34}" srcId="{33C40549-9B5C-4F49-82FB-FF1C6580C942}" destId="{E46DFE0E-7B42-4E54-89A8-4EB92B4FB5A8}" srcOrd="1" destOrd="0" parTransId="{52195D30-68D5-4784-81D7-E47F3D2BF049}" sibTransId="{A5D0190B-363A-4B3F-8B0F-6BF2E78A8F0A}"/>
    <dgm:cxn modelId="{49E1FBB7-C68B-482B-A0FE-378AF8A8A2A2}" type="presOf" srcId="{6C04A8DE-44AA-48B1-975D-55C8A666802D}" destId="{6ABCD055-251C-4338-A2C1-CA73EDA60418}" srcOrd="0" destOrd="2" presId="urn:microsoft.com/office/officeart/2005/8/layout/vList2"/>
    <dgm:cxn modelId="{E87B17BA-4D8F-413F-867D-EABFFEE7CF78}" type="presOf" srcId="{E46DFE0E-7B42-4E54-89A8-4EB92B4FB5A8}" destId="{D5AEB2F4-C990-4B67-805C-2FD7B4375E96}" srcOrd="0" destOrd="1" presId="urn:microsoft.com/office/officeart/2005/8/layout/vList2"/>
    <dgm:cxn modelId="{27A21EC3-F2DE-4AD4-B976-20D35781320E}" type="presOf" srcId="{46D1C65C-C668-4838-A04C-5907BF7CF62B}" destId="{0866664F-0B68-4EE3-AA10-7BF59AEF50C2}" srcOrd="0" destOrd="0" presId="urn:microsoft.com/office/officeart/2005/8/layout/vList2"/>
    <dgm:cxn modelId="{2C14CCD0-D2C8-4AAA-9745-B47F385F7B99}" type="presOf" srcId="{6E2347BB-F567-4D80-A514-0D6D0BB36CC1}" destId="{D5AEB2F4-C990-4B67-805C-2FD7B4375E96}" srcOrd="0" destOrd="0" presId="urn:microsoft.com/office/officeart/2005/8/layout/vList2"/>
    <dgm:cxn modelId="{1D7415D4-D491-43AB-BA11-E2B490DCBDBC}" srcId="{5C0232E7-6CCA-49B7-BC83-F8B39EAE84AA}" destId="{46D1C65C-C668-4838-A04C-5907BF7CF62B}" srcOrd="2" destOrd="0" parTransId="{4FC41280-36F2-40F9-87C2-D6D0447D5275}" sibTransId="{95351DC0-BC0E-4686-9EC9-58BA447E230C}"/>
    <dgm:cxn modelId="{8B7713EA-E710-4ADE-B636-DA2ED8B3DCEB}" srcId="{53B0F277-160C-4549-9B79-5767FEEBD4EE}" destId="{EF96235F-65DD-4550-B80B-16862A544DFF}" srcOrd="0" destOrd="0" parTransId="{FA460FB4-9DB8-4569-B05A-EDB87634429A}" sibTransId="{CBD54415-CA25-4BB4-B33F-5ECC941F8C8C}"/>
    <dgm:cxn modelId="{0B8A8AF8-ECEA-466E-9298-1D22F03B6699}" srcId="{33C40549-9B5C-4F49-82FB-FF1C6580C942}" destId="{6E2347BB-F567-4D80-A514-0D6D0BB36CC1}" srcOrd="0" destOrd="0" parTransId="{FF5C7D48-EA8D-4F19-A83E-D2D9BE779A7D}" sibTransId="{088C9065-C762-47F1-8AB3-AFDE71290724}"/>
    <dgm:cxn modelId="{071F07FE-CA42-420E-9696-100D2D9F096B}" srcId="{5C0232E7-6CCA-49B7-BC83-F8B39EAE84AA}" destId="{33C40549-9B5C-4F49-82FB-FF1C6580C942}" srcOrd="0" destOrd="0" parTransId="{F63D87DA-13E4-4C04-B535-58C94BF033EA}" sibTransId="{E32C4B20-32FE-4F00-BC0A-7F848FC94E14}"/>
    <dgm:cxn modelId="{87477F37-B4B4-435B-8B6A-C3218657AC18}" type="presParOf" srcId="{8E91C6D0-1244-48CB-95AC-DE14127F69AB}" destId="{ABF312AB-A1C2-4BFF-96C4-ACC2F374BB0E}" srcOrd="0" destOrd="0" presId="urn:microsoft.com/office/officeart/2005/8/layout/vList2"/>
    <dgm:cxn modelId="{3DF61DB9-F84B-4F7C-AE4B-B75DD9CFC9D0}" type="presParOf" srcId="{8E91C6D0-1244-48CB-95AC-DE14127F69AB}" destId="{D5AEB2F4-C990-4B67-805C-2FD7B4375E96}" srcOrd="1" destOrd="0" presId="urn:microsoft.com/office/officeart/2005/8/layout/vList2"/>
    <dgm:cxn modelId="{F8B9A26E-B58F-4570-BCCB-29257256374B}" type="presParOf" srcId="{8E91C6D0-1244-48CB-95AC-DE14127F69AB}" destId="{0DC7F3EF-3169-41A0-A350-98F3C271894A}" srcOrd="2" destOrd="0" presId="urn:microsoft.com/office/officeart/2005/8/layout/vList2"/>
    <dgm:cxn modelId="{49DC00FF-7E64-48F2-A7B2-D14DD4832031}" type="presParOf" srcId="{8E91C6D0-1244-48CB-95AC-DE14127F69AB}" destId="{6A678E56-45EF-4DE2-BD15-275A8138FCD3}" srcOrd="3" destOrd="0" presId="urn:microsoft.com/office/officeart/2005/8/layout/vList2"/>
    <dgm:cxn modelId="{043DFC2F-AC39-49A6-B1B0-DE6C01828EFF}" type="presParOf" srcId="{8E91C6D0-1244-48CB-95AC-DE14127F69AB}" destId="{0866664F-0B68-4EE3-AA10-7BF59AEF50C2}" srcOrd="4" destOrd="0" presId="urn:microsoft.com/office/officeart/2005/8/layout/vList2"/>
    <dgm:cxn modelId="{47C32435-FB03-4CD1-BED2-3102D47D8B4D}" type="presParOf" srcId="{8E91C6D0-1244-48CB-95AC-DE14127F69AB}" destId="{6ABCD055-251C-4338-A2C1-CA73EDA60418}"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7453A-E0C5-4382-A83B-7D060BCDEDA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045517F-B594-4E68-BFEE-8112B3AE678E}">
      <dgm:prSet/>
      <dgm:spPr/>
      <dgm:t>
        <a:bodyPr/>
        <a:lstStyle/>
        <a:p>
          <a:r>
            <a:rPr lang="en-US" b="1"/>
            <a:t>Helpful Tips:</a:t>
          </a:r>
          <a:endParaRPr lang="en-US"/>
        </a:p>
      </dgm:t>
    </dgm:pt>
    <dgm:pt modelId="{F7726FC5-5644-4B9C-BAC8-3035165A7A30}" type="parTrans" cxnId="{543BC83A-E995-4A1B-8BAB-4FDE14C27C23}">
      <dgm:prSet/>
      <dgm:spPr/>
      <dgm:t>
        <a:bodyPr/>
        <a:lstStyle/>
        <a:p>
          <a:endParaRPr lang="en-US"/>
        </a:p>
      </dgm:t>
    </dgm:pt>
    <dgm:pt modelId="{6AE2BE5F-C2A2-4C98-91D6-3C9CD29A7EF6}" type="sibTrans" cxnId="{543BC83A-E995-4A1B-8BAB-4FDE14C27C23}">
      <dgm:prSet/>
      <dgm:spPr/>
      <dgm:t>
        <a:bodyPr/>
        <a:lstStyle/>
        <a:p>
          <a:endParaRPr lang="en-US"/>
        </a:p>
      </dgm:t>
    </dgm:pt>
    <dgm:pt modelId="{9052D41C-395E-4086-92D8-C6A2B9EFE831}">
      <dgm:prSet/>
      <dgm:spPr/>
      <dgm:t>
        <a:bodyPr/>
        <a:lstStyle/>
        <a:p>
          <a:r>
            <a:rPr lang="en-US"/>
            <a:t>Merge “like” programs  (Chair Yoga for the month)</a:t>
          </a:r>
        </a:p>
      </dgm:t>
    </dgm:pt>
    <dgm:pt modelId="{F5E3BFCD-E7B2-4C4F-9E2F-A9C681AB1341}" type="parTrans" cxnId="{07938057-66DC-4B6F-8C50-673019C29FF5}">
      <dgm:prSet/>
      <dgm:spPr/>
      <dgm:t>
        <a:bodyPr/>
        <a:lstStyle/>
        <a:p>
          <a:endParaRPr lang="en-US"/>
        </a:p>
      </dgm:t>
    </dgm:pt>
    <dgm:pt modelId="{40F69E33-3A27-4E4A-B548-E73E0D0B234E}" type="sibTrans" cxnId="{07938057-66DC-4B6F-8C50-673019C29FF5}">
      <dgm:prSet/>
      <dgm:spPr/>
      <dgm:t>
        <a:bodyPr/>
        <a:lstStyle/>
        <a:p>
          <a:endParaRPr lang="en-US"/>
        </a:p>
      </dgm:t>
    </dgm:pt>
    <dgm:pt modelId="{B6D584E1-B451-49BF-9391-A2553AAC92C8}">
      <dgm:prSet/>
      <dgm:spPr/>
      <dgm:t>
        <a:bodyPr/>
        <a:lstStyle/>
        <a:p>
          <a:r>
            <a:rPr lang="en-US"/>
            <a:t>Record the length of the program in hours or quarter hours</a:t>
          </a:r>
        </a:p>
      </dgm:t>
    </dgm:pt>
    <dgm:pt modelId="{7C191F96-3DB8-4888-959E-F23EDFE80F8B}" type="parTrans" cxnId="{53664C7D-F7F5-4DD8-99CC-CB4329930613}">
      <dgm:prSet/>
      <dgm:spPr/>
      <dgm:t>
        <a:bodyPr/>
        <a:lstStyle/>
        <a:p>
          <a:endParaRPr lang="en-US"/>
        </a:p>
      </dgm:t>
    </dgm:pt>
    <dgm:pt modelId="{62674BB3-03C8-4792-8817-669FD7AD6501}" type="sibTrans" cxnId="{53664C7D-F7F5-4DD8-99CC-CB4329930613}">
      <dgm:prSet/>
      <dgm:spPr/>
      <dgm:t>
        <a:bodyPr/>
        <a:lstStyle/>
        <a:p>
          <a:endParaRPr lang="en-US"/>
        </a:p>
      </dgm:t>
    </dgm:pt>
    <dgm:pt modelId="{B86FE969-64AA-4A98-88FD-12285169222F}">
      <dgm:prSet/>
      <dgm:spPr/>
      <dgm:t>
        <a:bodyPr/>
        <a:lstStyle/>
        <a:p>
          <a:r>
            <a:rPr lang="en-US"/>
            <a:t>Capture those new (unique) participants</a:t>
          </a:r>
        </a:p>
      </dgm:t>
    </dgm:pt>
    <dgm:pt modelId="{B9712BE7-F99F-4B99-8E21-F4E82F6157C2}" type="parTrans" cxnId="{E2785895-908C-4167-81FB-D92892AE0524}">
      <dgm:prSet/>
      <dgm:spPr/>
      <dgm:t>
        <a:bodyPr/>
        <a:lstStyle/>
        <a:p>
          <a:endParaRPr lang="en-US"/>
        </a:p>
      </dgm:t>
    </dgm:pt>
    <dgm:pt modelId="{4889F37B-A83B-49B5-825E-3811DA28CD3E}" type="sibTrans" cxnId="{E2785895-908C-4167-81FB-D92892AE0524}">
      <dgm:prSet/>
      <dgm:spPr/>
      <dgm:t>
        <a:bodyPr/>
        <a:lstStyle/>
        <a:p>
          <a:endParaRPr lang="en-US"/>
        </a:p>
      </dgm:t>
    </dgm:pt>
    <dgm:pt modelId="{1B3CF552-B41B-4FDF-911C-9743FA69F5A8}">
      <dgm:prSet/>
      <dgm:spPr/>
      <dgm:t>
        <a:bodyPr/>
        <a:lstStyle/>
        <a:p>
          <a:r>
            <a:rPr lang="en-US"/>
            <a:t>Funds are to be used for older adults 60+ </a:t>
          </a:r>
        </a:p>
      </dgm:t>
    </dgm:pt>
    <dgm:pt modelId="{B2650D70-6381-4C27-8CA5-1131F6926030}" type="parTrans" cxnId="{2C742192-ADF2-487C-8995-2EA9117D3735}">
      <dgm:prSet/>
      <dgm:spPr/>
      <dgm:t>
        <a:bodyPr/>
        <a:lstStyle/>
        <a:p>
          <a:endParaRPr lang="en-US"/>
        </a:p>
      </dgm:t>
    </dgm:pt>
    <dgm:pt modelId="{2220FC88-1827-444C-AB60-E5477A0EF9F0}" type="sibTrans" cxnId="{2C742192-ADF2-487C-8995-2EA9117D3735}">
      <dgm:prSet/>
      <dgm:spPr/>
      <dgm:t>
        <a:bodyPr/>
        <a:lstStyle/>
        <a:p>
          <a:endParaRPr lang="en-US"/>
        </a:p>
      </dgm:t>
    </dgm:pt>
    <dgm:pt modelId="{A5355911-2E02-498F-ACB8-7D5EB5A09FF0}" type="pres">
      <dgm:prSet presAssocID="{8C97453A-E0C5-4382-A83B-7D060BCDEDA9}" presName="diagram" presStyleCnt="0">
        <dgm:presLayoutVars>
          <dgm:dir/>
          <dgm:resizeHandles val="exact"/>
        </dgm:presLayoutVars>
      </dgm:prSet>
      <dgm:spPr/>
    </dgm:pt>
    <dgm:pt modelId="{47D11DCC-D4C0-4A21-AD6E-309FEE75431F}" type="pres">
      <dgm:prSet presAssocID="{5045517F-B594-4E68-BFEE-8112B3AE678E}" presName="node" presStyleLbl="node1" presStyleIdx="0" presStyleCnt="1">
        <dgm:presLayoutVars>
          <dgm:bulletEnabled val="1"/>
        </dgm:presLayoutVars>
      </dgm:prSet>
      <dgm:spPr/>
    </dgm:pt>
  </dgm:ptLst>
  <dgm:cxnLst>
    <dgm:cxn modelId="{374E7100-3A6B-4799-A1A7-46BBFB6817C0}" type="presOf" srcId="{B6D584E1-B451-49BF-9391-A2553AAC92C8}" destId="{47D11DCC-D4C0-4A21-AD6E-309FEE75431F}" srcOrd="0" destOrd="2" presId="urn:microsoft.com/office/officeart/2005/8/layout/process5"/>
    <dgm:cxn modelId="{B1CB8804-30BE-4713-A8A1-D991E222A0E1}" type="presOf" srcId="{8C97453A-E0C5-4382-A83B-7D060BCDEDA9}" destId="{A5355911-2E02-498F-ACB8-7D5EB5A09FF0}" srcOrd="0" destOrd="0" presId="urn:microsoft.com/office/officeart/2005/8/layout/process5"/>
    <dgm:cxn modelId="{543BC83A-E995-4A1B-8BAB-4FDE14C27C23}" srcId="{8C97453A-E0C5-4382-A83B-7D060BCDEDA9}" destId="{5045517F-B594-4E68-BFEE-8112B3AE678E}" srcOrd="0" destOrd="0" parTransId="{F7726FC5-5644-4B9C-BAC8-3035165A7A30}" sibTransId="{6AE2BE5F-C2A2-4C98-91D6-3C9CD29A7EF6}"/>
    <dgm:cxn modelId="{07938057-66DC-4B6F-8C50-673019C29FF5}" srcId="{5045517F-B594-4E68-BFEE-8112B3AE678E}" destId="{9052D41C-395E-4086-92D8-C6A2B9EFE831}" srcOrd="0" destOrd="0" parTransId="{F5E3BFCD-E7B2-4C4F-9E2F-A9C681AB1341}" sibTransId="{40F69E33-3A27-4E4A-B548-E73E0D0B234E}"/>
    <dgm:cxn modelId="{53664C7D-F7F5-4DD8-99CC-CB4329930613}" srcId="{5045517F-B594-4E68-BFEE-8112B3AE678E}" destId="{B6D584E1-B451-49BF-9391-A2553AAC92C8}" srcOrd="1" destOrd="0" parTransId="{7C191F96-3DB8-4888-959E-F23EDFE80F8B}" sibTransId="{62674BB3-03C8-4792-8817-669FD7AD6501}"/>
    <dgm:cxn modelId="{2C742192-ADF2-487C-8995-2EA9117D3735}" srcId="{5045517F-B594-4E68-BFEE-8112B3AE678E}" destId="{1B3CF552-B41B-4FDF-911C-9743FA69F5A8}" srcOrd="3" destOrd="0" parTransId="{B2650D70-6381-4C27-8CA5-1131F6926030}" sibTransId="{2220FC88-1827-444C-AB60-E5477A0EF9F0}"/>
    <dgm:cxn modelId="{E2785895-908C-4167-81FB-D92892AE0524}" srcId="{5045517F-B594-4E68-BFEE-8112B3AE678E}" destId="{B86FE969-64AA-4A98-88FD-12285169222F}" srcOrd="2" destOrd="0" parTransId="{B9712BE7-F99F-4B99-8E21-F4E82F6157C2}" sibTransId="{4889F37B-A83B-49B5-825E-3811DA28CD3E}"/>
    <dgm:cxn modelId="{3A2203A2-A25E-4C81-B629-17BA6471F0DF}" type="presOf" srcId="{1B3CF552-B41B-4FDF-911C-9743FA69F5A8}" destId="{47D11DCC-D4C0-4A21-AD6E-309FEE75431F}" srcOrd="0" destOrd="4" presId="urn:microsoft.com/office/officeart/2005/8/layout/process5"/>
    <dgm:cxn modelId="{6A2204AE-06D9-4524-8DA8-F8F863447335}" type="presOf" srcId="{9052D41C-395E-4086-92D8-C6A2B9EFE831}" destId="{47D11DCC-D4C0-4A21-AD6E-309FEE75431F}" srcOrd="0" destOrd="1" presId="urn:microsoft.com/office/officeart/2005/8/layout/process5"/>
    <dgm:cxn modelId="{256E2DD3-3DE3-42B1-AC99-33A725063D8F}" type="presOf" srcId="{5045517F-B594-4E68-BFEE-8112B3AE678E}" destId="{47D11DCC-D4C0-4A21-AD6E-309FEE75431F}" srcOrd="0" destOrd="0" presId="urn:microsoft.com/office/officeart/2005/8/layout/process5"/>
    <dgm:cxn modelId="{9CC3E0FB-4109-410D-897B-3961072F34F1}" type="presOf" srcId="{B86FE969-64AA-4A98-88FD-12285169222F}" destId="{47D11DCC-D4C0-4A21-AD6E-309FEE75431F}" srcOrd="0" destOrd="3" presId="urn:microsoft.com/office/officeart/2005/8/layout/process5"/>
    <dgm:cxn modelId="{1D434DBF-A240-4844-8DE5-D105ECE114D8}" type="presParOf" srcId="{A5355911-2E02-498F-ACB8-7D5EB5A09FF0}" destId="{47D11DCC-D4C0-4A21-AD6E-309FEE75431F}" srcOrd="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7453A-E0C5-4382-A83B-7D060BCDEDA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045517F-B594-4E68-BFEE-8112B3AE678E}">
      <dgm:prSet custT="1"/>
      <dgm:spPr/>
      <dgm:t>
        <a:bodyPr/>
        <a:lstStyle/>
        <a:p>
          <a:r>
            <a:rPr lang="en-US" sz="4800" b="1"/>
            <a:t>Library Partner Page</a:t>
          </a:r>
          <a:endParaRPr lang="en-US" sz="4800"/>
        </a:p>
      </dgm:t>
    </dgm:pt>
    <dgm:pt modelId="{F7726FC5-5644-4B9C-BAC8-3035165A7A30}" type="parTrans" cxnId="{543BC83A-E995-4A1B-8BAB-4FDE14C27C23}">
      <dgm:prSet/>
      <dgm:spPr/>
      <dgm:t>
        <a:bodyPr/>
        <a:lstStyle/>
        <a:p>
          <a:endParaRPr lang="en-US"/>
        </a:p>
      </dgm:t>
    </dgm:pt>
    <dgm:pt modelId="{6AE2BE5F-C2A2-4C98-91D6-3C9CD29A7EF6}" type="sibTrans" cxnId="{543BC83A-E995-4A1B-8BAB-4FDE14C27C23}">
      <dgm:prSet/>
      <dgm:spPr/>
      <dgm:t>
        <a:bodyPr/>
        <a:lstStyle/>
        <a:p>
          <a:endParaRPr lang="en-US"/>
        </a:p>
      </dgm:t>
    </dgm:pt>
    <dgm:pt modelId="{691972BD-A98C-4525-A194-88AE751F5159}">
      <dgm:prSet/>
      <dgm:spPr/>
      <dgm:t>
        <a:bodyPr/>
        <a:lstStyle/>
        <a:p>
          <a:endParaRPr lang="en-US" sz="4200"/>
        </a:p>
      </dgm:t>
    </dgm:pt>
    <dgm:pt modelId="{AE28E51A-E5E0-4094-BB34-CEE4601A796D}" type="sibTrans" cxnId="{21AFBCAD-0F25-475F-8DFC-8C3C2C6D6A27}">
      <dgm:prSet/>
      <dgm:spPr/>
      <dgm:t>
        <a:bodyPr/>
        <a:lstStyle/>
        <a:p>
          <a:endParaRPr lang="en-US"/>
        </a:p>
      </dgm:t>
    </dgm:pt>
    <dgm:pt modelId="{68FF0D6B-5A98-49D9-BF65-A4D95F6043F7}" type="parTrans" cxnId="{21AFBCAD-0F25-475F-8DFC-8C3C2C6D6A27}">
      <dgm:prSet/>
      <dgm:spPr/>
      <dgm:t>
        <a:bodyPr/>
        <a:lstStyle/>
        <a:p>
          <a:endParaRPr lang="en-US"/>
        </a:p>
      </dgm:t>
    </dgm:pt>
    <dgm:pt modelId="{A5355911-2E02-498F-ACB8-7D5EB5A09FF0}" type="pres">
      <dgm:prSet presAssocID="{8C97453A-E0C5-4382-A83B-7D060BCDEDA9}" presName="diagram" presStyleCnt="0">
        <dgm:presLayoutVars>
          <dgm:dir/>
          <dgm:resizeHandles val="exact"/>
        </dgm:presLayoutVars>
      </dgm:prSet>
      <dgm:spPr/>
    </dgm:pt>
    <dgm:pt modelId="{47D11DCC-D4C0-4A21-AD6E-309FEE75431F}" type="pres">
      <dgm:prSet presAssocID="{5045517F-B594-4E68-BFEE-8112B3AE678E}" presName="node" presStyleLbl="node1" presStyleIdx="0" presStyleCnt="1">
        <dgm:presLayoutVars>
          <dgm:bulletEnabled val="1"/>
        </dgm:presLayoutVars>
      </dgm:prSet>
      <dgm:spPr/>
    </dgm:pt>
  </dgm:ptLst>
  <dgm:cxnLst>
    <dgm:cxn modelId="{B1CB8804-30BE-4713-A8A1-D991E222A0E1}" type="presOf" srcId="{8C97453A-E0C5-4382-A83B-7D060BCDEDA9}" destId="{A5355911-2E02-498F-ACB8-7D5EB5A09FF0}" srcOrd="0" destOrd="0" presId="urn:microsoft.com/office/officeart/2005/8/layout/process5"/>
    <dgm:cxn modelId="{543BC83A-E995-4A1B-8BAB-4FDE14C27C23}" srcId="{8C97453A-E0C5-4382-A83B-7D060BCDEDA9}" destId="{5045517F-B594-4E68-BFEE-8112B3AE678E}" srcOrd="0" destOrd="0" parTransId="{F7726FC5-5644-4B9C-BAC8-3035165A7A30}" sibTransId="{6AE2BE5F-C2A2-4C98-91D6-3C9CD29A7EF6}"/>
    <dgm:cxn modelId="{21AFBCAD-0F25-475F-8DFC-8C3C2C6D6A27}" srcId="{5045517F-B594-4E68-BFEE-8112B3AE678E}" destId="{691972BD-A98C-4525-A194-88AE751F5159}" srcOrd="0" destOrd="0" parTransId="{68FF0D6B-5A98-49D9-BF65-A4D95F6043F7}" sibTransId="{AE28E51A-E5E0-4094-BB34-CEE4601A796D}"/>
    <dgm:cxn modelId="{256E2DD3-3DE3-42B1-AC99-33A725063D8F}" type="presOf" srcId="{5045517F-B594-4E68-BFEE-8112B3AE678E}" destId="{47D11DCC-D4C0-4A21-AD6E-309FEE75431F}" srcOrd="0" destOrd="0" presId="urn:microsoft.com/office/officeart/2005/8/layout/process5"/>
    <dgm:cxn modelId="{4D975DDE-23D5-4EB7-A112-B70FC295061D}" type="presOf" srcId="{691972BD-A98C-4525-A194-88AE751F5159}" destId="{47D11DCC-D4C0-4A21-AD6E-309FEE75431F}" srcOrd="0" destOrd="1" presId="urn:microsoft.com/office/officeart/2005/8/layout/process5"/>
    <dgm:cxn modelId="{1D434DBF-A240-4844-8DE5-D105ECE114D8}" type="presParOf" srcId="{A5355911-2E02-498F-ACB8-7D5EB5A09FF0}" destId="{47D11DCC-D4C0-4A21-AD6E-309FEE75431F}" srcOrd="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56583-3972-4165-A053-684AB4B3991D}">
      <dsp:nvSpPr>
        <dsp:cNvPr id="0" name=""/>
        <dsp:cNvSpPr/>
      </dsp:nvSpPr>
      <dsp:spPr>
        <a:xfrm>
          <a:off x="8248" y="36082"/>
          <a:ext cx="8451723" cy="5322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1733550">
            <a:lnSpc>
              <a:spcPct val="90000"/>
            </a:lnSpc>
            <a:spcBef>
              <a:spcPct val="0"/>
            </a:spcBef>
            <a:spcAft>
              <a:spcPct val="35000"/>
            </a:spcAft>
            <a:buNone/>
          </a:pPr>
          <a:r>
            <a:rPr lang="en-US" sz="3900" kern="1200"/>
            <a:t>Objectives:</a:t>
          </a:r>
        </a:p>
        <a:p>
          <a:pPr marL="228600" lvl="1" indent="-228600" algn="l" defTabSz="933450">
            <a:lnSpc>
              <a:spcPct val="90000"/>
            </a:lnSpc>
            <a:spcBef>
              <a:spcPct val="0"/>
            </a:spcBef>
            <a:spcAft>
              <a:spcPct val="15000"/>
            </a:spcAft>
            <a:buChar char="•"/>
          </a:pPr>
          <a:r>
            <a:rPr lang="en-US" sz="2100" b="0" kern="1200"/>
            <a:t>Welcome!</a:t>
          </a:r>
        </a:p>
        <a:p>
          <a:pPr marL="228600" lvl="1" indent="-228600" algn="l" defTabSz="933450">
            <a:lnSpc>
              <a:spcPct val="90000"/>
            </a:lnSpc>
            <a:spcBef>
              <a:spcPct val="0"/>
            </a:spcBef>
            <a:spcAft>
              <a:spcPct val="15000"/>
            </a:spcAft>
            <a:buChar char="•"/>
          </a:pPr>
          <a:r>
            <a:rPr lang="en-US" sz="2100" kern="1200" dirty="0"/>
            <a:t>Who is AgeOptions and what do we do?</a:t>
          </a:r>
          <a:endParaRPr lang="en-US" sz="2100" b="1" kern="1200" dirty="0"/>
        </a:p>
        <a:p>
          <a:pPr marL="228600" lvl="1" indent="-228600" algn="l" defTabSz="933450">
            <a:lnSpc>
              <a:spcPct val="90000"/>
            </a:lnSpc>
            <a:spcBef>
              <a:spcPct val="0"/>
            </a:spcBef>
            <a:spcAft>
              <a:spcPct val="15000"/>
            </a:spcAft>
            <a:buChar char="•"/>
          </a:pPr>
          <a:r>
            <a:rPr lang="en-US" sz="2100" kern="1200" dirty="0"/>
            <a:t>Grant Purpose and Work Plan</a:t>
          </a:r>
          <a:endParaRPr lang="en-US" sz="2100" b="1" kern="1200" dirty="0"/>
        </a:p>
        <a:p>
          <a:pPr marL="457200" lvl="2" indent="-228600" algn="l" defTabSz="933450">
            <a:lnSpc>
              <a:spcPct val="90000"/>
            </a:lnSpc>
            <a:spcBef>
              <a:spcPct val="0"/>
            </a:spcBef>
            <a:spcAft>
              <a:spcPct val="15000"/>
            </a:spcAft>
            <a:buChar char="•"/>
          </a:pPr>
          <a:r>
            <a:rPr lang="en-US" sz="2100" b="0" kern="1200" dirty="0"/>
            <a:t>Mission and Definitions</a:t>
          </a:r>
        </a:p>
        <a:p>
          <a:pPr marL="457200" lvl="2" indent="-228600" algn="l" defTabSz="933450">
            <a:lnSpc>
              <a:spcPct val="90000"/>
            </a:lnSpc>
            <a:spcBef>
              <a:spcPct val="0"/>
            </a:spcBef>
            <a:spcAft>
              <a:spcPct val="15000"/>
            </a:spcAft>
            <a:buChar char="•"/>
          </a:pPr>
          <a:r>
            <a:rPr lang="en-US" sz="2100" b="0" kern="1200" dirty="0"/>
            <a:t>Four Requirements: </a:t>
          </a:r>
        </a:p>
        <a:p>
          <a:pPr marL="685800" lvl="3" indent="-228600" algn="l" defTabSz="933450">
            <a:lnSpc>
              <a:spcPct val="90000"/>
            </a:lnSpc>
            <a:spcBef>
              <a:spcPct val="0"/>
            </a:spcBef>
            <a:spcAft>
              <a:spcPct val="15000"/>
            </a:spcAft>
            <a:buChar char="•"/>
          </a:pPr>
          <a:r>
            <a:rPr lang="en-US" sz="2100" b="0" kern="1200" dirty="0"/>
            <a:t>Display of Aging Network Materials</a:t>
          </a:r>
        </a:p>
        <a:p>
          <a:pPr marL="685800" lvl="3" indent="-228600" algn="l" defTabSz="933450">
            <a:lnSpc>
              <a:spcPct val="90000"/>
            </a:lnSpc>
            <a:spcBef>
              <a:spcPct val="0"/>
            </a:spcBef>
            <a:spcAft>
              <a:spcPct val="15000"/>
            </a:spcAft>
            <a:buChar char="•"/>
          </a:pPr>
          <a:r>
            <a:rPr lang="en-US" sz="2100" b="0" kern="1200" dirty="0"/>
            <a:t>Establish Connections to the Aging Network and to AgeOptions</a:t>
          </a:r>
        </a:p>
        <a:p>
          <a:pPr marL="685800" lvl="3" indent="-228600" algn="l" defTabSz="933450">
            <a:lnSpc>
              <a:spcPct val="90000"/>
            </a:lnSpc>
            <a:spcBef>
              <a:spcPct val="0"/>
            </a:spcBef>
            <a:spcAft>
              <a:spcPct val="15000"/>
            </a:spcAft>
            <a:buChar char="•"/>
          </a:pPr>
          <a:r>
            <a:rPr lang="en-US" sz="2100" b="0" kern="1200"/>
            <a:t>Increase Access to Technology</a:t>
          </a:r>
        </a:p>
        <a:p>
          <a:pPr marL="685800" lvl="3" indent="-228600" algn="l" defTabSz="933450">
            <a:lnSpc>
              <a:spcPct val="90000"/>
            </a:lnSpc>
            <a:spcBef>
              <a:spcPct val="0"/>
            </a:spcBef>
            <a:spcAft>
              <a:spcPct val="15000"/>
            </a:spcAft>
            <a:buChar char="•"/>
          </a:pPr>
          <a:r>
            <a:rPr lang="en-US" sz="2100" b="0" kern="1200" dirty="0"/>
            <a:t>Address Social Isolation</a:t>
          </a:r>
        </a:p>
        <a:p>
          <a:pPr marL="228600" lvl="1" indent="-228600" algn="l" defTabSz="933450">
            <a:lnSpc>
              <a:spcPct val="90000"/>
            </a:lnSpc>
            <a:spcBef>
              <a:spcPct val="0"/>
            </a:spcBef>
            <a:spcAft>
              <a:spcPct val="15000"/>
            </a:spcAft>
            <a:buChar char="•"/>
          </a:pPr>
          <a:r>
            <a:rPr lang="en-US" sz="2100" b="0" kern="1200" dirty="0"/>
            <a:t>What is the Aging Network?</a:t>
          </a:r>
        </a:p>
        <a:p>
          <a:pPr marL="228600" lvl="1" indent="-228600" algn="l" defTabSz="933450">
            <a:lnSpc>
              <a:spcPct val="90000"/>
            </a:lnSpc>
            <a:spcBef>
              <a:spcPct val="0"/>
            </a:spcBef>
            <a:spcAft>
              <a:spcPct val="15000"/>
            </a:spcAft>
            <a:buChar char="•"/>
          </a:pPr>
          <a:r>
            <a:rPr lang="en-US" sz="2100" b="0" kern="1200" dirty="0"/>
            <a:t>Administrative Details:</a:t>
          </a:r>
        </a:p>
        <a:p>
          <a:pPr marL="457200" lvl="2" indent="-228600" algn="l" defTabSz="889000">
            <a:lnSpc>
              <a:spcPct val="90000"/>
            </a:lnSpc>
            <a:spcBef>
              <a:spcPct val="0"/>
            </a:spcBef>
            <a:spcAft>
              <a:spcPct val="15000"/>
            </a:spcAft>
            <a:buChar char="•"/>
          </a:pPr>
          <a:r>
            <a:rPr lang="en-US" sz="2000" b="0" kern="1200" dirty="0"/>
            <a:t>Dates, Reporting Form, Webpage, Quarterly Meetings, Welcome Packet</a:t>
          </a:r>
        </a:p>
        <a:p>
          <a:pPr marL="228600" lvl="1" indent="-228600" algn="l" defTabSz="889000">
            <a:lnSpc>
              <a:spcPct val="90000"/>
            </a:lnSpc>
            <a:spcBef>
              <a:spcPct val="0"/>
            </a:spcBef>
            <a:spcAft>
              <a:spcPct val="15000"/>
            </a:spcAft>
            <a:buChar char="•"/>
          </a:pPr>
          <a:r>
            <a:rPr lang="en-US" sz="2000" b="0" kern="1200" dirty="0"/>
            <a:t> </a:t>
          </a:r>
          <a:r>
            <a:rPr lang="en-US" sz="2100" b="0" kern="1200" dirty="0"/>
            <a:t>Q&amp;A, Requests, Adjourn</a:t>
          </a:r>
          <a:endParaRPr lang="en-US" sz="2000" b="0" kern="1200" dirty="0"/>
        </a:p>
      </dsp:txBody>
      <dsp:txXfrm>
        <a:off x="8248" y="36082"/>
        <a:ext cx="8451723" cy="5322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312AB-A1C2-4BFF-96C4-ACC2F374BB0E}">
      <dsp:nvSpPr>
        <dsp:cNvPr id="0" name=""/>
        <dsp:cNvSpPr/>
      </dsp:nvSpPr>
      <dsp:spPr>
        <a:xfrm>
          <a:off x="0" y="119596"/>
          <a:ext cx="7850037"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FY25 Reporting Form as of  September 30, 2024</a:t>
          </a:r>
          <a:endParaRPr lang="en-US" sz="2600" kern="1200"/>
        </a:p>
      </dsp:txBody>
      <dsp:txXfrm>
        <a:off x="29700" y="149296"/>
        <a:ext cx="7790637" cy="549000"/>
      </dsp:txXfrm>
    </dsp:sp>
    <dsp:sp modelId="{D5AEB2F4-C990-4B67-805C-2FD7B4375E96}">
      <dsp:nvSpPr>
        <dsp:cNvPr id="0" name=""/>
        <dsp:cNvSpPr/>
      </dsp:nvSpPr>
      <dsp:spPr>
        <a:xfrm>
          <a:off x="0" y="727996"/>
          <a:ext cx="7850037"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Please use </a:t>
          </a:r>
          <a:r>
            <a:rPr lang="en-US" sz="2000" b="1" i="1" kern="1200"/>
            <a:t>only</a:t>
          </a:r>
          <a:r>
            <a:rPr lang="en-US" sz="2000" kern="1200"/>
            <a:t> the most recent version  (</a:t>
          </a:r>
          <a:r>
            <a:rPr lang="en-US" sz="2000" b="0" i="1" kern="1200"/>
            <a:t>As of 09.30.2024</a:t>
          </a:r>
          <a:r>
            <a:rPr lang="en-US" sz="2000" kern="1200"/>
            <a:t>)</a:t>
          </a:r>
        </a:p>
        <a:p>
          <a:pPr marL="228600" lvl="1" indent="-228600" algn="l" defTabSz="889000">
            <a:lnSpc>
              <a:spcPct val="90000"/>
            </a:lnSpc>
            <a:spcBef>
              <a:spcPct val="0"/>
            </a:spcBef>
            <a:spcAft>
              <a:spcPct val="20000"/>
            </a:spcAft>
            <a:buChar char="•"/>
          </a:pPr>
          <a:r>
            <a:rPr lang="en-US" sz="2000" kern="1200"/>
            <a:t>Can be found on the updated Partner Webpage/my emails</a:t>
          </a:r>
        </a:p>
        <a:p>
          <a:pPr marL="228600" lvl="1" indent="-228600" algn="l" defTabSz="889000">
            <a:lnSpc>
              <a:spcPct val="90000"/>
            </a:lnSpc>
            <a:spcBef>
              <a:spcPct val="0"/>
            </a:spcBef>
            <a:spcAft>
              <a:spcPct val="20000"/>
            </a:spcAft>
            <a:buChar char="•"/>
          </a:pPr>
          <a:r>
            <a:rPr lang="en-US" sz="2000" kern="1200"/>
            <a:t>Unique Participants and units as hours</a:t>
          </a:r>
        </a:p>
        <a:p>
          <a:pPr marL="228600" lvl="1" indent="-228600" algn="l" defTabSz="889000">
            <a:lnSpc>
              <a:spcPct val="90000"/>
            </a:lnSpc>
            <a:spcBef>
              <a:spcPct val="0"/>
            </a:spcBef>
            <a:spcAft>
              <a:spcPct val="20000"/>
            </a:spcAft>
            <a:buChar char="•"/>
          </a:pPr>
          <a:r>
            <a:rPr lang="en-US" sz="2000" kern="1200"/>
            <a:t>Please submit as soon as possible (once you are done for the quarter)</a:t>
          </a:r>
        </a:p>
      </dsp:txBody>
      <dsp:txXfrm>
        <a:off x="0" y="727996"/>
        <a:ext cx="7850037" cy="1587690"/>
      </dsp:txXfrm>
    </dsp:sp>
    <dsp:sp modelId="{0DC7F3EF-3169-41A0-A350-98F3C271894A}">
      <dsp:nvSpPr>
        <dsp:cNvPr id="0" name=""/>
        <dsp:cNvSpPr/>
      </dsp:nvSpPr>
      <dsp:spPr>
        <a:xfrm>
          <a:off x="0" y="2315686"/>
          <a:ext cx="7850037"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FY25 Stipend Spend Down </a:t>
          </a:r>
          <a:endParaRPr lang="en-US" sz="2600" kern="1200"/>
        </a:p>
      </dsp:txBody>
      <dsp:txXfrm>
        <a:off x="29700" y="2345386"/>
        <a:ext cx="7790637" cy="549000"/>
      </dsp:txXfrm>
    </dsp:sp>
    <dsp:sp modelId="{6A678E56-45EF-4DE2-BD15-275A8138FCD3}">
      <dsp:nvSpPr>
        <dsp:cNvPr id="0" name=""/>
        <dsp:cNvSpPr/>
      </dsp:nvSpPr>
      <dsp:spPr>
        <a:xfrm>
          <a:off x="0" y="2924086"/>
          <a:ext cx="785003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Must be spent or committed by September 30, 2025</a:t>
          </a:r>
        </a:p>
      </dsp:txBody>
      <dsp:txXfrm>
        <a:off x="0" y="2924086"/>
        <a:ext cx="7850037" cy="430560"/>
      </dsp:txXfrm>
    </dsp:sp>
    <dsp:sp modelId="{0866664F-0B68-4EE3-AA10-7BF59AEF50C2}">
      <dsp:nvSpPr>
        <dsp:cNvPr id="0" name=""/>
        <dsp:cNvSpPr/>
      </dsp:nvSpPr>
      <dsp:spPr>
        <a:xfrm>
          <a:off x="0" y="3354646"/>
          <a:ext cx="7850037" cy="60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Please submit</a:t>
          </a:r>
          <a:endParaRPr lang="en-US" sz="2600" kern="1200"/>
        </a:p>
      </dsp:txBody>
      <dsp:txXfrm>
        <a:off x="29700" y="3384346"/>
        <a:ext cx="7790637" cy="549000"/>
      </dsp:txXfrm>
    </dsp:sp>
    <dsp:sp modelId="{6ABCD055-251C-4338-A2C1-CA73EDA60418}">
      <dsp:nvSpPr>
        <dsp:cNvPr id="0" name=""/>
        <dsp:cNvSpPr/>
      </dsp:nvSpPr>
      <dsp:spPr>
        <a:xfrm>
          <a:off x="0" y="3963046"/>
          <a:ext cx="7850037"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3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Success Stories</a:t>
          </a:r>
        </a:p>
        <a:p>
          <a:pPr marL="228600" lvl="1" indent="-228600" algn="l" defTabSz="889000">
            <a:lnSpc>
              <a:spcPct val="90000"/>
            </a:lnSpc>
            <a:spcBef>
              <a:spcPct val="0"/>
            </a:spcBef>
            <a:spcAft>
              <a:spcPct val="20000"/>
            </a:spcAft>
            <a:buChar char="•"/>
          </a:pPr>
          <a:r>
            <a:rPr lang="en-US" sz="2000" kern="1200" dirty="0"/>
            <a:t>Photo Submissions</a:t>
          </a:r>
        </a:p>
        <a:p>
          <a:pPr marL="228600" lvl="1" indent="-228600" algn="l" defTabSz="889000">
            <a:lnSpc>
              <a:spcPct val="90000"/>
            </a:lnSpc>
            <a:spcBef>
              <a:spcPct val="0"/>
            </a:spcBef>
            <a:spcAft>
              <a:spcPct val="20000"/>
            </a:spcAft>
            <a:buChar char="•"/>
          </a:pPr>
          <a:r>
            <a:rPr lang="en-US" sz="2000" kern="1200" dirty="0"/>
            <a:t>Aging Network Display Area Photos</a:t>
          </a:r>
        </a:p>
      </dsp:txBody>
      <dsp:txXfrm>
        <a:off x="0" y="3963046"/>
        <a:ext cx="7850037" cy="995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1DCC-D4C0-4A21-AD6E-309FEE75431F}">
      <dsp:nvSpPr>
        <dsp:cNvPr id="0" name=""/>
        <dsp:cNvSpPr/>
      </dsp:nvSpPr>
      <dsp:spPr>
        <a:xfrm>
          <a:off x="479645" y="1828"/>
          <a:ext cx="7226654" cy="4335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Helpful Tips:</a:t>
          </a:r>
          <a:endParaRPr lang="en-US" sz="3900" kern="1200"/>
        </a:p>
        <a:p>
          <a:pPr marL="285750" lvl="1" indent="-285750" algn="l" defTabSz="1333500">
            <a:lnSpc>
              <a:spcPct val="90000"/>
            </a:lnSpc>
            <a:spcBef>
              <a:spcPct val="0"/>
            </a:spcBef>
            <a:spcAft>
              <a:spcPct val="15000"/>
            </a:spcAft>
            <a:buChar char="•"/>
          </a:pPr>
          <a:r>
            <a:rPr lang="en-US" sz="3000" kern="1200"/>
            <a:t>Merge “like” programs  (Chair Yoga for the month)</a:t>
          </a:r>
        </a:p>
        <a:p>
          <a:pPr marL="285750" lvl="1" indent="-285750" algn="l" defTabSz="1333500">
            <a:lnSpc>
              <a:spcPct val="90000"/>
            </a:lnSpc>
            <a:spcBef>
              <a:spcPct val="0"/>
            </a:spcBef>
            <a:spcAft>
              <a:spcPct val="15000"/>
            </a:spcAft>
            <a:buChar char="•"/>
          </a:pPr>
          <a:r>
            <a:rPr lang="en-US" sz="3000" kern="1200"/>
            <a:t>Record the length of the program in hours or quarter hours</a:t>
          </a:r>
        </a:p>
        <a:p>
          <a:pPr marL="285750" lvl="1" indent="-285750" algn="l" defTabSz="1333500">
            <a:lnSpc>
              <a:spcPct val="90000"/>
            </a:lnSpc>
            <a:spcBef>
              <a:spcPct val="0"/>
            </a:spcBef>
            <a:spcAft>
              <a:spcPct val="15000"/>
            </a:spcAft>
            <a:buChar char="•"/>
          </a:pPr>
          <a:r>
            <a:rPr lang="en-US" sz="3000" kern="1200"/>
            <a:t>Capture those new (unique) participants</a:t>
          </a:r>
        </a:p>
        <a:p>
          <a:pPr marL="285750" lvl="1" indent="-285750" algn="l" defTabSz="1333500">
            <a:lnSpc>
              <a:spcPct val="90000"/>
            </a:lnSpc>
            <a:spcBef>
              <a:spcPct val="0"/>
            </a:spcBef>
            <a:spcAft>
              <a:spcPct val="15000"/>
            </a:spcAft>
            <a:buChar char="•"/>
          </a:pPr>
          <a:r>
            <a:rPr lang="en-US" sz="3000" kern="1200"/>
            <a:t>Funds are to be used for older adults 60+ </a:t>
          </a:r>
        </a:p>
      </dsp:txBody>
      <dsp:txXfrm>
        <a:off x="606642" y="128825"/>
        <a:ext cx="6972660" cy="4081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1DCC-D4C0-4A21-AD6E-309FEE75431F}">
      <dsp:nvSpPr>
        <dsp:cNvPr id="0" name=""/>
        <dsp:cNvSpPr/>
      </dsp:nvSpPr>
      <dsp:spPr>
        <a:xfrm>
          <a:off x="479645" y="1828"/>
          <a:ext cx="7226654" cy="4335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kern="1200"/>
            <a:t>Library Partner Page</a:t>
          </a:r>
          <a:endParaRPr lang="en-US" sz="4800" kern="1200"/>
        </a:p>
        <a:p>
          <a:pPr marL="285750" lvl="1" indent="-285750" algn="l" defTabSz="1866900">
            <a:lnSpc>
              <a:spcPct val="90000"/>
            </a:lnSpc>
            <a:spcBef>
              <a:spcPct val="0"/>
            </a:spcBef>
            <a:spcAft>
              <a:spcPct val="15000"/>
            </a:spcAft>
            <a:buChar char="•"/>
          </a:pPr>
          <a:endParaRPr lang="en-US" sz="4200" kern="1200"/>
        </a:p>
      </dsp:txBody>
      <dsp:txXfrm>
        <a:off x="606642" y="128825"/>
        <a:ext cx="6972660" cy="40819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E9F445-E93B-4A4B-A567-A7F2B6CF1740}" type="datetimeFigureOut">
              <a:rPr lang="en-US" smtClean="0"/>
              <a:t>10/15/2024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23A3777-7152-4BB0-87B7-E1A4CDC62509}" type="slidenum">
              <a:rPr lang="en-US" smtClean="0"/>
              <a:t>‹#›</a:t>
            </a:fld>
            <a:endParaRPr lang="en-US"/>
          </a:p>
        </p:txBody>
      </p:sp>
    </p:spTree>
    <p:extLst>
      <p:ext uri="{BB962C8B-B14F-4D97-AF65-F5344CB8AC3E}">
        <p14:creationId xmlns:p14="http://schemas.microsoft.com/office/powerpoint/2010/main" val="36177952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3T17:57:01.803"/>
    </inkml:context>
    <inkml:brush xml:id="br0">
      <inkml:brushProperty name="width" value="0.035" units="cm"/>
      <inkml:brushProperty name="height" value="0.035" units="cm"/>
    </inkml:brush>
  </inkml:definitions>
  <inkml:trace contextRef="#ctx0" brushRef="#br0">0 5 24575,'0'-4'0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3T17:57:02.419"/>
    </inkml:context>
    <inkml:brush xml:id="br0">
      <inkml:brushProperty name="width" value="0.035" units="cm"/>
      <inkml:brushProperty name="height" value="0.035" units="cm"/>
    </inkml:brush>
  </inkml:definitions>
  <inkml:trace contextRef="#ctx0" brushRef="#br0">1 5 24575,'0'-5'0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3T17:57:02.922"/>
    </inkml:context>
    <inkml:brush xml:id="br0">
      <inkml:brushProperty name="width" value="0.035" units="cm"/>
      <inkml:brushProperty name="height" value="0.035" units="cm"/>
    </inkml:brush>
  </inkml:definitions>
  <inkml:trace contextRef="#ctx0" brushRef="#br0">0 5 24575,'0'-5'0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3T17:57:06.552"/>
    </inkml:context>
    <inkml:brush xml:id="br0">
      <inkml:brushProperty name="width" value="0.035" units="cm"/>
      <inkml:brushProperty name="height" value="0.035" units="cm"/>
    </inkml:brush>
  </inkml:definitions>
  <inkml:trace contextRef="#ctx0" brushRef="#br0">12 5 24575,'-5'0'0,"-1"-4"0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1T15:22:29.04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1T15:22:29.04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7358FC-302E-C64B-B175-E759F7C44591}" type="datetimeFigureOut">
              <a:rPr lang="en-US" smtClean="0"/>
              <a:t>10/15/2024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680F63-5379-B54F-A7A4-B3B71BAE84B9}" type="slidenum">
              <a:rPr lang="en-US" smtClean="0"/>
              <a:t>‹#›</a:t>
            </a:fld>
            <a:endParaRPr lang="en-US"/>
          </a:p>
        </p:txBody>
      </p:sp>
    </p:spTree>
    <p:extLst>
      <p:ext uri="{BB962C8B-B14F-4D97-AF65-F5344CB8AC3E}">
        <p14:creationId xmlns:p14="http://schemas.microsoft.com/office/powerpoint/2010/main" val="328006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rvices.ageoptions.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680F63-5379-B54F-A7A4-B3B71BAE84B9}" type="slidenum">
              <a:rPr lang="en-US" smtClean="0"/>
              <a:t>1</a:t>
            </a:fld>
            <a:endParaRPr lang="en-US"/>
          </a:p>
        </p:txBody>
      </p:sp>
    </p:spTree>
    <p:extLst>
      <p:ext uri="{BB962C8B-B14F-4D97-AF65-F5344CB8AC3E}">
        <p14:creationId xmlns:p14="http://schemas.microsoft.com/office/powerpoint/2010/main" val="417683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1" dirty="0"/>
              <a:t>SPENDING MORE TIME ABOUT THIS NETWORK LATER… AGEOPTIONS AND ALL OUR FUNDED PARTNERS – INCLUDES YOU! YOU are part of the network! You don’t need to be the expert – get in touch with these partners. YOU ARE NOT ALONE!!!!! (Don’t worry – we’ve got your back!)</a:t>
            </a:r>
          </a:p>
        </p:txBody>
      </p:sp>
      <p:sp>
        <p:nvSpPr>
          <p:cNvPr id="4" name="Slide Number Placeholder 3"/>
          <p:cNvSpPr>
            <a:spLocks noGrp="1"/>
          </p:cNvSpPr>
          <p:nvPr>
            <p:ph type="sldNum" sz="quarter" idx="5"/>
          </p:nvPr>
        </p:nvSpPr>
        <p:spPr/>
        <p:txBody>
          <a:bodyPr/>
          <a:lstStyle/>
          <a:p>
            <a:fld id="{E3680F63-5379-B54F-A7A4-B3B71BAE84B9}" type="slidenum">
              <a:rPr lang="en-US" smtClean="0"/>
              <a:t>10</a:t>
            </a:fld>
            <a:endParaRPr lang="en-US"/>
          </a:p>
        </p:txBody>
      </p:sp>
    </p:spTree>
    <p:extLst>
      <p:ext uri="{BB962C8B-B14F-4D97-AF65-F5344CB8AC3E}">
        <p14:creationId xmlns:p14="http://schemas.microsoft.com/office/powerpoint/2010/main" val="272225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t>FY25 LIBRARY CARES PROGRAM</a:t>
            </a:r>
          </a:p>
        </p:txBody>
      </p:sp>
      <p:sp>
        <p:nvSpPr>
          <p:cNvPr id="4" name="Slide Number Placeholder 3"/>
          <p:cNvSpPr>
            <a:spLocks noGrp="1"/>
          </p:cNvSpPr>
          <p:nvPr>
            <p:ph type="sldNum" sz="quarter" idx="5"/>
          </p:nvPr>
        </p:nvSpPr>
        <p:spPr/>
        <p:txBody>
          <a:bodyPr/>
          <a:lstStyle/>
          <a:p>
            <a:fld id="{E3680F63-5379-B54F-A7A4-B3B71BAE84B9}" type="slidenum">
              <a:rPr lang="en-US" smtClean="0"/>
              <a:t>11</a:t>
            </a:fld>
            <a:endParaRPr lang="en-US"/>
          </a:p>
        </p:txBody>
      </p:sp>
    </p:spTree>
    <p:extLst>
      <p:ext uri="{BB962C8B-B14F-4D97-AF65-F5344CB8AC3E}">
        <p14:creationId xmlns:p14="http://schemas.microsoft.com/office/powerpoint/2010/main" val="2582066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FY25 LIBRARY CARES PROGRAM</a:t>
            </a:r>
          </a:p>
        </p:txBody>
      </p:sp>
      <p:sp>
        <p:nvSpPr>
          <p:cNvPr id="4" name="Slide Number Placeholder 3"/>
          <p:cNvSpPr>
            <a:spLocks noGrp="1"/>
          </p:cNvSpPr>
          <p:nvPr>
            <p:ph type="sldNum" sz="quarter" idx="5"/>
          </p:nvPr>
        </p:nvSpPr>
        <p:spPr/>
        <p:txBody>
          <a:bodyPr/>
          <a:lstStyle/>
          <a:p>
            <a:fld id="{E3680F63-5379-B54F-A7A4-B3B71BAE84B9}" type="slidenum">
              <a:rPr lang="en-US" smtClean="0"/>
              <a:t>12</a:t>
            </a:fld>
            <a:endParaRPr lang="en-US"/>
          </a:p>
        </p:txBody>
      </p:sp>
    </p:spTree>
    <p:extLst>
      <p:ext uri="{BB962C8B-B14F-4D97-AF65-F5344CB8AC3E}">
        <p14:creationId xmlns:p14="http://schemas.microsoft.com/office/powerpoint/2010/main" val="2998172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These are listed in your Work Plan</a:t>
            </a:r>
          </a:p>
        </p:txBody>
      </p:sp>
      <p:sp>
        <p:nvSpPr>
          <p:cNvPr id="4" name="Slide Number Placeholder 3"/>
          <p:cNvSpPr>
            <a:spLocks noGrp="1"/>
          </p:cNvSpPr>
          <p:nvPr>
            <p:ph type="sldNum" sz="quarter" idx="5"/>
          </p:nvPr>
        </p:nvSpPr>
        <p:spPr/>
        <p:txBody>
          <a:bodyPr/>
          <a:lstStyle/>
          <a:p>
            <a:fld id="{E3680F63-5379-B54F-A7A4-B3B71BAE84B9}" type="slidenum">
              <a:rPr lang="en-US" smtClean="0"/>
              <a:t>13</a:t>
            </a:fld>
            <a:endParaRPr lang="en-US"/>
          </a:p>
        </p:txBody>
      </p:sp>
    </p:spTree>
    <p:extLst>
      <p:ext uri="{BB962C8B-B14F-4D97-AF65-F5344CB8AC3E}">
        <p14:creationId xmlns:p14="http://schemas.microsoft.com/office/powerpoint/2010/main" val="438960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effectLst/>
                <a:highlight>
                  <a:srgbClr val="FFFF00"/>
                </a:highlight>
                <a:ea typeface="Arial" panose="020B0604020202020204" pitchFamily="34" charset="0"/>
                <a:cs typeface="Arial" panose="020B0604020202020204" pitchFamily="34" charset="0"/>
              </a:rPr>
              <a:t>We understand that library programs are typically open to all community members. For the programs or services, you provide under this funding, we ask that you target and prioritize older adults. </a:t>
            </a:r>
            <a:endParaRPr lang="en-US" sz="1600" b="1" i="1"/>
          </a:p>
        </p:txBody>
      </p:sp>
      <p:sp>
        <p:nvSpPr>
          <p:cNvPr id="4" name="Slide Number Placeholder 3"/>
          <p:cNvSpPr>
            <a:spLocks noGrp="1"/>
          </p:cNvSpPr>
          <p:nvPr>
            <p:ph type="sldNum" sz="quarter" idx="5"/>
          </p:nvPr>
        </p:nvSpPr>
        <p:spPr/>
        <p:txBody>
          <a:bodyPr/>
          <a:lstStyle/>
          <a:p>
            <a:fld id="{E3680F63-5379-B54F-A7A4-B3B71BAE84B9}" type="slidenum">
              <a:rPr lang="en-US" smtClean="0"/>
              <a:t>14</a:t>
            </a:fld>
            <a:endParaRPr lang="en-US"/>
          </a:p>
        </p:txBody>
      </p:sp>
    </p:spTree>
    <p:extLst>
      <p:ext uri="{BB962C8B-B14F-4D97-AF65-F5344CB8AC3E}">
        <p14:creationId xmlns:p14="http://schemas.microsoft.com/office/powerpoint/2010/main" val="3902952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In Work Plan</a:t>
            </a:r>
          </a:p>
        </p:txBody>
      </p:sp>
      <p:sp>
        <p:nvSpPr>
          <p:cNvPr id="4" name="Slide Number Placeholder 3"/>
          <p:cNvSpPr>
            <a:spLocks noGrp="1"/>
          </p:cNvSpPr>
          <p:nvPr>
            <p:ph type="sldNum" sz="quarter" idx="5"/>
          </p:nvPr>
        </p:nvSpPr>
        <p:spPr/>
        <p:txBody>
          <a:bodyPr/>
          <a:lstStyle/>
          <a:p>
            <a:fld id="{E3680F63-5379-B54F-A7A4-B3B71BAE84B9}" type="slidenum">
              <a:rPr lang="en-US" smtClean="0"/>
              <a:t>15</a:t>
            </a:fld>
            <a:endParaRPr lang="en-US"/>
          </a:p>
        </p:txBody>
      </p:sp>
    </p:spTree>
    <p:extLst>
      <p:ext uri="{BB962C8B-B14F-4D97-AF65-F5344CB8AC3E}">
        <p14:creationId xmlns:p14="http://schemas.microsoft.com/office/powerpoint/2010/main" val="208003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You serve everyone – we do too! Acknowledgement of priority groups and reaching out to them through programs.</a:t>
            </a:r>
          </a:p>
          <a:p>
            <a:r>
              <a:rPr lang="en-US" sz="1600" b="1" i="1" dirty="0"/>
              <a:t>In Work Plan</a:t>
            </a:r>
          </a:p>
        </p:txBody>
      </p:sp>
      <p:sp>
        <p:nvSpPr>
          <p:cNvPr id="4" name="Slide Number Placeholder 3"/>
          <p:cNvSpPr>
            <a:spLocks noGrp="1"/>
          </p:cNvSpPr>
          <p:nvPr>
            <p:ph type="sldNum" sz="quarter" idx="5"/>
          </p:nvPr>
        </p:nvSpPr>
        <p:spPr/>
        <p:txBody>
          <a:bodyPr/>
          <a:lstStyle/>
          <a:p>
            <a:fld id="{E3680F63-5379-B54F-A7A4-B3B71BAE84B9}" type="slidenum">
              <a:rPr lang="en-US" smtClean="0"/>
              <a:t>16</a:t>
            </a:fld>
            <a:endParaRPr lang="en-US"/>
          </a:p>
        </p:txBody>
      </p:sp>
    </p:spTree>
    <p:extLst>
      <p:ext uri="{BB962C8B-B14F-4D97-AF65-F5344CB8AC3E}">
        <p14:creationId xmlns:p14="http://schemas.microsoft.com/office/powerpoint/2010/main" val="416954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Let’s move on to talk about the grant requirements – nothing scary or hard – many of you are already doing these requirements.</a:t>
            </a:r>
          </a:p>
        </p:txBody>
      </p:sp>
      <p:sp>
        <p:nvSpPr>
          <p:cNvPr id="4" name="Slide Number Placeholder 3"/>
          <p:cNvSpPr>
            <a:spLocks noGrp="1"/>
          </p:cNvSpPr>
          <p:nvPr>
            <p:ph type="sldNum" sz="quarter" idx="5"/>
          </p:nvPr>
        </p:nvSpPr>
        <p:spPr/>
        <p:txBody>
          <a:bodyPr/>
          <a:lstStyle/>
          <a:p>
            <a:fld id="{E3680F63-5379-B54F-A7A4-B3B71BAE84B9}" type="slidenum">
              <a:rPr lang="en-US" smtClean="0"/>
              <a:t>17</a:t>
            </a:fld>
            <a:endParaRPr lang="en-US"/>
          </a:p>
        </p:txBody>
      </p:sp>
    </p:spTree>
    <p:extLst>
      <p:ext uri="{BB962C8B-B14F-4D97-AF65-F5344CB8AC3E}">
        <p14:creationId xmlns:p14="http://schemas.microsoft.com/office/powerpoint/2010/main" val="124738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These are all in your Work Plan</a:t>
            </a:r>
          </a:p>
        </p:txBody>
      </p:sp>
      <p:sp>
        <p:nvSpPr>
          <p:cNvPr id="4" name="Slide Number Placeholder 3"/>
          <p:cNvSpPr>
            <a:spLocks noGrp="1"/>
          </p:cNvSpPr>
          <p:nvPr>
            <p:ph type="sldNum" sz="quarter" idx="5"/>
          </p:nvPr>
        </p:nvSpPr>
        <p:spPr/>
        <p:txBody>
          <a:bodyPr/>
          <a:lstStyle/>
          <a:p>
            <a:fld id="{E3680F63-5379-B54F-A7A4-B3B71BAE84B9}" type="slidenum">
              <a:rPr lang="en-US" smtClean="0"/>
              <a:t>18</a:t>
            </a:fld>
            <a:endParaRPr lang="en-US"/>
          </a:p>
        </p:txBody>
      </p:sp>
    </p:spTree>
    <p:extLst>
      <p:ext uri="{BB962C8B-B14F-4D97-AF65-F5344CB8AC3E}">
        <p14:creationId xmlns:p14="http://schemas.microsoft.com/office/powerpoint/2010/main" val="215889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WORK PLAN This will help you determine how best to fill the grant requirements</a:t>
            </a:r>
          </a:p>
          <a:p>
            <a:r>
              <a:rPr lang="en-US" sz="2000" b="1" dirty="0"/>
              <a:t>Will be on the Library Partner Web Page</a:t>
            </a:r>
          </a:p>
          <a:p>
            <a:r>
              <a:rPr lang="en-US" sz="2000" b="1" dirty="0"/>
              <a:t>It is also in your stipend agreement PAGES 4-7</a:t>
            </a:r>
            <a:endParaRPr lang="en-US" sz="3200" dirty="0"/>
          </a:p>
          <a:p>
            <a:endParaRPr lang="en-US" sz="2000" b="1" dirty="0"/>
          </a:p>
        </p:txBody>
      </p:sp>
      <p:sp>
        <p:nvSpPr>
          <p:cNvPr id="4" name="Slide Number Placeholder 3"/>
          <p:cNvSpPr>
            <a:spLocks noGrp="1"/>
          </p:cNvSpPr>
          <p:nvPr>
            <p:ph type="sldNum" sz="quarter" idx="5"/>
          </p:nvPr>
        </p:nvSpPr>
        <p:spPr/>
        <p:txBody>
          <a:bodyPr/>
          <a:lstStyle/>
          <a:p>
            <a:fld id="{E3680F63-5379-B54F-A7A4-B3B71BAE84B9}" type="slidenum">
              <a:rPr lang="en-US" smtClean="0"/>
              <a:t>19</a:t>
            </a:fld>
            <a:endParaRPr lang="en-US"/>
          </a:p>
        </p:txBody>
      </p:sp>
    </p:spTree>
    <p:extLst>
      <p:ext uri="{BB962C8B-B14F-4D97-AF65-F5344CB8AC3E}">
        <p14:creationId xmlns:p14="http://schemas.microsoft.com/office/powerpoint/2010/main" val="36573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b="1" dirty="0"/>
              <a:t>Our agenda for today includes the following:   </a:t>
            </a:r>
          </a:p>
        </p:txBody>
      </p:sp>
      <p:sp>
        <p:nvSpPr>
          <p:cNvPr id="4" name="Slide Number Placeholder 3"/>
          <p:cNvSpPr>
            <a:spLocks noGrp="1"/>
          </p:cNvSpPr>
          <p:nvPr>
            <p:ph type="sldNum" sz="quarter" idx="5"/>
          </p:nvPr>
        </p:nvSpPr>
        <p:spPr/>
        <p:txBody>
          <a:bodyPr/>
          <a:lstStyle/>
          <a:p>
            <a:fld id="{E3680F63-5379-B54F-A7A4-B3B71BAE84B9}" type="slidenum">
              <a:rPr lang="en-US" smtClean="0"/>
              <a:t>2</a:t>
            </a:fld>
            <a:endParaRPr lang="en-US"/>
          </a:p>
        </p:txBody>
      </p:sp>
    </p:spTree>
    <p:extLst>
      <p:ext uri="{BB962C8B-B14F-4D97-AF65-F5344CB8AC3E}">
        <p14:creationId xmlns:p14="http://schemas.microsoft.com/office/powerpoint/2010/main" val="2497390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rgbClr val="000000"/>
                </a:solidFill>
                <a:effectLst/>
                <a:latin typeface="Arial" panose="020B0604020202020204" pitchFamily="34" charset="0"/>
                <a:ea typeface="Arial" panose="020B0604020202020204" pitchFamily="34" charset="0"/>
              </a:rPr>
              <a:t>Shelving, a bulletin board or display racks to serve as a central place to post materials of interest to older adults and those who care for them. </a:t>
            </a:r>
            <a:r>
              <a:rPr lang="en-US" sz="2400" b="1" i="1" dirty="0"/>
              <a:t>***</a:t>
            </a:r>
            <a:r>
              <a:rPr lang="en-US" sz="2400" b="1" i="1" u="sng" dirty="0"/>
              <a:t>WE STRONGLY ENCOURAGE YOU TO INCLUDE materials from your area’s ADRN or CRC</a:t>
            </a:r>
            <a:r>
              <a:rPr lang="en-US" sz="2400" b="1" i="1" dirty="0"/>
              <a:t>. A great way to introduce your patrons (and staff!) to the Aging Services network.</a:t>
            </a:r>
          </a:p>
        </p:txBody>
      </p:sp>
      <p:sp>
        <p:nvSpPr>
          <p:cNvPr id="4" name="Slide Number Placeholder 3"/>
          <p:cNvSpPr>
            <a:spLocks noGrp="1"/>
          </p:cNvSpPr>
          <p:nvPr>
            <p:ph type="sldNum" sz="quarter" idx="5"/>
          </p:nvPr>
        </p:nvSpPr>
        <p:spPr/>
        <p:txBody>
          <a:bodyPr/>
          <a:lstStyle/>
          <a:p>
            <a:fld id="{E3680F63-5379-B54F-A7A4-B3B71BAE84B9}" type="slidenum">
              <a:rPr lang="en-US" smtClean="0"/>
              <a:t>20</a:t>
            </a:fld>
            <a:endParaRPr lang="en-US"/>
          </a:p>
        </p:txBody>
      </p:sp>
    </p:spTree>
    <p:extLst>
      <p:ext uri="{BB962C8B-B14F-4D97-AF65-F5344CB8AC3E}">
        <p14:creationId xmlns:p14="http://schemas.microsoft.com/office/powerpoint/2010/main" val="166215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rgbClr val="000000"/>
                </a:solidFill>
                <a:effectLst/>
                <a:latin typeface="Arial" panose="020B0604020202020204" pitchFamily="34" charset="0"/>
                <a:ea typeface="Arial" panose="020B0604020202020204" pitchFamily="34" charset="0"/>
              </a:rPr>
              <a:t>Invite your local ADRN or CRC to come to the library – discuss services, provide a presentation, or share materials, outpost. We will connect you with your area’s Aging Network partners. Examples of AgeOptions presentations are in the Work Plan – or check with us if you don’t see what you are looking for. ASSISTANCE IN PROMOTING THESE PROGRAMS at the minimum</a:t>
            </a:r>
          </a:p>
        </p:txBody>
      </p:sp>
      <p:sp>
        <p:nvSpPr>
          <p:cNvPr id="4" name="Slide Number Placeholder 3"/>
          <p:cNvSpPr>
            <a:spLocks noGrp="1"/>
          </p:cNvSpPr>
          <p:nvPr>
            <p:ph type="sldNum" sz="quarter" idx="5"/>
          </p:nvPr>
        </p:nvSpPr>
        <p:spPr/>
        <p:txBody>
          <a:bodyPr/>
          <a:lstStyle/>
          <a:p>
            <a:fld id="{E3680F63-5379-B54F-A7A4-B3B71BAE84B9}" type="slidenum">
              <a:rPr lang="en-US" smtClean="0"/>
              <a:t>21</a:t>
            </a:fld>
            <a:endParaRPr lang="en-US"/>
          </a:p>
        </p:txBody>
      </p:sp>
    </p:spTree>
    <p:extLst>
      <p:ext uri="{BB962C8B-B14F-4D97-AF65-F5344CB8AC3E}">
        <p14:creationId xmlns:p14="http://schemas.microsoft.com/office/powerpoint/2010/main" val="309375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Here are some options for your AgeOptions hosted presentation – we will be sharing a detailed list with explanations SOON</a:t>
            </a:r>
          </a:p>
          <a:p>
            <a:r>
              <a:rPr lang="en-US" sz="1600" b="1" i="1" dirty="0"/>
              <a:t>THERE WILL BE A SURVEY TO RANK. YOU WILL BE CONTACTED BY THE PROGRAM’s coordinator to find out more if the program is something that fits your library’s needs</a:t>
            </a:r>
          </a:p>
          <a:p>
            <a:r>
              <a:rPr lang="en-US" sz="1600" b="1" dirty="0">
                <a:solidFill>
                  <a:srgbClr val="005193"/>
                </a:solidFill>
                <a:highlight>
                  <a:srgbClr val="FFFFFF"/>
                </a:highlight>
              </a:rPr>
              <a:t>PLUG AND PLAY PROGRAMMING</a:t>
            </a:r>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22</a:t>
            </a:fld>
            <a:endParaRPr lang="en-US"/>
          </a:p>
        </p:txBody>
      </p:sp>
    </p:spTree>
    <p:extLst>
      <p:ext uri="{BB962C8B-B14F-4D97-AF65-F5344CB8AC3E}">
        <p14:creationId xmlns:p14="http://schemas.microsoft.com/office/powerpoint/2010/main" val="89928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a:t>TL: This includes a variety of possibilities from purchasing computers and hot spots, to offering educational and informative tech sessions</a:t>
            </a:r>
          </a:p>
          <a:p>
            <a:r>
              <a:rPr lang="en-US" sz="1600" b="1" i="1"/>
              <a:t>REFER TO WORK PLAN</a:t>
            </a:r>
          </a:p>
        </p:txBody>
      </p:sp>
      <p:sp>
        <p:nvSpPr>
          <p:cNvPr id="4" name="Slide Number Placeholder 3"/>
          <p:cNvSpPr>
            <a:spLocks noGrp="1"/>
          </p:cNvSpPr>
          <p:nvPr>
            <p:ph type="sldNum" sz="quarter" idx="5"/>
          </p:nvPr>
        </p:nvSpPr>
        <p:spPr/>
        <p:txBody>
          <a:bodyPr/>
          <a:lstStyle/>
          <a:p>
            <a:fld id="{E3680F63-5379-B54F-A7A4-B3B71BAE84B9}" type="slidenum">
              <a:rPr lang="en-US" smtClean="0"/>
              <a:t>23</a:t>
            </a:fld>
            <a:endParaRPr lang="en-US"/>
          </a:p>
        </p:txBody>
      </p:sp>
    </p:spTree>
    <p:extLst>
      <p:ext uri="{BB962C8B-B14F-4D97-AF65-F5344CB8AC3E}">
        <p14:creationId xmlns:p14="http://schemas.microsoft.com/office/powerpoint/2010/main" val="394016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a:t>ASI: This includes a variety of possibilities from exercise classes to historical portrayals and other presentations</a:t>
            </a:r>
          </a:p>
          <a:p>
            <a:r>
              <a:rPr lang="en-US" sz="1600" b="1" i="1"/>
              <a:t>REFER TO WORK PLAN</a:t>
            </a:r>
          </a:p>
        </p:txBody>
      </p:sp>
      <p:sp>
        <p:nvSpPr>
          <p:cNvPr id="4" name="Slide Number Placeholder 3"/>
          <p:cNvSpPr>
            <a:spLocks noGrp="1"/>
          </p:cNvSpPr>
          <p:nvPr>
            <p:ph type="sldNum" sz="quarter" idx="5"/>
          </p:nvPr>
        </p:nvSpPr>
        <p:spPr/>
        <p:txBody>
          <a:bodyPr/>
          <a:lstStyle/>
          <a:p>
            <a:fld id="{E3680F63-5379-B54F-A7A4-B3B71BAE84B9}" type="slidenum">
              <a:rPr lang="en-US" smtClean="0"/>
              <a:t>24</a:t>
            </a:fld>
            <a:endParaRPr lang="en-US"/>
          </a:p>
        </p:txBody>
      </p:sp>
    </p:spTree>
    <p:extLst>
      <p:ext uri="{BB962C8B-B14F-4D97-AF65-F5344CB8AC3E}">
        <p14:creationId xmlns:p14="http://schemas.microsoft.com/office/powerpoint/2010/main" val="4275803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Moving on from Requirements, let’s switch to SERVICES AVAILABLE</a:t>
            </a:r>
          </a:p>
        </p:txBody>
      </p:sp>
      <p:sp>
        <p:nvSpPr>
          <p:cNvPr id="4" name="Slide Number Placeholder 3"/>
          <p:cNvSpPr>
            <a:spLocks noGrp="1"/>
          </p:cNvSpPr>
          <p:nvPr>
            <p:ph type="sldNum" sz="quarter" idx="5"/>
          </p:nvPr>
        </p:nvSpPr>
        <p:spPr/>
        <p:txBody>
          <a:bodyPr/>
          <a:lstStyle/>
          <a:p>
            <a:fld id="{E3680F63-5379-B54F-A7A4-B3B71BAE84B9}" type="slidenum">
              <a:rPr lang="en-US" smtClean="0"/>
              <a:t>25</a:t>
            </a:fld>
            <a:endParaRPr lang="en-US"/>
          </a:p>
        </p:txBody>
      </p:sp>
    </p:spTree>
    <p:extLst>
      <p:ext uri="{BB962C8B-B14F-4D97-AF65-F5344CB8AC3E}">
        <p14:creationId xmlns:p14="http://schemas.microsoft.com/office/powerpoint/2010/main" val="2004685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ea typeface="Arial" panose="020B0604020202020204" pitchFamily="34" charset="0"/>
                <a:cs typeface="Arial" panose="020B0604020202020204" pitchFamily="34" charset="0"/>
              </a:rPr>
              <a:t>DO YOU REMEMBER THIS SLIDE FROM EARLIER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ea typeface="Arial" panose="020B0604020202020204" pitchFamily="34" charset="0"/>
                <a:cs typeface="Arial" panose="020B0604020202020204" pitchFamily="34" charset="0"/>
              </a:rPr>
              <a:t>Aging Network:</a:t>
            </a:r>
            <a:r>
              <a:rPr lang="en-US" sz="1800" dirty="0">
                <a:solidFill>
                  <a:srgbClr val="000000"/>
                </a:solidFill>
                <a:effectLst/>
                <a:ea typeface="Arial" panose="020B0604020202020204" pitchFamily="34" charset="0"/>
                <a:cs typeface="Arial" panose="020B0604020202020204" pitchFamily="34" charset="0"/>
              </a:rPr>
              <a:t> </a:t>
            </a:r>
            <a:r>
              <a:rPr lang="en-US" sz="1600" b="1" dirty="0">
                <a:solidFill>
                  <a:srgbClr val="000000"/>
                </a:solidFill>
                <a:effectLst/>
                <a:ea typeface="Arial" panose="020B0604020202020204" pitchFamily="34" charset="0"/>
                <a:cs typeface="Arial" panose="020B0604020202020204" pitchFamily="34" charset="0"/>
              </a:rPr>
              <a:t>includes AgeOptions and the social service agencies in suburban Cook County. The Aging Network includes </a:t>
            </a:r>
            <a:r>
              <a:rPr lang="en-US" sz="1600" b="1" u="sng" dirty="0">
                <a:solidFill>
                  <a:srgbClr val="000000"/>
                </a:solidFill>
                <a:effectLst/>
                <a:ea typeface="Arial" panose="020B0604020202020204" pitchFamily="34" charset="0"/>
                <a:cs typeface="Arial" panose="020B0604020202020204" pitchFamily="34" charset="0"/>
              </a:rPr>
              <a:t>your local ADRN (Aging and Disability Resource Network) agency</a:t>
            </a:r>
            <a:r>
              <a:rPr lang="en-US" sz="1600" b="1" dirty="0">
                <a:solidFill>
                  <a:srgbClr val="000000"/>
                </a:solidFill>
                <a:effectLst/>
                <a:ea typeface="Arial" panose="020B0604020202020204" pitchFamily="34" charset="0"/>
                <a:cs typeface="Arial" panose="020B0604020202020204" pitchFamily="34" charset="0"/>
              </a:rPr>
              <a:t>, </a:t>
            </a:r>
            <a:r>
              <a:rPr lang="en-US" sz="1600" b="1" u="sng" dirty="0">
                <a:solidFill>
                  <a:srgbClr val="000000"/>
                </a:solidFill>
                <a:effectLst/>
                <a:ea typeface="Arial" panose="020B0604020202020204" pitchFamily="34" charset="0"/>
                <a:cs typeface="Arial" panose="020B0604020202020204" pitchFamily="34" charset="0"/>
              </a:rPr>
              <a:t>Caregiver Resource Center (CRC), congregate meal site </a:t>
            </a:r>
            <a:r>
              <a:rPr lang="en-US" sz="1600" b="1" dirty="0">
                <a:solidFill>
                  <a:srgbClr val="000000"/>
                </a:solidFill>
                <a:effectLst/>
                <a:ea typeface="Arial" panose="020B0604020202020204" pitchFamily="34" charset="0"/>
                <a:cs typeface="Arial" panose="020B0604020202020204" pitchFamily="34" charset="0"/>
              </a:rPr>
              <a:t>and more. I’ll show you how to search for these services in a few slides. You can search for your local ADRN and CRC by address at </a:t>
            </a:r>
            <a:r>
              <a:rPr lang="en-US" sz="1600" b="1" i="1" dirty="0">
                <a:solidFill>
                  <a:srgbClr val="000000"/>
                </a:solidFill>
                <a:effectLst/>
                <a:ea typeface="Arial" panose="020B0604020202020204" pitchFamily="34" charset="0"/>
                <a:cs typeface="Arial" panose="020B0604020202020204" pitchFamily="34" charset="0"/>
              </a:rPr>
              <a:t>services.ageoptions.org </a:t>
            </a:r>
            <a:endParaRPr lang="en-US" sz="1600" b="1" i="1" dirty="0">
              <a:effectLst/>
              <a:ea typeface="Calibri" panose="020F0502020204030204" pitchFamily="34" charset="0"/>
              <a:cs typeface="Arial" panose="020B0604020202020204" pitchFamily="34" charset="0"/>
            </a:endParaRPr>
          </a:p>
          <a:p>
            <a:r>
              <a:rPr lang="en-US" sz="1600" b="1" i="1" dirty="0"/>
              <a:t>YOU ARE PART OF THE NETWORK! YOU DON’T NEED TO BE THE EXPERT – GET IN TOUCH WITH THESE PARTNERS</a:t>
            </a:r>
          </a:p>
        </p:txBody>
      </p:sp>
      <p:sp>
        <p:nvSpPr>
          <p:cNvPr id="4" name="Slide Number Placeholder 3"/>
          <p:cNvSpPr>
            <a:spLocks noGrp="1"/>
          </p:cNvSpPr>
          <p:nvPr>
            <p:ph type="sldNum" sz="quarter" idx="5"/>
          </p:nvPr>
        </p:nvSpPr>
        <p:spPr/>
        <p:txBody>
          <a:bodyPr/>
          <a:lstStyle/>
          <a:p>
            <a:fld id="{E3680F63-5379-B54F-A7A4-B3B71BAE84B9}" type="slidenum">
              <a:rPr lang="en-US" smtClean="0"/>
              <a:t>26</a:t>
            </a:fld>
            <a:endParaRPr lang="en-US"/>
          </a:p>
        </p:txBody>
      </p:sp>
    </p:spTree>
    <p:extLst>
      <p:ext uri="{BB962C8B-B14F-4D97-AF65-F5344CB8AC3E}">
        <p14:creationId xmlns:p14="http://schemas.microsoft.com/office/powerpoint/2010/main" val="150655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dirty="0">
                <a:ea typeface="Times New Roman" panose="02020603050405020304" pitchFamily="18" charset="0"/>
              </a:rPr>
              <a:t>ADRNs are </a:t>
            </a:r>
            <a:r>
              <a:rPr lang="en-US" sz="1600" b="1" i="0" u="sng" dirty="0">
                <a:ea typeface="Times New Roman" panose="02020603050405020304" pitchFamily="18" charset="0"/>
              </a:rPr>
              <a:t>Your ONE STOP SHOP – ADRNs are where you start!</a:t>
            </a:r>
            <a:endParaRPr lang="en-US" sz="1600" b="1" i="0" u="sng" dirty="0">
              <a:effectLst/>
              <a:ea typeface="Times New Roman" panose="02020603050405020304" pitchFamily="18" charset="0"/>
            </a:endParaRPr>
          </a:p>
          <a:p>
            <a:pPr marL="0"/>
            <a:r>
              <a:rPr lang="en-US" sz="1600" b="1" dirty="0">
                <a:latin typeface="Arial" panose="020B0604020202020204" pitchFamily="34" charset="0"/>
                <a:cs typeface="Arial" panose="020B0604020202020204" pitchFamily="34" charset="0"/>
              </a:rPr>
              <a:t>*AgeOptions funds community organizations designated as Aging and Disability Resource Networks (ADRNs)</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0"/>
            <a:r>
              <a:rPr lang="en-US" sz="1600" b="1" dirty="0">
                <a:latin typeface="Arial" panose="020B0604020202020204" pitchFamily="34" charset="0"/>
                <a:cs typeface="Arial" panose="020B0604020202020204" pitchFamily="34" charset="0"/>
              </a:rPr>
              <a:t>*ADRNs serve as first point of access for older adult services. Each ADRN serves a particular geographic area.  </a:t>
            </a:r>
          </a:p>
          <a:p>
            <a:endParaRPr lang="en-US" sz="1600" b="1" dirty="0">
              <a:latin typeface="Arial" panose="020B0604020202020204" pitchFamily="34" charset="0"/>
              <a:cs typeface="Arial" panose="020B0604020202020204" pitchFamily="34" charset="0"/>
            </a:endParaRPr>
          </a:p>
          <a:p>
            <a:pPr marL="0"/>
            <a:r>
              <a:rPr lang="en-US" sz="1600" b="1" dirty="0">
                <a:latin typeface="Arial" panose="020B0604020202020204" pitchFamily="34" charset="0"/>
                <a:cs typeface="Arial" panose="020B0604020202020204" pitchFamily="34" charset="0"/>
              </a:rPr>
              <a:t>To find a local ADRN</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hlinkClick r:id="rId3"/>
              </a:rPr>
              <a:t>https://services.ageoptions.org/</a:t>
            </a:r>
            <a:endParaRPr lang="en-US" sz="1600" b="1" dirty="0">
              <a:latin typeface="Arial" panose="020B0604020202020204" pitchFamily="34" charset="0"/>
              <a:cs typeface="Arial" panose="020B0604020202020204" pitchFamily="34" charset="0"/>
            </a:endParaRPr>
          </a:p>
          <a:p>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27</a:t>
            </a:fld>
            <a:endParaRPr lang="en-US"/>
          </a:p>
        </p:txBody>
      </p:sp>
    </p:spTree>
    <p:extLst>
      <p:ext uri="{BB962C8B-B14F-4D97-AF65-F5344CB8AC3E}">
        <p14:creationId xmlns:p14="http://schemas.microsoft.com/office/powerpoint/2010/main" val="3951153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a typeface="Times New Roman" panose="02020603050405020304" pitchFamily="18" charset="0"/>
              </a:rPr>
              <a:t>The </a:t>
            </a:r>
            <a:r>
              <a:rPr lang="en-US" sz="1600" b="1" dirty="0">
                <a:effectLst/>
                <a:ea typeface="Times New Roman" panose="02020603050405020304" pitchFamily="18" charset="0"/>
              </a:rPr>
              <a:t>FIRST STOP in the Aging Network for caregiver assistance (for themselves or their family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Arial" panose="020B0604020202020204" pitchFamily="34" charset="0"/>
                <a:ea typeface="Times New Roman" panose="02020603050405020304" pitchFamily="18" charset="0"/>
              </a:rPr>
              <a:t>CAREGIVER SUPPORT OFFERS HELP TO THOSE CARING FOR A LOVED ONE, INCLUDING COUNSELING, EDUCATION, IN-HOME AND OUT-OF-HOME RESPITE CARE, SUPPORT GROUPS AND OTHER SERVICES </a:t>
            </a:r>
            <a:endParaRPr lang="en-US" sz="1600" b="1" dirty="0">
              <a:effectLst/>
              <a:latin typeface="Times New Roman" panose="02020603050405020304" pitchFamily="18" charset="0"/>
              <a:ea typeface="Times New Roman" panose="02020603050405020304" pitchFamily="18" charset="0"/>
            </a:endParaRPr>
          </a:p>
          <a:p>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28</a:t>
            </a:fld>
            <a:endParaRPr lang="en-US"/>
          </a:p>
        </p:txBody>
      </p:sp>
    </p:spTree>
    <p:extLst>
      <p:ext uri="{BB962C8B-B14F-4D97-AF65-F5344CB8AC3E}">
        <p14:creationId xmlns:p14="http://schemas.microsoft.com/office/powerpoint/2010/main" val="353572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a:t>There are many congregate meal sites funded by AgeOptions. I will share a list in the welcome packet. There is an opportunity to offer a Taste of Congregate Meals presentation at your library, teaming up with the meal site to do cross outreach for other library programs/monthly meal flyers and more.</a:t>
            </a:r>
          </a:p>
        </p:txBody>
      </p:sp>
      <p:sp>
        <p:nvSpPr>
          <p:cNvPr id="4" name="Slide Number Placeholder 3"/>
          <p:cNvSpPr>
            <a:spLocks noGrp="1"/>
          </p:cNvSpPr>
          <p:nvPr>
            <p:ph type="sldNum" sz="quarter" idx="5"/>
          </p:nvPr>
        </p:nvSpPr>
        <p:spPr/>
        <p:txBody>
          <a:bodyPr/>
          <a:lstStyle/>
          <a:p>
            <a:fld id="{E3680F63-5379-B54F-A7A4-B3B71BAE84B9}" type="slidenum">
              <a:rPr lang="en-US" smtClean="0"/>
              <a:t>29</a:t>
            </a:fld>
            <a:endParaRPr lang="en-US"/>
          </a:p>
        </p:txBody>
      </p:sp>
    </p:spTree>
    <p:extLst>
      <p:ext uri="{BB962C8B-B14F-4D97-AF65-F5344CB8AC3E}">
        <p14:creationId xmlns:p14="http://schemas.microsoft.com/office/powerpoint/2010/main" val="14748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FY25 LIBRARY CARES PROGRAM</a:t>
            </a:r>
          </a:p>
        </p:txBody>
      </p:sp>
      <p:sp>
        <p:nvSpPr>
          <p:cNvPr id="4" name="Slide Number Placeholder 3"/>
          <p:cNvSpPr>
            <a:spLocks noGrp="1"/>
          </p:cNvSpPr>
          <p:nvPr>
            <p:ph type="sldNum" sz="quarter" idx="5"/>
          </p:nvPr>
        </p:nvSpPr>
        <p:spPr/>
        <p:txBody>
          <a:bodyPr/>
          <a:lstStyle/>
          <a:p>
            <a:fld id="{E3680F63-5379-B54F-A7A4-B3B71BAE84B9}" type="slidenum">
              <a:rPr lang="en-US" smtClean="0"/>
              <a:t>3</a:t>
            </a:fld>
            <a:endParaRPr lang="en-US"/>
          </a:p>
        </p:txBody>
      </p:sp>
    </p:spTree>
    <p:extLst>
      <p:ext uri="{BB962C8B-B14F-4D97-AF65-F5344CB8AC3E}">
        <p14:creationId xmlns:p14="http://schemas.microsoft.com/office/powerpoint/2010/main" val="3000080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solidFill>
                  <a:schemeClr val="accent2"/>
                </a:solidFill>
                <a:highlight>
                  <a:srgbClr val="FFFF00"/>
                </a:highlight>
              </a:rPr>
              <a:t>So, if I need information and want to connect my patrons with local older adult services information, how do I go about doing this? </a:t>
            </a:r>
          </a:p>
          <a:p>
            <a:pPr marL="0" indent="0">
              <a:buFont typeface="Arial" panose="020B0604020202020204" pitchFamily="34" charset="0"/>
              <a:buNone/>
            </a:pPr>
            <a:r>
              <a:rPr lang="en-US" sz="2000" b="1" i="1" dirty="0">
                <a:solidFill>
                  <a:schemeClr val="accent2"/>
                </a:solidFill>
                <a:highlight>
                  <a:srgbClr val="FFFF00"/>
                </a:highlight>
              </a:rPr>
              <a:t>How to find information easily for your patrons</a:t>
            </a:r>
          </a:p>
          <a:p>
            <a:r>
              <a:rPr lang="en-US" sz="2000" b="1" dirty="0">
                <a:highlight>
                  <a:srgbClr val="FFFF00"/>
                </a:highlight>
              </a:rPr>
              <a:t>This information will be in the welcome packet</a:t>
            </a:r>
          </a:p>
          <a:p>
            <a:r>
              <a:rPr lang="en-US" sz="2000" b="1" dirty="0">
                <a:highlight>
                  <a:srgbClr val="FFFF00"/>
                </a:highlight>
              </a:rPr>
              <a:t>Portal to find help!</a:t>
            </a:r>
          </a:p>
          <a:p>
            <a:r>
              <a:rPr lang="en-US" sz="2000" b="1" dirty="0">
                <a:highlight>
                  <a:srgbClr val="FFFF00"/>
                </a:highlight>
              </a:rPr>
              <a:t>How to find information on ADRNs, CRCs, Nutrition</a:t>
            </a:r>
          </a:p>
          <a:p>
            <a:r>
              <a:rPr lang="en-US" sz="2000" b="1" dirty="0">
                <a:highlight>
                  <a:srgbClr val="FFFF00"/>
                </a:highlight>
              </a:rPr>
              <a:t>Encourage CONNECTION</a:t>
            </a:r>
            <a:endParaRPr lang="en-US" sz="2000" b="1" i="1" dirty="0">
              <a:solidFill>
                <a:schemeClr val="accent2"/>
              </a:solidFill>
              <a:highlight>
                <a:srgbClr val="FFFF00"/>
              </a:highlight>
            </a:endParaRPr>
          </a:p>
        </p:txBody>
      </p:sp>
      <p:sp>
        <p:nvSpPr>
          <p:cNvPr id="4" name="Slide Number Placeholder 3"/>
          <p:cNvSpPr>
            <a:spLocks noGrp="1"/>
          </p:cNvSpPr>
          <p:nvPr>
            <p:ph type="sldNum" sz="quarter" idx="5"/>
          </p:nvPr>
        </p:nvSpPr>
        <p:spPr/>
        <p:txBody>
          <a:bodyPr/>
          <a:lstStyle/>
          <a:p>
            <a:fld id="{E3680F63-5379-B54F-A7A4-B3B71BAE84B9}" type="slidenum">
              <a:rPr lang="en-US" smtClean="0"/>
              <a:t>30</a:t>
            </a:fld>
            <a:endParaRPr lang="en-US"/>
          </a:p>
        </p:txBody>
      </p:sp>
    </p:spTree>
    <p:extLst>
      <p:ext uri="{BB962C8B-B14F-4D97-AF65-F5344CB8AC3E}">
        <p14:creationId xmlns:p14="http://schemas.microsoft.com/office/powerpoint/2010/main" val="2353937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solidFill>
                  <a:schemeClr val="accent2"/>
                </a:solidFill>
                <a:highlight>
                  <a:srgbClr val="FFFF00"/>
                </a:highlight>
              </a:rPr>
              <a:t>So, if I need information and want to connect my patrons with local older adult services information, how do I go about doing this?</a:t>
            </a:r>
          </a:p>
          <a:p>
            <a:pPr marL="0" indent="0">
              <a:buFont typeface="Arial" panose="020B0604020202020204" pitchFamily="34" charset="0"/>
              <a:buNone/>
            </a:pPr>
            <a:r>
              <a:rPr lang="en-US" sz="2000" b="1" i="1" dirty="0">
                <a:solidFill>
                  <a:schemeClr val="accent2"/>
                </a:solidFill>
                <a:highlight>
                  <a:srgbClr val="FFFF00"/>
                </a:highlight>
              </a:rPr>
              <a:t>How to find information easily for your patrons – this will be included in the Welcome Packet</a:t>
            </a:r>
          </a:p>
        </p:txBody>
      </p:sp>
      <p:sp>
        <p:nvSpPr>
          <p:cNvPr id="4" name="Slide Number Placeholder 3"/>
          <p:cNvSpPr>
            <a:spLocks noGrp="1"/>
          </p:cNvSpPr>
          <p:nvPr>
            <p:ph type="sldNum" sz="quarter" idx="5"/>
          </p:nvPr>
        </p:nvSpPr>
        <p:spPr/>
        <p:txBody>
          <a:bodyPr/>
          <a:lstStyle/>
          <a:p>
            <a:fld id="{E3680F63-5379-B54F-A7A4-B3B71BAE84B9}" type="slidenum">
              <a:rPr lang="en-US" smtClean="0"/>
              <a:t>31</a:t>
            </a:fld>
            <a:endParaRPr lang="en-US"/>
          </a:p>
        </p:txBody>
      </p:sp>
    </p:spTree>
    <p:extLst>
      <p:ext uri="{BB962C8B-B14F-4D97-AF65-F5344CB8AC3E}">
        <p14:creationId xmlns:p14="http://schemas.microsoft.com/office/powerpoint/2010/main" val="970774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Okay – let’s switch gears to all things administrative</a:t>
            </a:r>
          </a:p>
        </p:txBody>
      </p:sp>
      <p:sp>
        <p:nvSpPr>
          <p:cNvPr id="4" name="Slide Number Placeholder 3"/>
          <p:cNvSpPr>
            <a:spLocks noGrp="1"/>
          </p:cNvSpPr>
          <p:nvPr>
            <p:ph type="sldNum" sz="quarter" idx="5"/>
          </p:nvPr>
        </p:nvSpPr>
        <p:spPr/>
        <p:txBody>
          <a:bodyPr/>
          <a:lstStyle/>
          <a:p>
            <a:fld id="{E3680F63-5379-B54F-A7A4-B3B71BAE84B9}" type="slidenum">
              <a:rPr lang="en-US" smtClean="0"/>
              <a:t>32</a:t>
            </a:fld>
            <a:endParaRPr lang="en-US"/>
          </a:p>
        </p:txBody>
      </p:sp>
    </p:spTree>
    <p:extLst>
      <p:ext uri="{BB962C8B-B14F-4D97-AF65-F5344CB8AC3E}">
        <p14:creationId xmlns:p14="http://schemas.microsoft.com/office/powerpoint/2010/main" val="465439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Please use the most updated version of the reporting form dated 09.30.2024; continue sharing the success stories and photos</a:t>
            </a:r>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33</a:t>
            </a:fld>
            <a:endParaRPr lang="en-US"/>
          </a:p>
        </p:txBody>
      </p:sp>
    </p:spTree>
    <p:extLst>
      <p:ext uri="{BB962C8B-B14F-4D97-AF65-F5344CB8AC3E}">
        <p14:creationId xmlns:p14="http://schemas.microsoft.com/office/powerpoint/2010/main" val="3021452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t>There is also a place on the library Partner Webpage where there is an UPDATED calendar with quarterly reminders – due dates, meetings, and other reminders. </a:t>
            </a:r>
          </a:p>
        </p:txBody>
      </p:sp>
      <p:sp>
        <p:nvSpPr>
          <p:cNvPr id="4" name="Slide Number Placeholder 3"/>
          <p:cNvSpPr>
            <a:spLocks noGrp="1"/>
          </p:cNvSpPr>
          <p:nvPr>
            <p:ph type="sldNum" sz="quarter" idx="5"/>
          </p:nvPr>
        </p:nvSpPr>
        <p:spPr/>
        <p:txBody>
          <a:bodyPr/>
          <a:lstStyle/>
          <a:p>
            <a:fld id="{E3680F63-5379-B54F-A7A4-B3B71BAE84B9}" type="slidenum">
              <a:rPr lang="en-US" smtClean="0"/>
              <a:t>34</a:t>
            </a:fld>
            <a:endParaRPr lang="en-US"/>
          </a:p>
        </p:txBody>
      </p:sp>
    </p:spTree>
    <p:extLst>
      <p:ext uri="{BB962C8B-B14F-4D97-AF65-F5344CB8AC3E}">
        <p14:creationId xmlns:p14="http://schemas.microsoft.com/office/powerpoint/2010/main" val="2684169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a:t>I will be giving plenty of reminders when quarterly reports are due.  There is also a place on the library Partner Webpage where there is an UPDATED calendar with quarterly reminders – due dates, meetings, and other reminders. </a:t>
            </a:r>
          </a:p>
        </p:txBody>
      </p:sp>
      <p:sp>
        <p:nvSpPr>
          <p:cNvPr id="4" name="Slide Number Placeholder 3"/>
          <p:cNvSpPr>
            <a:spLocks noGrp="1"/>
          </p:cNvSpPr>
          <p:nvPr>
            <p:ph type="sldNum" sz="quarter" idx="5"/>
          </p:nvPr>
        </p:nvSpPr>
        <p:spPr/>
        <p:txBody>
          <a:bodyPr/>
          <a:lstStyle/>
          <a:p>
            <a:fld id="{E3680F63-5379-B54F-A7A4-B3B71BAE84B9}" type="slidenum">
              <a:rPr lang="en-US" smtClean="0"/>
              <a:t>35</a:t>
            </a:fld>
            <a:endParaRPr lang="en-US"/>
          </a:p>
        </p:txBody>
      </p:sp>
    </p:spTree>
    <p:extLst>
      <p:ext uri="{BB962C8B-B14F-4D97-AF65-F5344CB8AC3E}">
        <p14:creationId xmlns:p14="http://schemas.microsoft.com/office/powerpoint/2010/main" val="1692966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t>This is our new reporting form for the FY24 (October 1, 2023 – September 30, 2024)</a:t>
            </a:r>
          </a:p>
        </p:txBody>
      </p:sp>
      <p:sp>
        <p:nvSpPr>
          <p:cNvPr id="4" name="Slide Number Placeholder 3"/>
          <p:cNvSpPr>
            <a:spLocks noGrp="1"/>
          </p:cNvSpPr>
          <p:nvPr>
            <p:ph type="sldNum" sz="quarter" idx="5"/>
          </p:nvPr>
        </p:nvSpPr>
        <p:spPr/>
        <p:txBody>
          <a:bodyPr/>
          <a:lstStyle/>
          <a:p>
            <a:fld id="{E3680F63-5379-B54F-A7A4-B3B71BAE84B9}" type="slidenum">
              <a:rPr lang="en-US" smtClean="0"/>
              <a:t>36</a:t>
            </a:fld>
            <a:endParaRPr lang="en-US"/>
          </a:p>
        </p:txBody>
      </p:sp>
    </p:spTree>
    <p:extLst>
      <p:ext uri="{BB962C8B-B14F-4D97-AF65-F5344CB8AC3E}">
        <p14:creationId xmlns:p14="http://schemas.microsoft.com/office/powerpoint/2010/main" val="1904655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This is our new reporting form for the FY25 (October 1, 2024 – September 30, 2025)</a:t>
            </a:r>
          </a:p>
        </p:txBody>
      </p:sp>
      <p:sp>
        <p:nvSpPr>
          <p:cNvPr id="4" name="Slide Number Placeholder 3"/>
          <p:cNvSpPr>
            <a:spLocks noGrp="1"/>
          </p:cNvSpPr>
          <p:nvPr>
            <p:ph type="sldNum" sz="quarter" idx="5"/>
          </p:nvPr>
        </p:nvSpPr>
        <p:spPr/>
        <p:txBody>
          <a:bodyPr/>
          <a:lstStyle/>
          <a:p>
            <a:fld id="{E3680F63-5379-B54F-A7A4-B3B71BAE84B9}" type="slidenum">
              <a:rPr lang="en-US" smtClean="0"/>
              <a:t>37</a:t>
            </a:fld>
            <a:endParaRPr lang="en-US"/>
          </a:p>
        </p:txBody>
      </p:sp>
    </p:spTree>
    <p:extLst>
      <p:ext uri="{BB962C8B-B14F-4D97-AF65-F5344CB8AC3E}">
        <p14:creationId xmlns:p14="http://schemas.microsoft.com/office/powerpoint/2010/main" val="2879070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This form has an update as of date of SEPTEMBER 30, 2024. If there are any new updates to the form, I will let you all know via email, the webpage, etc.</a:t>
            </a:r>
          </a:p>
        </p:txBody>
      </p:sp>
      <p:sp>
        <p:nvSpPr>
          <p:cNvPr id="4" name="Slide Number Placeholder 3"/>
          <p:cNvSpPr>
            <a:spLocks noGrp="1"/>
          </p:cNvSpPr>
          <p:nvPr>
            <p:ph type="sldNum" sz="quarter" idx="5"/>
          </p:nvPr>
        </p:nvSpPr>
        <p:spPr/>
        <p:txBody>
          <a:bodyPr/>
          <a:lstStyle/>
          <a:p>
            <a:fld id="{E3680F63-5379-B54F-A7A4-B3B71BAE84B9}" type="slidenum">
              <a:rPr lang="en-US" smtClean="0"/>
              <a:t>38</a:t>
            </a:fld>
            <a:endParaRPr lang="en-US"/>
          </a:p>
        </p:txBody>
      </p:sp>
    </p:spTree>
    <p:extLst>
      <p:ext uri="{BB962C8B-B14F-4D97-AF65-F5344CB8AC3E}">
        <p14:creationId xmlns:p14="http://schemas.microsoft.com/office/powerpoint/2010/main" val="976240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chemeClr val="tx1"/>
                </a:solidFill>
                <a:latin typeface="+mj-lt"/>
              </a:rPr>
              <a:t>PART ONE: this is how you tell me you are completing the requirements</a:t>
            </a:r>
          </a:p>
          <a:p>
            <a:r>
              <a:rPr lang="en-US" sz="1600" b="1" dirty="0">
                <a:solidFill>
                  <a:schemeClr val="tx1"/>
                </a:solidFill>
                <a:latin typeface="+mj-lt"/>
              </a:rPr>
              <a:t>DROP DOWN is new!!!! This is how we </a:t>
            </a:r>
            <a:r>
              <a:rPr lang="en-US" sz="1600" b="1" u="sng" dirty="0">
                <a:solidFill>
                  <a:schemeClr val="tx1"/>
                </a:solidFill>
                <a:latin typeface="+mj-lt"/>
              </a:rPr>
              <a:t>BOTH keep track of when you meet the grant requirements</a:t>
            </a:r>
          </a:p>
          <a:p>
            <a:r>
              <a:rPr lang="en-US" sz="1600" b="1" dirty="0">
                <a:solidFill>
                  <a:schemeClr val="tx1"/>
                </a:solidFill>
                <a:latin typeface="+mj-lt"/>
              </a:rPr>
              <a:t>DURATION IN quarter hour segments – just the number and NO words</a:t>
            </a:r>
          </a:p>
          <a:p>
            <a:r>
              <a:rPr lang="en-US" sz="1600" b="1" dirty="0"/>
              <a:t>New/unique participant hasn’t changed.  Since we are starting a </a:t>
            </a:r>
            <a:r>
              <a:rPr lang="en-US" sz="1600" b="1" i="1" dirty="0"/>
              <a:t>NEW FISCAL YEAR, everyone who attends the FIRST program of the quarter is considered NEW</a:t>
            </a:r>
            <a:r>
              <a:rPr lang="en-US" sz="1600" b="1" dirty="0"/>
              <a:t>. I will cover New/Unique participants at our December meeting</a:t>
            </a:r>
          </a:p>
        </p:txBody>
      </p:sp>
      <p:sp>
        <p:nvSpPr>
          <p:cNvPr id="4" name="Slide Number Placeholder 3"/>
          <p:cNvSpPr>
            <a:spLocks noGrp="1"/>
          </p:cNvSpPr>
          <p:nvPr>
            <p:ph type="sldNum" sz="quarter" idx="5"/>
          </p:nvPr>
        </p:nvSpPr>
        <p:spPr/>
        <p:txBody>
          <a:bodyPr/>
          <a:lstStyle/>
          <a:p>
            <a:fld id="{E3680F63-5379-B54F-A7A4-B3B71BAE84B9}" type="slidenum">
              <a:rPr lang="en-US" smtClean="0"/>
              <a:t>39</a:t>
            </a:fld>
            <a:endParaRPr lang="en-US"/>
          </a:p>
        </p:txBody>
      </p:sp>
    </p:spTree>
    <p:extLst>
      <p:ext uri="{BB962C8B-B14F-4D97-AF65-F5344CB8AC3E}">
        <p14:creationId xmlns:p14="http://schemas.microsoft.com/office/powerpoint/2010/main" val="112473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I THOUGHT THIS WOULD BE A GOOD TIME FOR A PRIMER ON AGEOPTIONS AND THE AGING NETWORK. THIS NEXT SECTION IS SOMETHING I WOULD LOVED TO HAVE WHEN I WAS STARTING OUT ON THE LIBRARY SIDE OF THE GRANT MANY YEARS AGO.</a:t>
            </a:r>
          </a:p>
          <a:p>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4</a:t>
            </a:fld>
            <a:endParaRPr lang="en-US"/>
          </a:p>
        </p:txBody>
      </p:sp>
    </p:spTree>
    <p:extLst>
      <p:ext uri="{BB962C8B-B14F-4D97-AF65-F5344CB8AC3E}">
        <p14:creationId xmlns:p14="http://schemas.microsoft.com/office/powerpoint/2010/main" val="707982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Please submit your quarterly success stories and don’t forget the photos!</a:t>
            </a:r>
          </a:p>
          <a:p>
            <a:r>
              <a:rPr lang="en-US" sz="1600" b="1" dirty="0"/>
              <a:t>This is new: Part 3 is a reminder to complete BEFORE JANUARY 31, 2025</a:t>
            </a:r>
          </a:p>
          <a:p>
            <a:r>
              <a:rPr lang="en-US" sz="1600" b="1" dirty="0"/>
              <a:t>FINALLY – EXCEL!!!! No Pdfs please! You no longer need to include a signature – your submittal of the report via your work email indicates your library has certified and verified the report is accurate and true.</a:t>
            </a:r>
          </a:p>
        </p:txBody>
      </p:sp>
      <p:sp>
        <p:nvSpPr>
          <p:cNvPr id="4" name="Slide Number Placeholder 3"/>
          <p:cNvSpPr>
            <a:spLocks noGrp="1"/>
          </p:cNvSpPr>
          <p:nvPr>
            <p:ph type="sldNum" sz="quarter" idx="5"/>
          </p:nvPr>
        </p:nvSpPr>
        <p:spPr/>
        <p:txBody>
          <a:bodyPr/>
          <a:lstStyle/>
          <a:p>
            <a:fld id="{E3680F63-5379-B54F-A7A4-B3B71BAE84B9}" type="slidenum">
              <a:rPr lang="en-US" smtClean="0"/>
              <a:t>40</a:t>
            </a:fld>
            <a:endParaRPr lang="en-US"/>
          </a:p>
        </p:txBody>
      </p:sp>
    </p:spTree>
    <p:extLst>
      <p:ext uri="{BB962C8B-B14F-4D97-AF65-F5344CB8AC3E}">
        <p14:creationId xmlns:p14="http://schemas.microsoft.com/office/powerpoint/2010/main" val="1043797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.25, .75, 1.00  Not in minutes! No text – just numerical values</a:t>
            </a:r>
          </a:p>
        </p:txBody>
      </p:sp>
      <p:sp>
        <p:nvSpPr>
          <p:cNvPr id="4" name="Slide Number Placeholder 3"/>
          <p:cNvSpPr>
            <a:spLocks noGrp="1"/>
          </p:cNvSpPr>
          <p:nvPr>
            <p:ph type="sldNum" sz="quarter" idx="5"/>
          </p:nvPr>
        </p:nvSpPr>
        <p:spPr/>
        <p:txBody>
          <a:bodyPr/>
          <a:lstStyle/>
          <a:p>
            <a:fld id="{E3680F63-5379-B54F-A7A4-B3B71BAE84B9}" type="slidenum">
              <a:rPr lang="en-US" smtClean="0"/>
              <a:t>41</a:t>
            </a:fld>
            <a:endParaRPr lang="en-US"/>
          </a:p>
        </p:txBody>
      </p:sp>
    </p:spTree>
    <p:extLst>
      <p:ext uri="{BB962C8B-B14F-4D97-AF65-F5344CB8AC3E}">
        <p14:creationId xmlns:p14="http://schemas.microsoft.com/office/powerpoint/2010/main" val="1889969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3D3D-2005-E78A-EFE7-160CB8898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2DA87-BE2A-9485-2F79-E67C57B23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325DC-5229-6EC2-D3D3-B3ACA19BBA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Time to tout programs funded by AgeOptions grant dollars that you want to share with other partners.  Remember, if your program has been successful, don’t make your fellow librarians recreate the wheel</a:t>
            </a:r>
          </a:p>
        </p:txBody>
      </p:sp>
      <p:sp>
        <p:nvSpPr>
          <p:cNvPr id="4" name="Slide Number Placeholder 3">
            <a:extLst>
              <a:ext uri="{FF2B5EF4-FFF2-40B4-BE49-F238E27FC236}">
                <a16:creationId xmlns:a16="http://schemas.microsoft.com/office/drawing/2014/main" id="{3AF9637A-AD97-C350-F6C9-F4B19FB8D047}"/>
              </a:ext>
            </a:extLst>
          </p:cNvPr>
          <p:cNvSpPr>
            <a:spLocks noGrp="1"/>
          </p:cNvSpPr>
          <p:nvPr>
            <p:ph type="sldNum" sz="quarter" idx="5"/>
          </p:nvPr>
        </p:nvSpPr>
        <p:spPr/>
        <p:txBody>
          <a:bodyPr/>
          <a:lstStyle/>
          <a:p>
            <a:fld id="{E3680F63-5379-B54F-A7A4-B3B71BAE84B9}" type="slidenum">
              <a:rPr lang="en-US" smtClean="0"/>
              <a:t>42</a:t>
            </a:fld>
            <a:endParaRPr lang="en-US"/>
          </a:p>
        </p:txBody>
      </p:sp>
    </p:spTree>
    <p:extLst>
      <p:ext uri="{BB962C8B-B14F-4D97-AF65-F5344CB8AC3E}">
        <p14:creationId xmlns:p14="http://schemas.microsoft.com/office/powerpoint/2010/main" val="3166886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Look out for this packet in the mail!  Materials for the librarian AND materials for the patrons</a:t>
            </a:r>
          </a:p>
          <a:p>
            <a:pPr marL="0" marR="0">
              <a:lnSpc>
                <a:spcPct val="107000"/>
              </a:lnSpc>
              <a:spcBef>
                <a:spcPts val="0"/>
              </a:spcBef>
              <a:spcAft>
                <a:spcPts val="800"/>
              </a:spcAft>
            </a:pPr>
            <a:r>
              <a:rPr lang="en-US" sz="1600" b="1" i="1" kern="100" dirty="0">
                <a:effectLst/>
                <a:latin typeface="Aptos" panose="020B0004020202020204" pitchFamily="34" charset="0"/>
                <a:ea typeface="Aptos" panose="020B0004020202020204" pitchFamily="34" charset="0"/>
                <a:cs typeface="Times New Roman" panose="02020603050405020304" pitchFamily="18" charset="0"/>
              </a:rPr>
              <a:t>Welcome Letter from Laona</a:t>
            </a:r>
          </a:p>
          <a:p>
            <a:pPr marL="0" marR="0">
              <a:lnSpc>
                <a:spcPct val="107000"/>
              </a:lnSpc>
              <a:spcBef>
                <a:spcPts val="0"/>
              </a:spcBef>
              <a:spcAft>
                <a:spcPts val="800"/>
              </a:spcAft>
            </a:pPr>
            <a:r>
              <a:rPr lang="en-US" sz="1600" b="1" i="1" kern="100" dirty="0">
                <a:effectLst/>
                <a:latin typeface="Aptos" panose="020B0004020202020204" pitchFamily="34" charset="0"/>
                <a:ea typeface="Aptos" panose="020B0004020202020204" pitchFamily="34" charset="0"/>
                <a:cs typeface="Times New Roman" panose="02020603050405020304" pitchFamily="18" charset="0"/>
              </a:rPr>
              <a:t>FOR THE LIBRARIAN/STAFF:</a:t>
            </a:r>
          </a:p>
          <a:p>
            <a:pPr marL="0" marR="0">
              <a:lnSpc>
                <a:spcPct val="107000"/>
              </a:lnSpc>
              <a:spcBef>
                <a:spcPts val="0"/>
              </a:spcBef>
              <a:spcAft>
                <a:spcPts val="800"/>
              </a:spcAft>
            </a:pPr>
            <a:r>
              <a:rPr lang="en-US" sz="1600" b="1" i="1" kern="100" dirty="0">
                <a:effectLst/>
                <a:latin typeface="Aptos" panose="020B0004020202020204" pitchFamily="34" charset="0"/>
                <a:ea typeface="Aptos" panose="020B0004020202020204" pitchFamily="34" charset="0"/>
                <a:cs typeface="Times New Roman" panose="02020603050405020304" pitchFamily="18" charset="0"/>
              </a:rPr>
              <a:t>Aging Care agency information (and definitions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for your library’s area of coverage (including congregate meal sites, etc.)</a:t>
            </a: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AgeOptions 1-pager</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6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AgeOptions “PRESENTATIONS</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Descriptions information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How to Navigate the AgeOptions website Instructions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latin typeface="Aptos" panose="020B0004020202020204" pitchFamily="34" charset="0"/>
                <a:ea typeface="Aptos" panose="020B0004020202020204" pitchFamily="34" charset="0"/>
                <a:cs typeface="Times New Roman" panose="02020603050405020304" pitchFamily="18" charset="0"/>
              </a:rPr>
              <a:t>FOR YOUR AGING NETWORK DISPLAY AREA:</a:t>
            </a:r>
          </a:p>
          <a:p>
            <a:pPr marL="0" marR="0">
              <a:lnSpc>
                <a:spcPct val="107000"/>
              </a:lnSpc>
              <a:spcBef>
                <a:spcPts val="0"/>
              </a:spcBef>
              <a:spcAft>
                <a:spcPts val="800"/>
              </a:spcAft>
            </a:pPr>
            <a:r>
              <a:rPr lang="en-US" sz="2400" kern="100" dirty="0">
                <a:latin typeface="Aptos" panose="020B0004020202020204" pitchFamily="34" charset="0"/>
                <a:ea typeface="Aptos" panose="020B0004020202020204" pitchFamily="34" charset="0"/>
                <a:cs typeface="Times New Roman" panose="02020603050405020304" pitchFamily="18" charset="0"/>
              </a:rPr>
              <a:t>“We are” AO, Trualta, and TWP postcards and other EVERGREEN materials for your </a:t>
            </a:r>
            <a:r>
              <a:rPr lang="en-US" sz="2400" b="1" kern="100" dirty="0">
                <a:latin typeface="Aptos" panose="020B0004020202020204" pitchFamily="34" charset="0"/>
                <a:ea typeface="Aptos" panose="020B0004020202020204" pitchFamily="34" charset="0"/>
                <a:cs typeface="Times New Roman" panose="02020603050405020304" pitchFamily="18" charset="0"/>
              </a:rPr>
              <a:t>AGING NETWORK DISPLAY AREA</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600" b="1" dirty="0"/>
          </a:p>
        </p:txBody>
      </p:sp>
      <p:sp>
        <p:nvSpPr>
          <p:cNvPr id="4" name="Slide Number Placeholder 3"/>
          <p:cNvSpPr>
            <a:spLocks noGrp="1"/>
          </p:cNvSpPr>
          <p:nvPr>
            <p:ph type="sldNum" sz="quarter" idx="5"/>
          </p:nvPr>
        </p:nvSpPr>
        <p:spPr/>
        <p:txBody>
          <a:bodyPr/>
          <a:lstStyle/>
          <a:p>
            <a:fld id="{E3680F63-5379-B54F-A7A4-B3B71BAE84B9}" type="slidenum">
              <a:rPr lang="en-US" smtClean="0"/>
              <a:t>43</a:t>
            </a:fld>
            <a:endParaRPr lang="en-US"/>
          </a:p>
        </p:txBody>
      </p:sp>
    </p:spTree>
    <p:extLst>
      <p:ext uri="{BB962C8B-B14F-4D97-AF65-F5344CB8AC3E}">
        <p14:creationId xmlns:p14="http://schemas.microsoft.com/office/powerpoint/2010/main" val="3194561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AE7B4-1075-457C-E2AF-62D628BC3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B12B2-6843-9A04-AC5E-74350A700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58DC0-2D27-4010-7D71-3F5E7C0660FB}"/>
              </a:ext>
            </a:extLst>
          </p:cNvPr>
          <p:cNvSpPr>
            <a:spLocks noGrp="1"/>
          </p:cNvSpPr>
          <p:nvPr>
            <p:ph type="body" idx="1"/>
          </p:nvPr>
        </p:nvSpPr>
        <p:spPr/>
        <p:txBody>
          <a:bodyPr/>
          <a:lstStyle/>
          <a:p>
            <a:r>
              <a:rPr lang="en-US" sz="2000" b="1" dirty="0"/>
              <a:t>BOOKMARK THIS PAGE!!!!!</a:t>
            </a:r>
          </a:p>
          <a:p>
            <a:r>
              <a:rPr lang="en-US" sz="2000" b="1" dirty="0"/>
              <a:t>It will come in handy for forms, dates, resources, etc.</a:t>
            </a:r>
          </a:p>
          <a:p>
            <a:r>
              <a:rPr lang="en-US" sz="2000" b="1" dirty="0"/>
              <a:t>Please give me a few weeks to bring the page up to date for FY25.</a:t>
            </a:r>
          </a:p>
        </p:txBody>
      </p:sp>
      <p:sp>
        <p:nvSpPr>
          <p:cNvPr id="4" name="Slide Number Placeholder 3">
            <a:extLst>
              <a:ext uri="{FF2B5EF4-FFF2-40B4-BE49-F238E27FC236}">
                <a16:creationId xmlns:a16="http://schemas.microsoft.com/office/drawing/2014/main" id="{DE8979A9-B7E4-D7D8-A456-DF7D43C9261A}"/>
              </a:ext>
            </a:extLst>
          </p:cNvPr>
          <p:cNvSpPr>
            <a:spLocks noGrp="1"/>
          </p:cNvSpPr>
          <p:nvPr>
            <p:ph type="sldNum" sz="quarter" idx="5"/>
          </p:nvPr>
        </p:nvSpPr>
        <p:spPr/>
        <p:txBody>
          <a:bodyPr/>
          <a:lstStyle/>
          <a:p>
            <a:fld id="{E3680F63-5379-B54F-A7A4-B3B71BAE84B9}" type="slidenum">
              <a:rPr lang="en-US" smtClean="0"/>
              <a:t>44</a:t>
            </a:fld>
            <a:endParaRPr lang="en-US"/>
          </a:p>
        </p:txBody>
      </p:sp>
    </p:spTree>
    <p:extLst>
      <p:ext uri="{BB962C8B-B14F-4D97-AF65-F5344CB8AC3E}">
        <p14:creationId xmlns:p14="http://schemas.microsoft.com/office/powerpoint/2010/main" val="2395802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t>ARE WE HITTING ALL WE NEED TO?</a:t>
            </a:r>
          </a:p>
          <a:p>
            <a:r>
              <a:rPr lang="en-US" sz="1600" b="1"/>
              <a:t>Ask questions in chat, by email, or call me!</a:t>
            </a:r>
          </a:p>
        </p:txBody>
      </p:sp>
      <p:sp>
        <p:nvSpPr>
          <p:cNvPr id="4" name="Slide Number Placeholder 3"/>
          <p:cNvSpPr>
            <a:spLocks noGrp="1"/>
          </p:cNvSpPr>
          <p:nvPr>
            <p:ph type="sldNum" sz="quarter" idx="5"/>
          </p:nvPr>
        </p:nvSpPr>
        <p:spPr/>
        <p:txBody>
          <a:bodyPr/>
          <a:lstStyle/>
          <a:p>
            <a:fld id="{E3680F63-5379-B54F-A7A4-B3B71BAE84B9}" type="slidenum">
              <a:rPr lang="en-US" smtClean="0"/>
              <a:t>45</a:t>
            </a:fld>
            <a:endParaRPr lang="en-US"/>
          </a:p>
        </p:txBody>
      </p:sp>
    </p:spTree>
    <p:extLst>
      <p:ext uri="{BB962C8B-B14F-4D97-AF65-F5344CB8AC3E}">
        <p14:creationId xmlns:p14="http://schemas.microsoft.com/office/powerpoint/2010/main" val="4222453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E3680F63-5379-B54F-A7A4-B3B71BAE84B9}" type="slidenum">
              <a:rPr lang="en-US" smtClean="0"/>
              <a:t>46</a:t>
            </a:fld>
            <a:endParaRPr lang="en-US"/>
          </a:p>
        </p:txBody>
      </p:sp>
    </p:spTree>
    <p:extLst>
      <p:ext uri="{BB962C8B-B14F-4D97-AF65-F5344CB8AC3E}">
        <p14:creationId xmlns:p14="http://schemas.microsoft.com/office/powerpoint/2010/main" val="655855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80F63-5379-B54F-A7A4-B3B71BAE84B9}" type="slidenum">
              <a:rPr lang="en-US" smtClean="0"/>
              <a:t>47</a:t>
            </a:fld>
            <a:endParaRPr lang="en-US"/>
          </a:p>
        </p:txBody>
      </p:sp>
    </p:spTree>
    <p:extLst>
      <p:ext uri="{BB962C8B-B14F-4D97-AF65-F5344CB8AC3E}">
        <p14:creationId xmlns:p14="http://schemas.microsoft.com/office/powerpoint/2010/main" val="4082948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highlight>
                  <a:srgbClr val="FFFF00"/>
                </a:highlight>
              </a:rPr>
              <a:t>REACH OUT TO Your ADRN, CRC, AND/OR NUTRITION Services TO HELP YOU MEET GRANT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ea typeface="Arial" panose="020B0604020202020204" pitchFamily="34" charset="0"/>
                <a:cs typeface="Arial" panose="020B0604020202020204" pitchFamily="34" charset="0"/>
              </a:rPr>
              <a:t>Aging Network:</a:t>
            </a:r>
            <a:r>
              <a:rPr lang="en-US" sz="1800" dirty="0">
                <a:solidFill>
                  <a:srgbClr val="000000"/>
                </a:solidFill>
                <a:effectLst/>
                <a:ea typeface="Arial" panose="020B0604020202020204" pitchFamily="34" charset="0"/>
                <a:cs typeface="Arial" panose="020B0604020202020204" pitchFamily="34" charset="0"/>
              </a:rPr>
              <a:t> </a:t>
            </a:r>
            <a:r>
              <a:rPr lang="en-US" sz="1600" b="1" dirty="0">
                <a:solidFill>
                  <a:srgbClr val="000000"/>
                </a:solidFill>
                <a:effectLst/>
                <a:ea typeface="Arial" panose="020B0604020202020204" pitchFamily="34" charset="0"/>
                <a:cs typeface="Arial" panose="020B0604020202020204" pitchFamily="34" charset="0"/>
              </a:rPr>
              <a:t>includes AgeOptions and the social service agencies in suburban Cook County. The Aging Network includes </a:t>
            </a:r>
            <a:r>
              <a:rPr lang="en-US" sz="1600" b="1" u="sng" dirty="0">
                <a:solidFill>
                  <a:srgbClr val="000000"/>
                </a:solidFill>
                <a:effectLst/>
                <a:ea typeface="Arial" panose="020B0604020202020204" pitchFamily="34" charset="0"/>
                <a:cs typeface="Arial" panose="020B0604020202020204" pitchFamily="34" charset="0"/>
              </a:rPr>
              <a:t>your local ADRN (Aging and Disability Resource Network) agency</a:t>
            </a:r>
            <a:r>
              <a:rPr lang="en-US" sz="1600" b="1" dirty="0">
                <a:solidFill>
                  <a:srgbClr val="000000"/>
                </a:solidFill>
                <a:effectLst/>
                <a:ea typeface="Arial" panose="020B0604020202020204" pitchFamily="34" charset="0"/>
                <a:cs typeface="Arial" panose="020B0604020202020204" pitchFamily="34" charset="0"/>
              </a:rPr>
              <a:t>, </a:t>
            </a:r>
            <a:r>
              <a:rPr lang="en-US" sz="1600" b="1" u="sng" dirty="0">
                <a:solidFill>
                  <a:srgbClr val="000000"/>
                </a:solidFill>
                <a:effectLst/>
                <a:ea typeface="Arial" panose="020B0604020202020204" pitchFamily="34" charset="0"/>
                <a:cs typeface="Arial" panose="020B0604020202020204" pitchFamily="34" charset="0"/>
              </a:rPr>
              <a:t>Caregiver Resource Center (CRC), congregate meal site </a:t>
            </a:r>
            <a:r>
              <a:rPr lang="en-US" sz="1600" b="1" dirty="0">
                <a:solidFill>
                  <a:srgbClr val="000000"/>
                </a:solidFill>
                <a:effectLst/>
                <a:ea typeface="Arial" panose="020B0604020202020204" pitchFamily="34" charset="0"/>
                <a:cs typeface="Arial" panose="020B0604020202020204" pitchFamily="34" charset="0"/>
              </a:rPr>
              <a:t>and more. I’ll show you how to search for these services in a few slides. </a:t>
            </a:r>
            <a:endParaRPr lang="en-US" sz="1600" b="1" i="1" dirty="0">
              <a:effectLst/>
              <a:ea typeface="Calibri" panose="020F0502020204030204" pitchFamily="34" charset="0"/>
              <a:cs typeface="Arial" panose="020B0604020202020204" pitchFamily="34" charset="0"/>
            </a:endParaRPr>
          </a:p>
          <a:p>
            <a:r>
              <a:rPr lang="en-US" sz="1600" b="1" i="1" dirty="0"/>
              <a:t>YOU ARE PART OF THE NETWORK! YOU DON’T NEED TO BE THE EXPERT – GET IN TOUCH WITH THESE PARTNERS</a:t>
            </a:r>
          </a:p>
          <a:p>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48</a:t>
            </a:fld>
            <a:endParaRPr lang="en-US"/>
          </a:p>
        </p:txBody>
      </p:sp>
    </p:spTree>
    <p:extLst>
      <p:ext uri="{BB962C8B-B14F-4D97-AF65-F5344CB8AC3E}">
        <p14:creationId xmlns:p14="http://schemas.microsoft.com/office/powerpoint/2010/main" val="282986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i="1"/>
          </a:p>
        </p:txBody>
      </p:sp>
      <p:sp>
        <p:nvSpPr>
          <p:cNvPr id="4" name="Slide Number Placeholder 3"/>
          <p:cNvSpPr>
            <a:spLocks noGrp="1"/>
          </p:cNvSpPr>
          <p:nvPr>
            <p:ph type="sldNum" sz="quarter" idx="5"/>
          </p:nvPr>
        </p:nvSpPr>
        <p:spPr/>
        <p:txBody>
          <a:bodyPr/>
          <a:lstStyle/>
          <a:p>
            <a:fld id="{E3680F63-5379-B54F-A7A4-B3B71BAE84B9}" type="slidenum">
              <a:rPr lang="en-US" smtClean="0"/>
              <a:t>5</a:t>
            </a:fld>
            <a:endParaRPr lang="en-US"/>
          </a:p>
        </p:txBody>
      </p:sp>
    </p:spTree>
    <p:extLst>
      <p:ext uri="{BB962C8B-B14F-4D97-AF65-F5344CB8AC3E}">
        <p14:creationId xmlns:p14="http://schemas.microsoft.com/office/powerpoint/2010/main" val="111217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solidFill>
                  <a:srgbClr val="555555"/>
                </a:solidFill>
                <a:effectLst/>
                <a:highlight>
                  <a:srgbClr val="FFFFFF"/>
                </a:highlight>
              </a:rPr>
              <a:t>AGEOPTIONS PROVIDES FUNDING FOR OLDER ADULT SERVICES IN SUBURBAN COOK COUNTY.</a:t>
            </a:r>
          </a:p>
          <a:p>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6</a:t>
            </a:fld>
            <a:endParaRPr lang="en-US"/>
          </a:p>
        </p:txBody>
      </p:sp>
    </p:spTree>
    <p:extLst>
      <p:ext uri="{BB962C8B-B14F-4D97-AF65-F5344CB8AC3E}">
        <p14:creationId xmlns:p14="http://schemas.microsoft.com/office/powerpoint/2010/main" val="11957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i="1" dirty="0"/>
          </a:p>
        </p:txBody>
      </p:sp>
      <p:sp>
        <p:nvSpPr>
          <p:cNvPr id="4" name="Slide Number Placeholder 3"/>
          <p:cNvSpPr>
            <a:spLocks noGrp="1"/>
          </p:cNvSpPr>
          <p:nvPr>
            <p:ph type="sldNum" sz="quarter" idx="5"/>
          </p:nvPr>
        </p:nvSpPr>
        <p:spPr/>
        <p:txBody>
          <a:bodyPr/>
          <a:lstStyle/>
          <a:p>
            <a:fld id="{E3680F63-5379-B54F-A7A4-B3B71BAE84B9}" type="slidenum">
              <a:rPr lang="en-US" smtClean="0"/>
              <a:t>7</a:t>
            </a:fld>
            <a:endParaRPr lang="en-US"/>
          </a:p>
        </p:txBody>
      </p:sp>
    </p:spTree>
    <p:extLst>
      <p:ext uri="{BB962C8B-B14F-4D97-AF65-F5344CB8AC3E}">
        <p14:creationId xmlns:p14="http://schemas.microsoft.com/office/powerpoint/2010/main" val="238240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JASON: Plan, Fund, Coordinate And Advocate For Services For Older Adult, People With Disabilities And The People Who Care For Them</a:t>
            </a:r>
          </a:p>
          <a:p>
            <a:r>
              <a:rPr lang="en-US" sz="2000" b="1" dirty="0">
                <a:latin typeface="Arial" panose="020B0604020202020204" pitchFamily="34" charset="0"/>
                <a:cs typeface="Arial" panose="020B0604020202020204" pitchFamily="34" charset="0"/>
              </a:rPr>
              <a:t>SERVICES DELIVERED THROUGH A NETWORK OF 40+ SERVICE PROVIDERS </a:t>
            </a:r>
            <a:r>
              <a:rPr lang="en-US" sz="2000" b="0" u="sng" dirty="0">
                <a:latin typeface="Arial" panose="020B0604020202020204" pitchFamily="34" charset="0"/>
                <a:cs typeface="Arial" panose="020B0604020202020204" pitchFamily="34" charset="0"/>
              </a:rPr>
              <a:t>(EXPERTS IN THEIR LOCAL SERVICE AREA AND/OR THEIR PROGRAMS)</a:t>
            </a:r>
            <a:endParaRPr lang="en-US" sz="2400" b="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3680F63-5379-B54F-A7A4-B3B71BAE84B9}" type="slidenum">
              <a:rPr lang="en-US" smtClean="0"/>
              <a:t>8</a:t>
            </a:fld>
            <a:endParaRPr lang="en-US"/>
          </a:p>
        </p:txBody>
      </p:sp>
    </p:spTree>
    <p:extLst>
      <p:ext uri="{BB962C8B-B14F-4D97-AF65-F5344CB8AC3E}">
        <p14:creationId xmlns:p14="http://schemas.microsoft.com/office/powerpoint/2010/main" val="372227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latin typeface="Arial" panose="020B0604020202020204" pitchFamily="34" charset="0"/>
                <a:cs typeface="Arial" panose="020B0604020202020204" pitchFamily="34" charset="0"/>
              </a:rPr>
              <a:t>PLAN, FUND, COORDINATE AND ADVOCATE FOR SERVICES FOR OLDER ADULT, MOST SERVICES ARE DELIVERED THROUGH A NETWORK OF OVER 40 SERVICE PROVIDERS -- EXPERTS IN THEIR LOCAL SERVICE AREA AND/OR THEIR PROGRAMS</a:t>
            </a:r>
          </a:p>
          <a:p>
            <a:endParaRPr lang="en-US" dirty="0"/>
          </a:p>
        </p:txBody>
      </p:sp>
      <p:sp>
        <p:nvSpPr>
          <p:cNvPr id="4" name="Slide Number Placeholder 3"/>
          <p:cNvSpPr>
            <a:spLocks noGrp="1"/>
          </p:cNvSpPr>
          <p:nvPr>
            <p:ph type="sldNum" sz="quarter" idx="5"/>
          </p:nvPr>
        </p:nvSpPr>
        <p:spPr/>
        <p:txBody>
          <a:bodyPr/>
          <a:lstStyle/>
          <a:p>
            <a:fld id="{ABB8F57E-02A4-4AAA-90E6-8AD64F9CEEDB}" type="slidenum">
              <a:rPr lang="en-US" smtClean="0"/>
              <a:t>9</a:t>
            </a:fld>
            <a:endParaRPr lang="en-US"/>
          </a:p>
        </p:txBody>
      </p:sp>
    </p:spTree>
    <p:extLst>
      <p:ext uri="{BB962C8B-B14F-4D97-AF65-F5344CB8AC3E}">
        <p14:creationId xmlns:p14="http://schemas.microsoft.com/office/powerpoint/2010/main" val="21286459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31F4-8BB1-7A45-ADC4-4F5DA3DEBB67}"/>
              </a:ext>
            </a:extLst>
          </p:cNvPr>
          <p:cNvSpPr>
            <a:spLocks noGrp="1"/>
          </p:cNvSpPr>
          <p:nvPr>
            <p:ph type="title"/>
          </p:nvPr>
        </p:nvSpPr>
        <p:spPr>
          <a:xfrm>
            <a:off x="3788228" y="365125"/>
            <a:ext cx="7565571" cy="1325563"/>
          </a:xfrm>
        </p:spPr>
        <p:txBody>
          <a:bodyPr/>
          <a:lstStyle>
            <a:lvl1pPr>
              <a:defRPr>
                <a:solidFill>
                  <a:schemeClr val="accent2"/>
                </a:solidFill>
              </a:defRPr>
            </a:lvl1pPr>
          </a:lstStyle>
          <a:p>
            <a:r>
              <a:rPr lang="en-US"/>
              <a:t>Click to edit Master title style</a:t>
            </a:r>
          </a:p>
        </p:txBody>
      </p:sp>
      <p:sp>
        <p:nvSpPr>
          <p:cNvPr id="3" name="Date Placeholder 2">
            <a:extLst>
              <a:ext uri="{FF2B5EF4-FFF2-40B4-BE49-F238E27FC236}">
                <a16:creationId xmlns:a16="http://schemas.microsoft.com/office/drawing/2014/main" id="{03AF4644-5BEE-B340-9FF4-AC41D1EE65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49C24E-472A-C24C-B3C6-30A7CC299490}"/>
              </a:ext>
            </a:extLst>
          </p:cNvPr>
          <p:cNvSpPr>
            <a:spLocks noGrp="1"/>
          </p:cNvSpPr>
          <p:nvPr>
            <p:ph type="ftr" sz="quarter" idx="11"/>
          </p:nvPr>
        </p:nvSpPr>
        <p:spPr>
          <a:xfrm>
            <a:off x="2530793" y="6424612"/>
            <a:ext cx="4114800" cy="365125"/>
          </a:xfrm>
        </p:spPr>
        <p:txBody>
          <a:bodyPr/>
          <a:lstStyle/>
          <a:p>
            <a:endParaRPr lang="en-US"/>
          </a:p>
        </p:txBody>
      </p:sp>
      <p:sp>
        <p:nvSpPr>
          <p:cNvPr id="5" name="Slide Number Placeholder 4">
            <a:extLst>
              <a:ext uri="{FF2B5EF4-FFF2-40B4-BE49-F238E27FC236}">
                <a16:creationId xmlns:a16="http://schemas.microsoft.com/office/drawing/2014/main" id="{0D9A58F8-1C1D-E940-A06C-72F34A187686}"/>
              </a:ext>
            </a:extLst>
          </p:cNvPr>
          <p:cNvSpPr>
            <a:spLocks noGrp="1"/>
          </p:cNvSpPr>
          <p:nvPr>
            <p:ph type="sldNum" sz="quarter" idx="12"/>
          </p:nvPr>
        </p:nvSpPr>
        <p:spPr/>
        <p:txBody>
          <a:bodyPr/>
          <a:lstStyle/>
          <a:p>
            <a:fld id="{740FD090-73D7-4848-A9F2-B837B458E6ED}" type="slidenum">
              <a:rPr lang="en-US" smtClean="0"/>
              <a:t>‹#›</a:t>
            </a:fld>
            <a:endParaRPr lang="en-US"/>
          </a:p>
        </p:txBody>
      </p:sp>
      <p:sp>
        <p:nvSpPr>
          <p:cNvPr id="6" name="Content Placeholder 2">
            <a:extLst>
              <a:ext uri="{FF2B5EF4-FFF2-40B4-BE49-F238E27FC236}">
                <a16:creationId xmlns:a16="http://schemas.microsoft.com/office/drawing/2014/main" id="{C265B5A0-89F4-0B41-9041-73B50727CFF8}"/>
              </a:ext>
            </a:extLst>
          </p:cNvPr>
          <p:cNvSpPr>
            <a:spLocks noGrp="1"/>
          </p:cNvSpPr>
          <p:nvPr>
            <p:ph idx="1"/>
          </p:nvPr>
        </p:nvSpPr>
        <p:spPr>
          <a:xfrm>
            <a:off x="3788228" y="1690688"/>
            <a:ext cx="7565571"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5A50C2CE-80EA-5548-A1EC-6958D65DB717}"/>
              </a:ext>
            </a:extLst>
          </p:cNvPr>
          <p:cNvSpPr/>
          <p:nvPr userDrawn="1"/>
        </p:nvSpPr>
        <p:spPr>
          <a:xfrm>
            <a:off x="0" y="0"/>
            <a:ext cx="3649288" cy="6858000"/>
          </a:xfrm>
          <a:prstGeom prst="rect">
            <a:avLst/>
          </a:prstGeom>
          <a:solidFill>
            <a:srgbClr val="B7B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lack, wire, grill, arranged&#10;&#10;Description automatically generated">
            <a:extLst>
              <a:ext uri="{FF2B5EF4-FFF2-40B4-BE49-F238E27FC236}">
                <a16:creationId xmlns:a16="http://schemas.microsoft.com/office/drawing/2014/main" id="{DE4DC43A-9EE8-EF47-871F-6A99CF8D2597}"/>
              </a:ext>
            </a:extLst>
          </p:cNvPr>
          <p:cNvPicPr>
            <a:picLocks noChangeAspect="1"/>
          </p:cNvPicPr>
          <p:nvPr userDrawn="1"/>
        </p:nvPicPr>
        <p:blipFill rotWithShape="1">
          <a:blip r:embed="rId2" cstate="print">
            <a:alphaModFix amt="73000"/>
            <a:extLst>
              <a:ext uri="{BEBA8EAE-BF5A-486C-A8C5-ECC9F3942E4B}">
                <a14:imgProps xmlns:a14="http://schemas.microsoft.com/office/drawing/2010/main">
                  <a14:imgLayer r:embed="rId3">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84083" y="733543"/>
            <a:ext cx="3733371" cy="6213795"/>
          </a:xfrm>
          <a:prstGeom prst="rect">
            <a:avLst/>
          </a:prstGeom>
        </p:spPr>
      </p:pic>
      <p:pic>
        <p:nvPicPr>
          <p:cNvPr id="8" name="Picture 7">
            <a:extLst>
              <a:ext uri="{FF2B5EF4-FFF2-40B4-BE49-F238E27FC236}">
                <a16:creationId xmlns:a16="http://schemas.microsoft.com/office/drawing/2014/main" id="{414A87FE-3B71-4016-9CFF-A33FF32D091B}"/>
              </a:ext>
            </a:extLst>
          </p:cNvPr>
          <p:cNvPicPr>
            <a:picLocks noChangeAspect="1"/>
          </p:cNvPicPr>
          <p:nvPr userDrawn="1"/>
        </p:nvPicPr>
        <p:blipFill>
          <a:blip r:embed="rId4"/>
          <a:stretch>
            <a:fillRect/>
          </a:stretch>
        </p:blipFill>
        <p:spPr>
          <a:xfrm>
            <a:off x="6803039" y="6116390"/>
            <a:ext cx="1028473" cy="727640"/>
          </a:xfrm>
          <a:prstGeom prst="rect">
            <a:avLst/>
          </a:prstGeom>
        </p:spPr>
      </p:pic>
    </p:spTree>
    <p:extLst>
      <p:ext uri="{BB962C8B-B14F-4D97-AF65-F5344CB8AC3E}">
        <p14:creationId xmlns:p14="http://schemas.microsoft.com/office/powerpoint/2010/main" val="12125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3027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556" y="6388013"/>
            <a:ext cx="2743200" cy="365125"/>
          </a:xfrm>
        </p:spPr>
        <p:txBody>
          <a:bodyPr/>
          <a:lstStyle>
            <a:lvl1pPr algn="just">
              <a:defRPr/>
            </a:lvl1pPr>
          </a:lstStyle>
          <a:p>
            <a:pPr algn="just"/>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65969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50005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405565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3861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520293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Photos and Text">
    <p:spTree>
      <p:nvGrpSpPr>
        <p:cNvPr id="1" name=""/>
        <p:cNvGrpSpPr/>
        <p:nvPr/>
      </p:nvGrpSpPr>
      <p:grpSpPr>
        <a:xfrm>
          <a:off x="0" y="0"/>
          <a:ext cx="0" cy="0"/>
          <a:chOff x="0" y="0"/>
          <a:chExt cx="0" cy="0"/>
        </a:xfrm>
      </p:grpSpPr>
      <p:pic>
        <p:nvPicPr>
          <p:cNvPr id="8" name="Picture 7" descr="A picture containing black, wire, grill, arranged&#10;&#10;Description automatically generated">
            <a:extLst>
              <a:ext uri="{FF2B5EF4-FFF2-40B4-BE49-F238E27FC236}">
                <a16:creationId xmlns:a16="http://schemas.microsoft.com/office/drawing/2014/main" id="{F25A6707-D4E9-2248-A779-83C2B72CDA77}"/>
              </a:ext>
            </a:extLst>
          </p:cNvPr>
          <p:cNvPicPr>
            <a:picLocks noChangeAspect="1"/>
          </p:cNvPicPr>
          <p:nvPr userDrawn="1"/>
        </p:nvPicPr>
        <p:blipFill>
          <a:blip r:embed="rId2" cstate="print">
            <a:alphaModFix amt="60000"/>
            <a:extLst>
              <a:ext uri="{28A0092B-C50C-407E-A947-70E740481C1C}">
                <a14:useLocalDpi xmlns:a14="http://schemas.microsoft.com/office/drawing/2010/main"/>
              </a:ext>
            </a:extLst>
          </a:blip>
          <a:stretch>
            <a:fillRect/>
          </a:stretch>
        </p:blipFill>
        <p:spPr>
          <a:xfrm>
            <a:off x="-1015778" y="0"/>
            <a:ext cx="10330117" cy="6858000"/>
          </a:xfrm>
          <a:prstGeom prst="rect">
            <a:avLst/>
          </a:prstGeom>
        </p:spPr>
      </p:pic>
      <p:sp>
        <p:nvSpPr>
          <p:cNvPr id="13" name="Picture Placeholder 12"/>
          <p:cNvSpPr>
            <a:spLocks noGrp="1"/>
          </p:cNvSpPr>
          <p:nvPr>
            <p:ph type="pic" sz="quarter" idx="11"/>
          </p:nvPr>
        </p:nvSpPr>
        <p:spPr>
          <a:xfrm>
            <a:off x="771525" y="2295525"/>
            <a:ext cx="2266950" cy="2266950"/>
          </a:xfrm>
          <a:custGeom>
            <a:avLst/>
            <a:gdLst>
              <a:gd name="connsiteX0" fmla="*/ 1133475 w 2266950"/>
              <a:gd name="connsiteY0" fmla="*/ 0 h 2266950"/>
              <a:gd name="connsiteX1" fmla="*/ 2266950 w 2266950"/>
              <a:gd name="connsiteY1" fmla="*/ 1133475 h 2266950"/>
              <a:gd name="connsiteX2" fmla="*/ 1133475 w 2266950"/>
              <a:gd name="connsiteY2" fmla="*/ 2266950 h 2266950"/>
              <a:gd name="connsiteX3" fmla="*/ 0 w 2266950"/>
              <a:gd name="connsiteY3" fmla="*/ 1133475 h 2266950"/>
              <a:gd name="connsiteX4" fmla="*/ 1133475 w 2266950"/>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266950">
                <a:moveTo>
                  <a:pt x="1133475" y="0"/>
                </a:moveTo>
                <a:cubicBezTo>
                  <a:pt x="1759476" y="0"/>
                  <a:pt x="2266950" y="507474"/>
                  <a:pt x="2266950" y="1133475"/>
                </a:cubicBezTo>
                <a:cubicBezTo>
                  <a:pt x="2266950" y="1759476"/>
                  <a:pt x="1759476" y="2266950"/>
                  <a:pt x="1133475" y="2266950"/>
                </a:cubicBezTo>
                <a:cubicBezTo>
                  <a:pt x="507474" y="2266950"/>
                  <a:pt x="0" y="1759476"/>
                  <a:pt x="0" y="1133475"/>
                </a:cubicBezTo>
                <a:cubicBezTo>
                  <a:pt x="0" y="507474"/>
                  <a:pt x="507474" y="0"/>
                  <a:pt x="1133475"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4" name="Picture Placeholder 13"/>
          <p:cNvSpPr>
            <a:spLocks noGrp="1"/>
          </p:cNvSpPr>
          <p:nvPr>
            <p:ph type="pic" sz="quarter" idx="12"/>
          </p:nvPr>
        </p:nvSpPr>
        <p:spPr>
          <a:xfrm>
            <a:off x="3248025" y="885825"/>
            <a:ext cx="2266950" cy="2266950"/>
          </a:xfrm>
          <a:custGeom>
            <a:avLst/>
            <a:gdLst>
              <a:gd name="connsiteX0" fmla="*/ 1133475 w 2266950"/>
              <a:gd name="connsiteY0" fmla="*/ 0 h 2266950"/>
              <a:gd name="connsiteX1" fmla="*/ 2266950 w 2266950"/>
              <a:gd name="connsiteY1" fmla="*/ 1133475 h 2266950"/>
              <a:gd name="connsiteX2" fmla="*/ 1133475 w 2266950"/>
              <a:gd name="connsiteY2" fmla="*/ 2266950 h 2266950"/>
              <a:gd name="connsiteX3" fmla="*/ 0 w 2266950"/>
              <a:gd name="connsiteY3" fmla="*/ 1133475 h 2266950"/>
              <a:gd name="connsiteX4" fmla="*/ 1133475 w 2266950"/>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266950">
                <a:moveTo>
                  <a:pt x="1133475" y="0"/>
                </a:moveTo>
                <a:cubicBezTo>
                  <a:pt x="1759476" y="0"/>
                  <a:pt x="2266950" y="507474"/>
                  <a:pt x="2266950" y="1133475"/>
                </a:cubicBezTo>
                <a:cubicBezTo>
                  <a:pt x="2266950" y="1759476"/>
                  <a:pt x="1759476" y="2266950"/>
                  <a:pt x="1133475" y="2266950"/>
                </a:cubicBezTo>
                <a:cubicBezTo>
                  <a:pt x="507474" y="2266950"/>
                  <a:pt x="0" y="1759476"/>
                  <a:pt x="0" y="1133475"/>
                </a:cubicBezTo>
                <a:cubicBezTo>
                  <a:pt x="0" y="507474"/>
                  <a:pt x="507474" y="0"/>
                  <a:pt x="1133475"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2" name="Picture Placeholder 11"/>
          <p:cNvSpPr>
            <a:spLocks noGrp="1"/>
          </p:cNvSpPr>
          <p:nvPr>
            <p:ph type="pic" sz="quarter" idx="13"/>
          </p:nvPr>
        </p:nvSpPr>
        <p:spPr>
          <a:xfrm>
            <a:off x="3248025" y="3705225"/>
            <a:ext cx="2266950" cy="2266950"/>
          </a:xfrm>
          <a:custGeom>
            <a:avLst/>
            <a:gdLst>
              <a:gd name="connsiteX0" fmla="*/ 1133475 w 2266950"/>
              <a:gd name="connsiteY0" fmla="*/ 0 h 2266950"/>
              <a:gd name="connsiteX1" fmla="*/ 2266950 w 2266950"/>
              <a:gd name="connsiteY1" fmla="*/ 1133475 h 2266950"/>
              <a:gd name="connsiteX2" fmla="*/ 1133475 w 2266950"/>
              <a:gd name="connsiteY2" fmla="*/ 2266950 h 2266950"/>
              <a:gd name="connsiteX3" fmla="*/ 0 w 2266950"/>
              <a:gd name="connsiteY3" fmla="*/ 1133475 h 2266950"/>
              <a:gd name="connsiteX4" fmla="*/ 1133475 w 2266950"/>
              <a:gd name="connsiteY4" fmla="*/ 0 h 226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266950">
                <a:moveTo>
                  <a:pt x="1133475" y="0"/>
                </a:moveTo>
                <a:cubicBezTo>
                  <a:pt x="1759476" y="0"/>
                  <a:pt x="2266950" y="507474"/>
                  <a:pt x="2266950" y="1133475"/>
                </a:cubicBezTo>
                <a:cubicBezTo>
                  <a:pt x="2266950" y="1759476"/>
                  <a:pt x="1759476" y="2266950"/>
                  <a:pt x="1133475" y="2266950"/>
                </a:cubicBezTo>
                <a:cubicBezTo>
                  <a:pt x="507474" y="2266950"/>
                  <a:pt x="0" y="1759476"/>
                  <a:pt x="0" y="1133475"/>
                </a:cubicBezTo>
                <a:cubicBezTo>
                  <a:pt x="0" y="507474"/>
                  <a:pt x="507474" y="0"/>
                  <a:pt x="1133475"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9" name="Title 1">
            <a:extLst>
              <a:ext uri="{FF2B5EF4-FFF2-40B4-BE49-F238E27FC236}">
                <a16:creationId xmlns:a16="http://schemas.microsoft.com/office/drawing/2014/main" id="{DB7793D1-3F3E-3541-9BBF-1244AA11696D}"/>
              </a:ext>
            </a:extLst>
          </p:cNvPr>
          <p:cNvSpPr>
            <a:spLocks noGrp="1"/>
          </p:cNvSpPr>
          <p:nvPr>
            <p:ph type="title"/>
          </p:nvPr>
        </p:nvSpPr>
        <p:spPr>
          <a:xfrm>
            <a:off x="6553200" y="365126"/>
            <a:ext cx="4800599" cy="2470602"/>
          </a:xfrm>
        </p:spPr>
        <p:txBody>
          <a:bodyPr anchor="b" anchorCtr="0">
            <a:normAutofit/>
          </a:bodyPr>
          <a:lstStyle>
            <a:lvl1pPr>
              <a:defRPr sz="3600" b="1" i="0" baseline="0">
                <a:solidFill>
                  <a:schemeClr val="accent2"/>
                </a:solidFill>
                <a:latin typeface="Gill Sans Nova Medium" panose="020B0602020204020203"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91452EF3-59EF-5E47-ACF4-BC76FEB33844}"/>
              </a:ext>
            </a:extLst>
          </p:cNvPr>
          <p:cNvSpPr>
            <a:spLocks noGrp="1"/>
          </p:cNvSpPr>
          <p:nvPr>
            <p:ph idx="1"/>
          </p:nvPr>
        </p:nvSpPr>
        <p:spPr>
          <a:xfrm>
            <a:off x="6553200" y="3190689"/>
            <a:ext cx="4800599" cy="2670360"/>
          </a:xfrm>
        </p:spPr>
        <p:txBody>
          <a:bodyPr>
            <a:normAutofit/>
          </a:bodyPr>
          <a:lstStyle>
            <a:lvl1pPr marL="0" indent="0">
              <a:buFontTx/>
              <a:buNone/>
              <a:defRPr sz="1400" baseline="0">
                <a:latin typeface="+mj-lt"/>
              </a:defRPr>
            </a:lvl1pPr>
            <a:lvl2pPr>
              <a:defRPr sz="1100" baseline="0">
                <a:latin typeface="+mn-lt"/>
              </a:defRPr>
            </a:lvl2pPr>
            <a:lvl3pPr>
              <a:defRPr sz="1100" baseline="0">
                <a:latin typeface="+mn-lt"/>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6" name="Date Placeholder 5">
            <a:extLst>
              <a:ext uri="{FF2B5EF4-FFF2-40B4-BE49-F238E27FC236}">
                <a16:creationId xmlns:a16="http://schemas.microsoft.com/office/drawing/2014/main" id="{FA618F50-7955-1D42-91E4-2C31948F6094}"/>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D7E74ACF-629A-BC4E-AF29-AB5EA03D53BD}"/>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4E9DDBEF-7DA0-E344-A441-41F1CBEE540E}"/>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65742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2423886" y="1012372"/>
            <a:ext cx="1538514" cy="4833257"/>
          </a:xfrm>
          <a:custGeom>
            <a:avLst/>
            <a:gdLst>
              <a:gd name="connsiteX0" fmla="*/ 0 w 1538514"/>
              <a:gd name="connsiteY0" fmla="*/ 0 h 4833257"/>
              <a:gd name="connsiteX1" fmla="*/ 1538514 w 1538514"/>
              <a:gd name="connsiteY1" fmla="*/ 0 h 4833257"/>
              <a:gd name="connsiteX2" fmla="*/ 1538514 w 1538514"/>
              <a:gd name="connsiteY2" fmla="*/ 4833257 h 4833257"/>
              <a:gd name="connsiteX3" fmla="*/ 0 w 1538514"/>
              <a:gd name="connsiteY3" fmla="*/ 4833257 h 4833257"/>
            </a:gdLst>
            <a:ahLst/>
            <a:cxnLst>
              <a:cxn ang="0">
                <a:pos x="connsiteX0" y="connsiteY0"/>
              </a:cxn>
              <a:cxn ang="0">
                <a:pos x="connsiteX1" y="connsiteY1"/>
              </a:cxn>
              <a:cxn ang="0">
                <a:pos x="connsiteX2" y="connsiteY2"/>
              </a:cxn>
              <a:cxn ang="0">
                <a:pos x="connsiteX3" y="connsiteY3"/>
              </a:cxn>
            </a:cxnLst>
            <a:rect l="l" t="t" r="r" b="b"/>
            <a:pathLst>
              <a:path w="1538514" h="4833257">
                <a:moveTo>
                  <a:pt x="0" y="0"/>
                </a:moveTo>
                <a:lnTo>
                  <a:pt x="1538514" y="0"/>
                </a:lnTo>
                <a:lnTo>
                  <a:pt x="1538514" y="4833257"/>
                </a:lnTo>
                <a:lnTo>
                  <a:pt x="0" y="48332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2"/>
          </p:nvPr>
        </p:nvSpPr>
        <p:spPr>
          <a:xfrm>
            <a:off x="7916531" y="3429000"/>
            <a:ext cx="3201411" cy="2416628"/>
          </a:xfrm>
          <a:custGeom>
            <a:avLst/>
            <a:gdLst>
              <a:gd name="connsiteX0" fmla="*/ 0 w 3201411"/>
              <a:gd name="connsiteY0" fmla="*/ 0 h 2416628"/>
              <a:gd name="connsiteX1" fmla="*/ 3201411 w 3201411"/>
              <a:gd name="connsiteY1" fmla="*/ 0 h 2416628"/>
              <a:gd name="connsiteX2" fmla="*/ 3201411 w 3201411"/>
              <a:gd name="connsiteY2" fmla="*/ 2416628 h 2416628"/>
              <a:gd name="connsiteX3" fmla="*/ 0 w 3201411"/>
              <a:gd name="connsiteY3" fmla="*/ 2416628 h 2416628"/>
            </a:gdLst>
            <a:ahLst/>
            <a:cxnLst>
              <a:cxn ang="0">
                <a:pos x="connsiteX0" y="connsiteY0"/>
              </a:cxn>
              <a:cxn ang="0">
                <a:pos x="connsiteX1" y="connsiteY1"/>
              </a:cxn>
              <a:cxn ang="0">
                <a:pos x="connsiteX2" y="connsiteY2"/>
              </a:cxn>
              <a:cxn ang="0">
                <a:pos x="connsiteX3" y="connsiteY3"/>
              </a:cxn>
            </a:cxnLst>
            <a:rect l="l" t="t" r="r" b="b"/>
            <a:pathLst>
              <a:path w="3201411" h="2416628">
                <a:moveTo>
                  <a:pt x="0" y="0"/>
                </a:moveTo>
                <a:lnTo>
                  <a:pt x="3201411" y="0"/>
                </a:lnTo>
                <a:lnTo>
                  <a:pt x="3201411" y="2416628"/>
                </a:lnTo>
                <a:lnTo>
                  <a:pt x="0" y="241662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4" name="Picture 2">
            <a:extLst>
              <a:ext uri="{FF2B5EF4-FFF2-40B4-BE49-F238E27FC236}">
                <a16:creationId xmlns:a16="http://schemas.microsoft.com/office/drawing/2014/main" id="{F0AF3F58-597A-9A4A-B67B-67159409523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206DBD62-E314-8B47-AA0D-0731B9885BB6}"/>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777F906A-EBE7-5341-B3CB-9B99E56E97DB}"/>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9F9250F3-F9C2-A043-A94E-CD063F25A9AA}"/>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6151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458857" y="1825171"/>
            <a:ext cx="2641600" cy="3207657"/>
          </a:xfrm>
          <a:custGeom>
            <a:avLst/>
            <a:gdLst>
              <a:gd name="connsiteX0" fmla="*/ 0 w 2641600"/>
              <a:gd name="connsiteY0" fmla="*/ 0 h 3207657"/>
              <a:gd name="connsiteX1" fmla="*/ 2641600 w 2641600"/>
              <a:gd name="connsiteY1" fmla="*/ 0 h 3207657"/>
              <a:gd name="connsiteX2" fmla="*/ 2641600 w 2641600"/>
              <a:gd name="connsiteY2" fmla="*/ 3207657 h 3207657"/>
              <a:gd name="connsiteX3" fmla="*/ 0 w 2641600"/>
              <a:gd name="connsiteY3" fmla="*/ 3207657 h 3207657"/>
            </a:gdLst>
            <a:ahLst/>
            <a:cxnLst>
              <a:cxn ang="0">
                <a:pos x="connsiteX0" y="connsiteY0"/>
              </a:cxn>
              <a:cxn ang="0">
                <a:pos x="connsiteX1" y="connsiteY1"/>
              </a:cxn>
              <a:cxn ang="0">
                <a:pos x="connsiteX2" y="connsiteY2"/>
              </a:cxn>
              <a:cxn ang="0">
                <a:pos x="connsiteX3" y="connsiteY3"/>
              </a:cxn>
            </a:cxnLst>
            <a:rect l="l" t="t" r="r" b="b"/>
            <a:pathLst>
              <a:path w="2641600" h="3207657">
                <a:moveTo>
                  <a:pt x="0" y="0"/>
                </a:moveTo>
                <a:lnTo>
                  <a:pt x="2641600" y="0"/>
                </a:lnTo>
                <a:lnTo>
                  <a:pt x="2641600" y="3207657"/>
                </a:lnTo>
                <a:lnTo>
                  <a:pt x="0" y="32076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3" name="Picture 2">
            <a:extLst>
              <a:ext uri="{FF2B5EF4-FFF2-40B4-BE49-F238E27FC236}">
                <a16:creationId xmlns:a16="http://schemas.microsoft.com/office/drawing/2014/main" id="{53C8DF2C-0B8A-2649-AEFC-E324B85123B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6A92CD2-D26E-1447-AE2A-C6BF05BC464E}"/>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CBA780E4-C5D3-7F4B-B4A6-0D434DACFB8C}"/>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045C4430-E845-9C42-A03A-D3E71BE2291E}"/>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56062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364343" y="1868714"/>
            <a:ext cx="2278743" cy="3120572"/>
          </a:xfrm>
          <a:custGeom>
            <a:avLst/>
            <a:gdLst>
              <a:gd name="connsiteX0" fmla="*/ 0 w 2278743"/>
              <a:gd name="connsiteY0" fmla="*/ 0 h 3120572"/>
              <a:gd name="connsiteX1" fmla="*/ 2278743 w 2278743"/>
              <a:gd name="connsiteY1" fmla="*/ 0 h 3120572"/>
              <a:gd name="connsiteX2" fmla="*/ 2278743 w 2278743"/>
              <a:gd name="connsiteY2" fmla="*/ 3120572 h 3120572"/>
              <a:gd name="connsiteX3" fmla="*/ 0 w 2278743"/>
              <a:gd name="connsiteY3" fmla="*/ 3120572 h 3120572"/>
            </a:gdLst>
            <a:ahLst/>
            <a:cxnLst>
              <a:cxn ang="0">
                <a:pos x="connsiteX0" y="connsiteY0"/>
              </a:cxn>
              <a:cxn ang="0">
                <a:pos x="connsiteX1" y="connsiteY1"/>
              </a:cxn>
              <a:cxn ang="0">
                <a:pos x="connsiteX2" y="connsiteY2"/>
              </a:cxn>
              <a:cxn ang="0">
                <a:pos x="connsiteX3" y="connsiteY3"/>
              </a:cxn>
            </a:cxnLst>
            <a:rect l="l" t="t" r="r" b="b"/>
            <a:pathLst>
              <a:path w="2278743" h="3120572">
                <a:moveTo>
                  <a:pt x="0" y="0"/>
                </a:moveTo>
                <a:lnTo>
                  <a:pt x="2278743" y="0"/>
                </a:lnTo>
                <a:lnTo>
                  <a:pt x="2278743" y="3120572"/>
                </a:lnTo>
                <a:lnTo>
                  <a:pt x="0" y="312057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A4A70AA3-CB13-CE4F-A332-8C1525F1381B}"/>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23C92078-C91F-B94F-A802-88EB8C22F6A2}"/>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54124D42-8214-2947-BC21-74B7FB4E73B2}"/>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17417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9234" y="1149349"/>
            <a:ext cx="6874565" cy="2387600"/>
          </a:xfrm>
        </p:spPr>
        <p:txBody>
          <a:bodyPr anchor="ctr" anchorCtr="0"/>
          <a:lstStyle>
            <a:lvl1pPr algn="l">
              <a:defRPr sz="6000" baseline="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479235" y="4157662"/>
            <a:ext cx="6874565" cy="1577975"/>
          </a:xfrm>
        </p:spPr>
        <p:txBody>
          <a:bodyPr>
            <a:normAutofit/>
          </a:bodyPr>
          <a:lstStyle>
            <a:lvl1pPr marL="0" indent="0" algn="l">
              <a:buNone/>
              <a:defRPr sz="3600" baseline="0">
                <a:solidFill>
                  <a:schemeClr val="tx2"/>
                </a:solidFill>
                <a:latin typeface="Gill Sans Nova" panose="020B060202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sp>
        <p:nvSpPr>
          <p:cNvPr id="8" name="Rectangle 7">
            <a:extLst>
              <a:ext uri="{FF2B5EF4-FFF2-40B4-BE49-F238E27FC236}">
                <a16:creationId xmlns:a16="http://schemas.microsoft.com/office/drawing/2014/main" id="{3F46EBFE-68B6-5947-A7F9-6673207D4F90}"/>
              </a:ext>
            </a:extLst>
          </p:cNvPr>
          <p:cNvSpPr/>
          <p:nvPr userDrawn="1"/>
        </p:nvSpPr>
        <p:spPr>
          <a:xfrm>
            <a:off x="1439488" y="0"/>
            <a:ext cx="2209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lack, wire, grill, arranged&#10;&#10;Description automatically generated">
            <a:extLst>
              <a:ext uri="{FF2B5EF4-FFF2-40B4-BE49-F238E27FC236}">
                <a16:creationId xmlns:a16="http://schemas.microsoft.com/office/drawing/2014/main" id="{788D1CB4-1037-BF49-947B-D5AA32476FBE}"/>
              </a:ext>
            </a:extLst>
          </p:cNvPr>
          <p:cNvPicPr>
            <a:picLocks noChangeAspect="1"/>
          </p:cNvPicPr>
          <p:nvPr userDrawn="1"/>
        </p:nvPicPr>
        <p:blipFill rotWithShape="1">
          <a:blip r:embed="rId2" cstate="print">
            <a:alphaModFix amt="73000"/>
            <a:extLst>
              <a:ext uri="{28A0092B-C50C-407E-A947-70E740481C1C}">
                <a14:useLocalDpi xmlns:a14="http://schemas.microsoft.com/office/drawing/2010/main"/>
              </a:ext>
            </a:extLst>
          </a:blip>
          <a:srcRect/>
          <a:stretch/>
        </p:blipFill>
        <p:spPr>
          <a:xfrm>
            <a:off x="-84083" y="733543"/>
            <a:ext cx="3733371" cy="6213795"/>
          </a:xfrm>
          <a:prstGeom prst="rect">
            <a:avLst/>
          </a:prstGeom>
        </p:spPr>
      </p:pic>
      <p:sp>
        <p:nvSpPr>
          <p:cNvPr id="11" name="Rectangle 10">
            <a:extLst>
              <a:ext uri="{FF2B5EF4-FFF2-40B4-BE49-F238E27FC236}">
                <a16:creationId xmlns:a16="http://schemas.microsoft.com/office/drawing/2014/main" id="{13DA96B6-65FB-7F4C-9A0A-CD00BF174850}"/>
              </a:ext>
            </a:extLst>
          </p:cNvPr>
          <p:cNvSpPr/>
          <p:nvPr userDrawn="1"/>
        </p:nvSpPr>
        <p:spPr>
          <a:xfrm>
            <a:off x="5577840" y="5982789"/>
            <a:ext cx="1045029" cy="8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448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10200" y="1666875"/>
            <a:ext cx="4324350" cy="3524250"/>
          </a:xfrm>
          <a:custGeom>
            <a:avLst/>
            <a:gdLst>
              <a:gd name="connsiteX0" fmla="*/ 0 w 4324350"/>
              <a:gd name="connsiteY0" fmla="*/ 0 h 3524250"/>
              <a:gd name="connsiteX1" fmla="*/ 4324350 w 4324350"/>
              <a:gd name="connsiteY1" fmla="*/ 0 h 3524250"/>
              <a:gd name="connsiteX2" fmla="*/ 4324350 w 4324350"/>
              <a:gd name="connsiteY2" fmla="*/ 3524250 h 3524250"/>
              <a:gd name="connsiteX3" fmla="*/ 0 w 4324350"/>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4324350" h="3524250">
                <a:moveTo>
                  <a:pt x="0" y="0"/>
                </a:moveTo>
                <a:lnTo>
                  <a:pt x="4324350" y="0"/>
                </a:lnTo>
                <a:lnTo>
                  <a:pt x="4324350" y="3524250"/>
                </a:lnTo>
                <a:lnTo>
                  <a:pt x="0" y="35242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3" name="Picture 2">
            <a:extLst>
              <a:ext uri="{FF2B5EF4-FFF2-40B4-BE49-F238E27FC236}">
                <a16:creationId xmlns:a16="http://schemas.microsoft.com/office/drawing/2014/main" id="{75FEAEC6-1D6F-D14C-9357-01D674234B8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550C136-7754-1F4F-BB8F-32CF142573CC}"/>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9579C13F-93C3-FA49-B5DF-B8802D3F2ED6}"/>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1F8BA14E-5BF9-CD4A-A156-A5CD295D6294}"/>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86792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086100" y="2"/>
            <a:ext cx="5010150" cy="6857998"/>
          </a:xfrm>
          <a:custGeom>
            <a:avLst/>
            <a:gdLst>
              <a:gd name="connsiteX0" fmla="*/ 0 w 5010150"/>
              <a:gd name="connsiteY0" fmla="*/ 0 h 6857998"/>
              <a:gd name="connsiteX1" fmla="*/ 5010150 w 5010150"/>
              <a:gd name="connsiteY1" fmla="*/ 0 h 6857998"/>
              <a:gd name="connsiteX2" fmla="*/ 5010150 w 5010150"/>
              <a:gd name="connsiteY2" fmla="*/ 6857998 h 6857998"/>
              <a:gd name="connsiteX3" fmla="*/ 0 w 501015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010150" h="6857998">
                <a:moveTo>
                  <a:pt x="0" y="0"/>
                </a:moveTo>
                <a:lnTo>
                  <a:pt x="5010150" y="0"/>
                </a:lnTo>
                <a:lnTo>
                  <a:pt x="5010150" y="6857998"/>
                </a:lnTo>
                <a:lnTo>
                  <a:pt x="0" y="685799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9D6A8FBF-8DD4-E747-9F1A-0DE74E91787D}"/>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388D8E43-446C-4845-A02F-6D81FFB40654}"/>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0B48CC3-6333-AE45-B12C-93C0EC042644}"/>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193384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591800" y="1229290"/>
            <a:ext cx="1600200" cy="4399421"/>
          </a:xfrm>
          <a:custGeom>
            <a:avLst/>
            <a:gdLst>
              <a:gd name="connsiteX0" fmla="*/ 0 w 1600200"/>
              <a:gd name="connsiteY0" fmla="*/ 0 h 4399421"/>
              <a:gd name="connsiteX1" fmla="*/ 1600200 w 1600200"/>
              <a:gd name="connsiteY1" fmla="*/ 0 h 4399421"/>
              <a:gd name="connsiteX2" fmla="*/ 1600200 w 1600200"/>
              <a:gd name="connsiteY2" fmla="*/ 4399421 h 4399421"/>
              <a:gd name="connsiteX3" fmla="*/ 0 w 1600200"/>
              <a:gd name="connsiteY3" fmla="*/ 4399421 h 4399421"/>
            </a:gdLst>
            <a:ahLst/>
            <a:cxnLst>
              <a:cxn ang="0">
                <a:pos x="connsiteX0" y="connsiteY0"/>
              </a:cxn>
              <a:cxn ang="0">
                <a:pos x="connsiteX1" y="connsiteY1"/>
              </a:cxn>
              <a:cxn ang="0">
                <a:pos x="connsiteX2" y="connsiteY2"/>
              </a:cxn>
              <a:cxn ang="0">
                <a:pos x="connsiteX3" y="connsiteY3"/>
              </a:cxn>
            </a:cxnLst>
            <a:rect l="l" t="t" r="r" b="b"/>
            <a:pathLst>
              <a:path w="1600200" h="4399421">
                <a:moveTo>
                  <a:pt x="0" y="0"/>
                </a:moveTo>
                <a:lnTo>
                  <a:pt x="1600200" y="0"/>
                </a:lnTo>
                <a:lnTo>
                  <a:pt x="1600200" y="4399421"/>
                </a:lnTo>
                <a:lnTo>
                  <a:pt x="0" y="4399421"/>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91A4E99C-F7F3-B748-A3D0-CEFB75122728}"/>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F87C626F-8824-2B49-A05B-128EA99F8D49}"/>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59A86398-44B8-534C-922F-265E4FF77C5C}"/>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968335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827235" y="1133475"/>
            <a:ext cx="3067050" cy="4591050"/>
          </a:xfrm>
          <a:custGeom>
            <a:avLst/>
            <a:gdLst>
              <a:gd name="connsiteX0" fmla="*/ 0 w 3067050"/>
              <a:gd name="connsiteY0" fmla="*/ 0 h 4591050"/>
              <a:gd name="connsiteX1" fmla="*/ 3067050 w 3067050"/>
              <a:gd name="connsiteY1" fmla="*/ 0 h 4591050"/>
              <a:gd name="connsiteX2" fmla="*/ 3067050 w 3067050"/>
              <a:gd name="connsiteY2" fmla="*/ 4591050 h 4591050"/>
              <a:gd name="connsiteX3" fmla="*/ 0 w 3067050"/>
              <a:gd name="connsiteY3" fmla="*/ 4591050 h 4591050"/>
            </a:gdLst>
            <a:ahLst/>
            <a:cxnLst>
              <a:cxn ang="0">
                <a:pos x="connsiteX0" y="connsiteY0"/>
              </a:cxn>
              <a:cxn ang="0">
                <a:pos x="connsiteX1" y="connsiteY1"/>
              </a:cxn>
              <a:cxn ang="0">
                <a:pos x="connsiteX2" y="connsiteY2"/>
              </a:cxn>
              <a:cxn ang="0">
                <a:pos x="connsiteX3" y="connsiteY3"/>
              </a:cxn>
            </a:cxnLst>
            <a:rect l="l" t="t" r="r" b="b"/>
            <a:pathLst>
              <a:path w="3067050" h="4591050">
                <a:moveTo>
                  <a:pt x="0" y="0"/>
                </a:moveTo>
                <a:lnTo>
                  <a:pt x="3067050" y="0"/>
                </a:lnTo>
                <a:lnTo>
                  <a:pt x="3067050" y="4591050"/>
                </a:lnTo>
                <a:lnTo>
                  <a:pt x="0" y="45910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F9084360-4BC7-7249-A16F-94EBF073489E}"/>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F3FC9FDA-CEA0-7F4F-8CF6-91D6F635B3C4}"/>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028A2C43-B3C7-C642-B86E-B45E1C37841B}"/>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840730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251228"/>
            <a:ext cx="1847850" cy="4355544"/>
          </a:xfrm>
          <a:custGeom>
            <a:avLst/>
            <a:gdLst>
              <a:gd name="connsiteX0" fmla="*/ 0 w 1847850"/>
              <a:gd name="connsiteY0" fmla="*/ 0 h 4355544"/>
              <a:gd name="connsiteX1" fmla="*/ 1847850 w 1847850"/>
              <a:gd name="connsiteY1" fmla="*/ 0 h 4355544"/>
              <a:gd name="connsiteX2" fmla="*/ 1847850 w 1847850"/>
              <a:gd name="connsiteY2" fmla="*/ 4355544 h 4355544"/>
              <a:gd name="connsiteX3" fmla="*/ 0 w 1847850"/>
              <a:gd name="connsiteY3" fmla="*/ 4355544 h 4355544"/>
            </a:gdLst>
            <a:ahLst/>
            <a:cxnLst>
              <a:cxn ang="0">
                <a:pos x="connsiteX0" y="connsiteY0"/>
              </a:cxn>
              <a:cxn ang="0">
                <a:pos x="connsiteX1" y="connsiteY1"/>
              </a:cxn>
              <a:cxn ang="0">
                <a:pos x="connsiteX2" y="connsiteY2"/>
              </a:cxn>
              <a:cxn ang="0">
                <a:pos x="connsiteX3" y="connsiteY3"/>
              </a:cxn>
            </a:cxnLst>
            <a:rect l="l" t="t" r="r" b="b"/>
            <a:pathLst>
              <a:path w="1847850" h="4355544">
                <a:moveTo>
                  <a:pt x="0" y="0"/>
                </a:moveTo>
                <a:lnTo>
                  <a:pt x="1847850" y="0"/>
                </a:lnTo>
                <a:lnTo>
                  <a:pt x="1847850" y="4355544"/>
                </a:lnTo>
                <a:lnTo>
                  <a:pt x="0" y="4355544"/>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D4E1EB96-5E07-B940-861D-37557F2A3D0B}"/>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1CECC74D-4B94-3642-917F-36FB67D90A67}"/>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84636F60-5F93-3B43-8D87-F4315C23C371}"/>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137569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42950" y="3752850"/>
            <a:ext cx="5962649" cy="3105150"/>
          </a:xfrm>
          <a:custGeom>
            <a:avLst/>
            <a:gdLst>
              <a:gd name="connsiteX0" fmla="*/ 0 w 5962649"/>
              <a:gd name="connsiteY0" fmla="*/ 0 h 3105150"/>
              <a:gd name="connsiteX1" fmla="*/ 5962649 w 5962649"/>
              <a:gd name="connsiteY1" fmla="*/ 0 h 3105150"/>
              <a:gd name="connsiteX2" fmla="*/ 5962649 w 5962649"/>
              <a:gd name="connsiteY2" fmla="*/ 3105150 h 3105150"/>
              <a:gd name="connsiteX3" fmla="*/ 0 w 5962649"/>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5962649" h="3105150">
                <a:moveTo>
                  <a:pt x="0" y="0"/>
                </a:moveTo>
                <a:lnTo>
                  <a:pt x="5962649" y="0"/>
                </a:lnTo>
                <a:lnTo>
                  <a:pt x="5962649" y="3105150"/>
                </a:lnTo>
                <a:lnTo>
                  <a:pt x="0" y="31051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902EC979-38A6-8C4F-96BC-FC94B14DD58C}"/>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BC83DE33-8CAD-3345-9313-84F6E7A0A9B5}"/>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79E1C718-BDB6-944A-A119-76B679A65C65}"/>
              </a:ext>
            </a:extLst>
          </p:cNvPr>
          <p:cNvSpPr>
            <a:spLocks noGrp="1"/>
          </p:cNvSpPr>
          <p:nvPr>
            <p:ph type="sldNum" sz="quarter" idx="13"/>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977705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13"/>
          <p:cNvSpPr>
            <a:spLocks noGrp="1"/>
          </p:cNvSpPr>
          <p:nvPr>
            <p:ph type="pic" sz="quarter" idx="11"/>
          </p:nvPr>
        </p:nvSpPr>
        <p:spPr>
          <a:xfrm>
            <a:off x="0" y="0"/>
            <a:ext cx="3009900" cy="3009900"/>
          </a:xfrm>
          <a:custGeom>
            <a:avLst/>
            <a:gdLst>
              <a:gd name="connsiteX0" fmla="*/ 0 w 3009900"/>
              <a:gd name="connsiteY0" fmla="*/ 0 h 3009900"/>
              <a:gd name="connsiteX1" fmla="*/ 3009900 w 3009900"/>
              <a:gd name="connsiteY1" fmla="*/ 0 h 3009900"/>
              <a:gd name="connsiteX2" fmla="*/ 3009900 w 3009900"/>
              <a:gd name="connsiteY2" fmla="*/ 3009900 h 3009900"/>
              <a:gd name="connsiteX3" fmla="*/ 0 w 30099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3009900" h="3009900">
                <a:moveTo>
                  <a:pt x="0" y="0"/>
                </a:moveTo>
                <a:lnTo>
                  <a:pt x="3009900" y="0"/>
                </a:lnTo>
                <a:lnTo>
                  <a:pt x="3009900" y="3009900"/>
                </a:lnTo>
                <a:lnTo>
                  <a:pt x="0" y="3009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2"/>
          <p:cNvSpPr>
            <a:spLocks noGrp="1"/>
          </p:cNvSpPr>
          <p:nvPr>
            <p:ph type="pic" sz="quarter" idx="12"/>
          </p:nvPr>
        </p:nvSpPr>
        <p:spPr>
          <a:xfrm>
            <a:off x="6530341" y="4036422"/>
            <a:ext cx="2821577" cy="2821577"/>
          </a:xfrm>
          <a:custGeom>
            <a:avLst/>
            <a:gdLst>
              <a:gd name="connsiteX0" fmla="*/ 0 w 3009900"/>
              <a:gd name="connsiteY0" fmla="*/ 0 h 3009900"/>
              <a:gd name="connsiteX1" fmla="*/ 3009900 w 3009900"/>
              <a:gd name="connsiteY1" fmla="*/ 0 h 3009900"/>
              <a:gd name="connsiteX2" fmla="*/ 3009900 w 3009900"/>
              <a:gd name="connsiteY2" fmla="*/ 3009900 h 3009900"/>
              <a:gd name="connsiteX3" fmla="*/ 0 w 30099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3009900" h="3009900">
                <a:moveTo>
                  <a:pt x="0" y="0"/>
                </a:moveTo>
                <a:lnTo>
                  <a:pt x="3009900" y="0"/>
                </a:lnTo>
                <a:lnTo>
                  <a:pt x="3009900" y="3009900"/>
                </a:lnTo>
                <a:lnTo>
                  <a:pt x="0" y="3009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8" name="Picture Placeholder 11"/>
          <p:cNvSpPr>
            <a:spLocks noGrp="1"/>
          </p:cNvSpPr>
          <p:nvPr>
            <p:ph type="pic" sz="quarter" idx="13"/>
          </p:nvPr>
        </p:nvSpPr>
        <p:spPr>
          <a:xfrm>
            <a:off x="9370422" y="4036422"/>
            <a:ext cx="2821577" cy="2821577"/>
          </a:xfrm>
          <a:custGeom>
            <a:avLst/>
            <a:gdLst>
              <a:gd name="connsiteX0" fmla="*/ 0 w 3009900"/>
              <a:gd name="connsiteY0" fmla="*/ 0 h 3009900"/>
              <a:gd name="connsiteX1" fmla="*/ 3009900 w 3009900"/>
              <a:gd name="connsiteY1" fmla="*/ 0 h 3009900"/>
              <a:gd name="connsiteX2" fmla="*/ 3009900 w 3009900"/>
              <a:gd name="connsiteY2" fmla="*/ 3009900 h 3009900"/>
              <a:gd name="connsiteX3" fmla="*/ 0 w 3009900"/>
              <a:gd name="connsiteY3" fmla="*/ 3009900 h 3009900"/>
            </a:gdLst>
            <a:ahLst/>
            <a:cxnLst>
              <a:cxn ang="0">
                <a:pos x="connsiteX0" y="connsiteY0"/>
              </a:cxn>
              <a:cxn ang="0">
                <a:pos x="connsiteX1" y="connsiteY1"/>
              </a:cxn>
              <a:cxn ang="0">
                <a:pos x="connsiteX2" y="connsiteY2"/>
              </a:cxn>
              <a:cxn ang="0">
                <a:pos x="connsiteX3" y="connsiteY3"/>
              </a:cxn>
            </a:cxnLst>
            <a:rect l="l" t="t" r="r" b="b"/>
            <a:pathLst>
              <a:path w="3009900" h="3009900">
                <a:moveTo>
                  <a:pt x="0" y="0"/>
                </a:moveTo>
                <a:lnTo>
                  <a:pt x="3009900" y="0"/>
                </a:lnTo>
                <a:lnTo>
                  <a:pt x="3009900" y="3009900"/>
                </a:lnTo>
                <a:lnTo>
                  <a:pt x="0" y="3009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78059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619250" y="1704975"/>
            <a:ext cx="2457450" cy="3448050"/>
          </a:xfrm>
          <a:custGeom>
            <a:avLst/>
            <a:gdLst>
              <a:gd name="connsiteX0" fmla="*/ 0 w 2457450"/>
              <a:gd name="connsiteY0" fmla="*/ 0 h 3448050"/>
              <a:gd name="connsiteX1" fmla="*/ 2457450 w 2457450"/>
              <a:gd name="connsiteY1" fmla="*/ 0 h 3448050"/>
              <a:gd name="connsiteX2" fmla="*/ 2457450 w 2457450"/>
              <a:gd name="connsiteY2" fmla="*/ 3448050 h 3448050"/>
              <a:gd name="connsiteX3" fmla="*/ 0 w 2457450"/>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2457450" h="3448050">
                <a:moveTo>
                  <a:pt x="0" y="0"/>
                </a:moveTo>
                <a:lnTo>
                  <a:pt x="2457450" y="0"/>
                </a:lnTo>
                <a:lnTo>
                  <a:pt x="2457450" y="3448050"/>
                </a:lnTo>
                <a:lnTo>
                  <a:pt x="0" y="34480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2"/>
          </p:nvPr>
        </p:nvSpPr>
        <p:spPr>
          <a:xfrm>
            <a:off x="6648450" y="0"/>
            <a:ext cx="4876800" cy="6858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895648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3638550" y="0"/>
            <a:ext cx="4457700" cy="6858000"/>
          </a:xfrm>
          <a:custGeom>
            <a:avLst/>
            <a:gdLst>
              <a:gd name="connsiteX0" fmla="*/ 0 w 4457700"/>
              <a:gd name="connsiteY0" fmla="*/ 0 h 6858000"/>
              <a:gd name="connsiteX1" fmla="*/ 4457700 w 4457700"/>
              <a:gd name="connsiteY1" fmla="*/ 0 h 6858000"/>
              <a:gd name="connsiteX2" fmla="*/ 4457700 w 4457700"/>
              <a:gd name="connsiteY2" fmla="*/ 6858000 h 6858000"/>
              <a:gd name="connsiteX3" fmla="*/ 0 w 4457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57700" h="6858000">
                <a:moveTo>
                  <a:pt x="0" y="0"/>
                </a:moveTo>
                <a:lnTo>
                  <a:pt x="4457700" y="0"/>
                </a:lnTo>
                <a:lnTo>
                  <a:pt x="44577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318384DB-5C0A-F247-9AA7-D135E6D0FC86}"/>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D82FE77B-0EBA-8646-8D35-D904D46FD6CB}"/>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193468E4-3E88-514A-BEDB-2B1F55D4DA7F}"/>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591382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2875841" y="1485900"/>
            <a:ext cx="2057400" cy="3886200"/>
          </a:xfrm>
          <a:custGeom>
            <a:avLst/>
            <a:gdLst>
              <a:gd name="connsiteX0" fmla="*/ 0 w 2057400"/>
              <a:gd name="connsiteY0" fmla="*/ 0 h 3886200"/>
              <a:gd name="connsiteX1" fmla="*/ 2057400 w 2057400"/>
              <a:gd name="connsiteY1" fmla="*/ 0 h 3886200"/>
              <a:gd name="connsiteX2" fmla="*/ 2057400 w 2057400"/>
              <a:gd name="connsiteY2" fmla="*/ 3886200 h 3886200"/>
              <a:gd name="connsiteX3" fmla="*/ 0 w 2057400"/>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2057400" h="3886200">
                <a:moveTo>
                  <a:pt x="0" y="0"/>
                </a:moveTo>
                <a:lnTo>
                  <a:pt x="2057400" y="0"/>
                </a:lnTo>
                <a:lnTo>
                  <a:pt x="2057400" y="3886200"/>
                </a:lnTo>
                <a:lnTo>
                  <a:pt x="0" y="38862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3"/>
          </p:nvPr>
        </p:nvSpPr>
        <p:spPr>
          <a:xfrm>
            <a:off x="5581650" y="1485900"/>
            <a:ext cx="4438650" cy="3886200"/>
          </a:xfrm>
          <a:custGeom>
            <a:avLst/>
            <a:gdLst>
              <a:gd name="connsiteX0" fmla="*/ 0 w 4438650"/>
              <a:gd name="connsiteY0" fmla="*/ 0 h 3886200"/>
              <a:gd name="connsiteX1" fmla="*/ 4438650 w 4438650"/>
              <a:gd name="connsiteY1" fmla="*/ 0 h 3886200"/>
              <a:gd name="connsiteX2" fmla="*/ 4438650 w 4438650"/>
              <a:gd name="connsiteY2" fmla="*/ 3886200 h 3886200"/>
              <a:gd name="connsiteX3" fmla="*/ 0 w 4438650"/>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4438650" h="3886200">
                <a:moveTo>
                  <a:pt x="0" y="0"/>
                </a:moveTo>
                <a:lnTo>
                  <a:pt x="4438650" y="0"/>
                </a:lnTo>
                <a:lnTo>
                  <a:pt x="4438650" y="3886200"/>
                </a:lnTo>
                <a:lnTo>
                  <a:pt x="0" y="38862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F90A2CFB-C5A2-024B-B09D-70DF8DE3AD65}"/>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4C6CB48C-2323-5A41-A861-3BA2171FCD37}"/>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BC2D9176-B3E3-FB41-A5C7-53146DE2DF2C}"/>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25957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Mo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31F4-8BB1-7A45-ADC4-4F5DA3DEBB67}"/>
              </a:ext>
            </a:extLst>
          </p:cNvPr>
          <p:cNvSpPr>
            <a:spLocks noGrp="1"/>
          </p:cNvSpPr>
          <p:nvPr>
            <p:ph type="title"/>
          </p:nvPr>
        </p:nvSpPr>
        <p:spPr>
          <a:xfrm>
            <a:off x="2405744" y="365125"/>
            <a:ext cx="8948056" cy="1325563"/>
          </a:xfrm>
        </p:spPr>
        <p:txBody>
          <a:bodyPr/>
          <a:lstStyle>
            <a:lvl1pPr>
              <a:defRPr>
                <a:solidFill>
                  <a:schemeClr val="accent2"/>
                </a:solidFill>
              </a:defRPr>
            </a:lvl1pPr>
          </a:lstStyle>
          <a:p>
            <a:r>
              <a:rPr lang="en-US"/>
              <a:t>Click to edit Master title style</a:t>
            </a:r>
          </a:p>
        </p:txBody>
      </p:sp>
      <p:sp>
        <p:nvSpPr>
          <p:cNvPr id="3" name="Date Placeholder 2">
            <a:extLst>
              <a:ext uri="{FF2B5EF4-FFF2-40B4-BE49-F238E27FC236}">
                <a16:creationId xmlns:a16="http://schemas.microsoft.com/office/drawing/2014/main" id="{03AF4644-5BEE-B340-9FF4-AC41D1EE65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49C24E-472A-C24C-B3C6-30A7CC299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A58F8-1C1D-E940-A06C-72F34A187686}"/>
              </a:ext>
            </a:extLst>
          </p:cNvPr>
          <p:cNvSpPr>
            <a:spLocks noGrp="1"/>
          </p:cNvSpPr>
          <p:nvPr>
            <p:ph type="sldNum" sz="quarter" idx="12"/>
          </p:nvPr>
        </p:nvSpPr>
        <p:spPr/>
        <p:txBody>
          <a:bodyPr/>
          <a:lstStyle/>
          <a:p>
            <a:fld id="{740FD090-73D7-4848-A9F2-B837B458E6ED}" type="slidenum">
              <a:rPr lang="en-US" smtClean="0"/>
              <a:t>‹#›</a:t>
            </a:fld>
            <a:endParaRPr lang="en-US"/>
          </a:p>
        </p:txBody>
      </p:sp>
      <p:sp>
        <p:nvSpPr>
          <p:cNvPr id="6" name="Content Placeholder 2">
            <a:extLst>
              <a:ext uri="{FF2B5EF4-FFF2-40B4-BE49-F238E27FC236}">
                <a16:creationId xmlns:a16="http://schemas.microsoft.com/office/drawing/2014/main" id="{C265B5A0-89F4-0B41-9041-73B50727CFF8}"/>
              </a:ext>
            </a:extLst>
          </p:cNvPr>
          <p:cNvSpPr>
            <a:spLocks noGrp="1"/>
          </p:cNvSpPr>
          <p:nvPr>
            <p:ph idx="1"/>
          </p:nvPr>
        </p:nvSpPr>
        <p:spPr>
          <a:xfrm>
            <a:off x="2405744" y="1690688"/>
            <a:ext cx="8948056"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5A50C2CE-80EA-5548-A1EC-6958D65DB717}"/>
              </a:ext>
            </a:extLst>
          </p:cNvPr>
          <p:cNvSpPr/>
          <p:nvPr userDrawn="1"/>
        </p:nvSpPr>
        <p:spPr>
          <a:xfrm>
            <a:off x="0" y="0"/>
            <a:ext cx="1785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lack, wire, grill, arranged&#10;&#10;Description automatically generated">
            <a:extLst>
              <a:ext uri="{FF2B5EF4-FFF2-40B4-BE49-F238E27FC236}">
                <a16:creationId xmlns:a16="http://schemas.microsoft.com/office/drawing/2014/main" id="{62CD6BF9-FF6D-4C4E-8D6D-386FB2172A8D}"/>
              </a:ext>
            </a:extLst>
          </p:cNvPr>
          <p:cNvPicPr>
            <a:picLocks noChangeAspect="1"/>
          </p:cNvPicPr>
          <p:nvPr userDrawn="1"/>
        </p:nvPicPr>
        <p:blipFill rotWithShape="1">
          <a:blip r:embed="rId2" cstate="print">
            <a:alphaModFix amt="73000"/>
            <a:extLst>
              <a:ext uri="{28A0092B-C50C-407E-A947-70E740481C1C}">
                <a14:useLocalDpi xmlns:a14="http://schemas.microsoft.com/office/drawing/2010/main"/>
              </a:ext>
            </a:extLst>
          </a:blip>
          <a:srcRect r="49929"/>
          <a:stretch/>
        </p:blipFill>
        <p:spPr>
          <a:xfrm>
            <a:off x="-84082" y="733543"/>
            <a:ext cx="1869340" cy="6213795"/>
          </a:xfrm>
          <a:prstGeom prst="rect">
            <a:avLst/>
          </a:prstGeom>
        </p:spPr>
      </p:pic>
      <p:pic>
        <p:nvPicPr>
          <p:cNvPr id="8" name="Picture 7">
            <a:extLst>
              <a:ext uri="{FF2B5EF4-FFF2-40B4-BE49-F238E27FC236}">
                <a16:creationId xmlns:a16="http://schemas.microsoft.com/office/drawing/2014/main" id="{C6641D4F-BC49-45B2-895C-5D5E770ED323}"/>
              </a:ext>
            </a:extLst>
          </p:cNvPr>
          <p:cNvPicPr>
            <a:picLocks noChangeAspect="1"/>
          </p:cNvPicPr>
          <p:nvPr userDrawn="1"/>
        </p:nvPicPr>
        <p:blipFill>
          <a:blip r:embed="rId3"/>
          <a:stretch>
            <a:fillRect/>
          </a:stretch>
        </p:blipFill>
        <p:spPr>
          <a:xfrm>
            <a:off x="6614160" y="5978125"/>
            <a:ext cx="1243647" cy="879875"/>
          </a:xfrm>
          <a:prstGeom prst="rect">
            <a:avLst/>
          </a:prstGeom>
        </p:spPr>
      </p:pic>
    </p:spTree>
    <p:extLst>
      <p:ext uri="{BB962C8B-B14F-4D97-AF65-F5344CB8AC3E}">
        <p14:creationId xmlns:p14="http://schemas.microsoft.com/office/powerpoint/2010/main" val="3863132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B72FEE-4175-5243-8E5D-D6BE37F0252C}"/>
              </a:ext>
            </a:extLst>
          </p:cNvPr>
          <p:cNvSpPr/>
          <p:nvPr userDrawn="1"/>
        </p:nvSpPr>
        <p:spPr>
          <a:xfrm>
            <a:off x="5523722" y="5952931"/>
            <a:ext cx="1067578" cy="76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2"/>
          </p:nvPr>
        </p:nvSpPr>
        <p:spPr>
          <a:xfrm>
            <a:off x="609600" y="2819400"/>
            <a:ext cx="5981700" cy="3409950"/>
          </a:xfrm>
          <a:custGeom>
            <a:avLst/>
            <a:gdLst>
              <a:gd name="connsiteX0" fmla="*/ 0 w 5981700"/>
              <a:gd name="connsiteY0" fmla="*/ 0 h 3409950"/>
              <a:gd name="connsiteX1" fmla="*/ 5981700 w 5981700"/>
              <a:gd name="connsiteY1" fmla="*/ 3409950 h 3409950"/>
              <a:gd name="connsiteX2" fmla="*/ 0 w 5981700"/>
              <a:gd name="connsiteY2" fmla="*/ 3409950 h 3409950"/>
            </a:gdLst>
            <a:ahLst/>
            <a:cxnLst>
              <a:cxn ang="0">
                <a:pos x="connsiteX0" y="connsiteY0"/>
              </a:cxn>
              <a:cxn ang="0">
                <a:pos x="connsiteX1" y="connsiteY1"/>
              </a:cxn>
              <a:cxn ang="0">
                <a:pos x="connsiteX2" y="connsiteY2"/>
              </a:cxn>
            </a:cxnLst>
            <a:rect l="l" t="t" r="r" b="b"/>
            <a:pathLst>
              <a:path w="5981700" h="3409950">
                <a:moveTo>
                  <a:pt x="0" y="0"/>
                </a:moveTo>
                <a:lnTo>
                  <a:pt x="5981700" y="3409950"/>
                </a:lnTo>
                <a:lnTo>
                  <a:pt x="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3"/>
          </p:nvPr>
        </p:nvSpPr>
        <p:spPr>
          <a:xfrm>
            <a:off x="5657850" y="552450"/>
            <a:ext cx="5981700" cy="3409950"/>
          </a:xfrm>
          <a:custGeom>
            <a:avLst/>
            <a:gdLst>
              <a:gd name="connsiteX0" fmla="*/ 0 w 5981700"/>
              <a:gd name="connsiteY0" fmla="*/ 0 h 3409950"/>
              <a:gd name="connsiteX1" fmla="*/ 5981700 w 5981700"/>
              <a:gd name="connsiteY1" fmla="*/ 0 h 3409950"/>
              <a:gd name="connsiteX2" fmla="*/ 5981700 w 5981700"/>
              <a:gd name="connsiteY2" fmla="*/ 3409950 h 3409950"/>
            </a:gdLst>
            <a:ahLst/>
            <a:cxnLst>
              <a:cxn ang="0">
                <a:pos x="connsiteX0" y="connsiteY0"/>
              </a:cxn>
              <a:cxn ang="0">
                <a:pos x="connsiteX1" y="connsiteY1"/>
              </a:cxn>
              <a:cxn ang="0">
                <a:pos x="connsiteX2" y="connsiteY2"/>
              </a:cxn>
            </a:cxnLst>
            <a:rect l="l" t="t" r="r" b="b"/>
            <a:pathLst>
              <a:path w="5981700" h="3409950">
                <a:moveTo>
                  <a:pt x="0" y="0"/>
                </a:moveTo>
                <a:lnTo>
                  <a:pt x="5981700" y="0"/>
                </a:lnTo>
                <a:lnTo>
                  <a:pt x="598170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BDC4754B-75B7-664F-B172-D1FE744F8DAF}"/>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445361CA-BC3D-764E-BBD8-7E0AA9CFFC22}"/>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F7702EB7-2E4B-A542-ADAC-97D7A01B0E42}"/>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864282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847850" y="1381125"/>
            <a:ext cx="1900238" cy="4095750"/>
          </a:xfrm>
          <a:custGeom>
            <a:avLst/>
            <a:gdLst>
              <a:gd name="connsiteX0" fmla="*/ 0 w 1900238"/>
              <a:gd name="connsiteY0" fmla="*/ 0 h 4095750"/>
              <a:gd name="connsiteX1" fmla="*/ 1900238 w 1900238"/>
              <a:gd name="connsiteY1" fmla="*/ 0 h 4095750"/>
              <a:gd name="connsiteX2" fmla="*/ 1900238 w 1900238"/>
              <a:gd name="connsiteY2" fmla="*/ 4095750 h 4095750"/>
              <a:gd name="connsiteX3" fmla="*/ 0 w 1900238"/>
              <a:gd name="connsiteY3" fmla="*/ 4095750 h 4095750"/>
            </a:gdLst>
            <a:ahLst/>
            <a:cxnLst>
              <a:cxn ang="0">
                <a:pos x="connsiteX0" y="connsiteY0"/>
              </a:cxn>
              <a:cxn ang="0">
                <a:pos x="connsiteX1" y="connsiteY1"/>
              </a:cxn>
              <a:cxn ang="0">
                <a:pos x="connsiteX2" y="connsiteY2"/>
              </a:cxn>
              <a:cxn ang="0">
                <a:pos x="connsiteX3" y="connsiteY3"/>
              </a:cxn>
            </a:cxnLst>
            <a:rect l="l" t="t" r="r" b="b"/>
            <a:pathLst>
              <a:path w="1900238" h="4095750">
                <a:moveTo>
                  <a:pt x="0" y="0"/>
                </a:moveTo>
                <a:lnTo>
                  <a:pt x="1900238" y="0"/>
                </a:lnTo>
                <a:lnTo>
                  <a:pt x="1900238" y="4095750"/>
                </a:lnTo>
                <a:lnTo>
                  <a:pt x="0" y="40957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3"/>
          </p:nvPr>
        </p:nvSpPr>
        <p:spPr>
          <a:xfrm>
            <a:off x="4457700" y="1381125"/>
            <a:ext cx="2990850" cy="4095750"/>
          </a:xfrm>
          <a:custGeom>
            <a:avLst/>
            <a:gdLst>
              <a:gd name="connsiteX0" fmla="*/ 0 w 2990850"/>
              <a:gd name="connsiteY0" fmla="*/ 0 h 4095750"/>
              <a:gd name="connsiteX1" fmla="*/ 2990850 w 2990850"/>
              <a:gd name="connsiteY1" fmla="*/ 0 h 4095750"/>
              <a:gd name="connsiteX2" fmla="*/ 2990850 w 2990850"/>
              <a:gd name="connsiteY2" fmla="*/ 4095750 h 4095750"/>
              <a:gd name="connsiteX3" fmla="*/ 0 w 2990850"/>
              <a:gd name="connsiteY3" fmla="*/ 4095750 h 4095750"/>
            </a:gdLst>
            <a:ahLst/>
            <a:cxnLst>
              <a:cxn ang="0">
                <a:pos x="connsiteX0" y="connsiteY0"/>
              </a:cxn>
              <a:cxn ang="0">
                <a:pos x="connsiteX1" y="connsiteY1"/>
              </a:cxn>
              <a:cxn ang="0">
                <a:pos x="connsiteX2" y="connsiteY2"/>
              </a:cxn>
              <a:cxn ang="0">
                <a:pos x="connsiteX3" y="connsiteY3"/>
              </a:cxn>
            </a:cxnLst>
            <a:rect l="l" t="t" r="r" b="b"/>
            <a:pathLst>
              <a:path w="2990850" h="4095750">
                <a:moveTo>
                  <a:pt x="0" y="0"/>
                </a:moveTo>
                <a:lnTo>
                  <a:pt x="2990850" y="0"/>
                </a:lnTo>
                <a:lnTo>
                  <a:pt x="2990850" y="4095750"/>
                </a:lnTo>
                <a:lnTo>
                  <a:pt x="0" y="40957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AE5586A6-DC45-4D45-A68A-D66191B3B443}"/>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F7711C06-A21F-BE41-9AC5-BAAC4E83C725}"/>
              </a:ext>
            </a:extLst>
          </p:cNvPr>
          <p:cNvSpPr>
            <a:spLocks noGrp="1"/>
          </p:cNvSpPr>
          <p:nvPr>
            <p:ph type="ftr" sz="quarter" idx="15"/>
          </p:nvPr>
        </p:nvSpPr>
        <p:spPr/>
        <p:txBody>
          <a:bodyPr/>
          <a:lstStyle/>
          <a:p>
            <a:endParaRPr lang="en-US"/>
          </a:p>
        </p:txBody>
      </p:sp>
      <p:sp>
        <p:nvSpPr>
          <p:cNvPr id="4" name="Slide Number Placeholder 3">
            <a:extLst>
              <a:ext uri="{FF2B5EF4-FFF2-40B4-BE49-F238E27FC236}">
                <a16:creationId xmlns:a16="http://schemas.microsoft.com/office/drawing/2014/main" id="{6E8A1F90-C518-004D-B5D3-397119DF9724}"/>
              </a:ext>
            </a:extLst>
          </p:cNvPr>
          <p:cNvSpPr>
            <a:spLocks noGrp="1"/>
          </p:cNvSpPr>
          <p:nvPr>
            <p:ph type="sldNum" sz="quarter" idx="16"/>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793893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704850" y="1819275"/>
            <a:ext cx="2305050" cy="3219450"/>
          </a:xfrm>
          <a:custGeom>
            <a:avLst/>
            <a:gdLst>
              <a:gd name="connsiteX0" fmla="*/ 0 w 2305050"/>
              <a:gd name="connsiteY0" fmla="*/ 0 h 3219450"/>
              <a:gd name="connsiteX1" fmla="*/ 2305050 w 2305050"/>
              <a:gd name="connsiteY1" fmla="*/ 0 h 3219450"/>
              <a:gd name="connsiteX2" fmla="*/ 2305050 w 2305050"/>
              <a:gd name="connsiteY2" fmla="*/ 3219450 h 3219450"/>
              <a:gd name="connsiteX3" fmla="*/ 0 w 2305050"/>
              <a:gd name="connsiteY3" fmla="*/ 3219450 h 3219450"/>
            </a:gdLst>
            <a:ahLst/>
            <a:cxnLst>
              <a:cxn ang="0">
                <a:pos x="connsiteX0" y="connsiteY0"/>
              </a:cxn>
              <a:cxn ang="0">
                <a:pos x="connsiteX1" y="connsiteY1"/>
              </a:cxn>
              <a:cxn ang="0">
                <a:pos x="connsiteX2" y="connsiteY2"/>
              </a:cxn>
              <a:cxn ang="0">
                <a:pos x="connsiteX3" y="connsiteY3"/>
              </a:cxn>
            </a:cxnLst>
            <a:rect l="l" t="t" r="r" b="b"/>
            <a:pathLst>
              <a:path w="2305050" h="3219450">
                <a:moveTo>
                  <a:pt x="0" y="0"/>
                </a:moveTo>
                <a:lnTo>
                  <a:pt x="2305050" y="0"/>
                </a:lnTo>
                <a:lnTo>
                  <a:pt x="2305050" y="3219450"/>
                </a:lnTo>
                <a:lnTo>
                  <a:pt x="0" y="3219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4"/>
          </p:nvPr>
        </p:nvSpPr>
        <p:spPr>
          <a:xfrm>
            <a:off x="4686301" y="3448050"/>
            <a:ext cx="3409950" cy="3409950"/>
          </a:xfrm>
          <a:custGeom>
            <a:avLst/>
            <a:gdLst>
              <a:gd name="connsiteX0" fmla="*/ 3409950 w 3409950"/>
              <a:gd name="connsiteY0" fmla="*/ 0 h 3409950"/>
              <a:gd name="connsiteX1" fmla="*/ 3409950 w 3409950"/>
              <a:gd name="connsiteY1" fmla="*/ 3409950 h 3409950"/>
              <a:gd name="connsiteX2" fmla="*/ 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3409950" y="0"/>
                </a:moveTo>
                <a:lnTo>
                  <a:pt x="3409950" y="3409950"/>
                </a:lnTo>
                <a:lnTo>
                  <a:pt x="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2" name="Picture Placeholder 11"/>
          <p:cNvSpPr>
            <a:spLocks noGrp="1"/>
          </p:cNvSpPr>
          <p:nvPr>
            <p:ph type="pic" sz="quarter" idx="15"/>
          </p:nvPr>
        </p:nvSpPr>
        <p:spPr>
          <a:xfrm>
            <a:off x="8782050" y="0"/>
            <a:ext cx="3409950" cy="3409950"/>
          </a:xfrm>
          <a:custGeom>
            <a:avLst/>
            <a:gdLst>
              <a:gd name="connsiteX0" fmla="*/ 0 w 3409950"/>
              <a:gd name="connsiteY0" fmla="*/ 0 h 3409950"/>
              <a:gd name="connsiteX1" fmla="*/ 3409950 w 3409950"/>
              <a:gd name="connsiteY1" fmla="*/ 0 h 3409950"/>
              <a:gd name="connsiteX2" fmla="*/ 3409950 w 3409950"/>
              <a:gd name="connsiteY2" fmla="*/ 3409950 h 3409950"/>
            </a:gdLst>
            <a:ahLst/>
            <a:cxnLst>
              <a:cxn ang="0">
                <a:pos x="connsiteX0" y="connsiteY0"/>
              </a:cxn>
              <a:cxn ang="0">
                <a:pos x="connsiteX1" y="connsiteY1"/>
              </a:cxn>
              <a:cxn ang="0">
                <a:pos x="connsiteX2" y="connsiteY2"/>
              </a:cxn>
            </a:cxnLst>
            <a:rect l="l" t="t" r="r" b="b"/>
            <a:pathLst>
              <a:path w="3409950" h="3409950">
                <a:moveTo>
                  <a:pt x="0" y="0"/>
                </a:moveTo>
                <a:lnTo>
                  <a:pt x="3409950" y="0"/>
                </a:lnTo>
                <a:lnTo>
                  <a:pt x="3409950" y="34099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8211F3C9-F1CA-D84B-8A9B-8E4BD371041A}"/>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6637A9D9-32DF-9344-AA71-570FF69D9584}"/>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1A1D0C5E-489D-C544-861F-90A1B24077BD}"/>
              </a:ext>
            </a:extLst>
          </p:cNvPr>
          <p:cNvSpPr>
            <a:spLocks noGrp="1"/>
          </p:cNvSpPr>
          <p:nvPr>
            <p:ph type="sldNum" sz="quarter" idx="18"/>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047827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742950" y="704850"/>
            <a:ext cx="2305050" cy="5448300"/>
          </a:xfrm>
          <a:custGeom>
            <a:avLst/>
            <a:gdLst>
              <a:gd name="connsiteX0" fmla="*/ 0 w 2305050"/>
              <a:gd name="connsiteY0" fmla="*/ 0 h 5448300"/>
              <a:gd name="connsiteX1" fmla="*/ 2305050 w 2305050"/>
              <a:gd name="connsiteY1" fmla="*/ 0 h 5448300"/>
              <a:gd name="connsiteX2" fmla="*/ 2305050 w 2305050"/>
              <a:gd name="connsiteY2" fmla="*/ 5448300 h 5448300"/>
              <a:gd name="connsiteX3" fmla="*/ 0 w 23050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2305050" h="5448300">
                <a:moveTo>
                  <a:pt x="0" y="0"/>
                </a:moveTo>
                <a:lnTo>
                  <a:pt x="2305050" y="0"/>
                </a:lnTo>
                <a:lnTo>
                  <a:pt x="2305050" y="5448300"/>
                </a:lnTo>
                <a:lnTo>
                  <a:pt x="0" y="54483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9"/>
          <p:cNvSpPr>
            <a:spLocks noGrp="1"/>
          </p:cNvSpPr>
          <p:nvPr>
            <p:ph type="pic" sz="quarter" idx="11"/>
          </p:nvPr>
        </p:nvSpPr>
        <p:spPr>
          <a:xfrm>
            <a:off x="3216184" y="704850"/>
            <a:ext cx="2305050" cy="5448300"/>
          </a:xfrm>
          <a:custGeom>
            <a:avLst/>
            <a:gdLst>
              <a:gd name="connsiteX0" fmla="*/ 0 w 2305050"/>
              <a:gd name="connsiteY0" fmla="*/ 0 h 5448300"/>
              <a:gd name="connsiteX1" fmla="*/ 2305050 w 2305050"/>
              <a:gd name="connsiteY1" fmla="*/ 0 h 5448300"/>
              <a:gd name="connsiteX2" fmla="*/ 2305050 w 2305050"/>
              <a:gd name="connsiteY2" fmla="*/ 5448300 h 5448300"/>
              <a:gd name="connsiteX3" fmla="*/ 0 w 23050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2305050" h="5448300">
                <a:moveTo>
                  <a:pt x="0" y="0"/>
                </a:moveTo>
                <a:lnTo>
                  <a:pt x="2305050" y="0"/>
                </a:lnTo>
                <a:lnTo>
                  <a:pt x="2305050" y="5448300"/>
                </a:lnTo>
                <a:lnTo>
                  <a:pt x="0" y="54483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698E69D1-9623-4D42-92FA-09241EAA8374}"/>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AE9D5AAD-69F7-5E49-83C9-79DCAAF3953C}"/>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8F70DE48-753B-CF49-A3E2-28FB23584828}"/>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587291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0" y="552450"/>
            <a:ext cx="3981450" cy="2571750"/>
          </a:xfrm>
          <a:custGeom>
            <a:avLst/>
            <a:gdLst>
              <a:gd name="connsiteX0" fmla="*/ 0 w 3981450"/>
              <a:gd name="connsiteY0" fmla="*/ 0 h 2571750"/>
              <a:gd name="connsiteX1" fmla="*/ 3981450 w 3981450"/>
              <a:gd name="connsiteY1" fmla="*/ 0 h 2571750"/>
              <a:gd name="connsiteX2" fmla="*/ 3981450 w 3981450"/>
              <a:gd name="connsiteY2" fmla="*/ 2571750 h 2571750"/>
              <a:gd name="connsiteX3" fmla="*/ 0 w 3981450"/>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3981450" h="2571750">
                <a:moveTo>
                  <a:pt x="0" y="0"/>
                </a:moveTo>
                <a:lnTo>
                  <a:pt x="3981450" y="0"/>
                </a:lnTo>
                <a:lnTo>
                  <a:pt x="3981450" y="2571750"/>
                </a:lnTo>
                <a:lnTo>
                  <a:pt x="0" y="25717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7" name="Picture Placeholder 13"/>
          <p:cNvSpPr>
            <a:spLocks noGrp="1"/>
          </p:cNvSpPr>
          <p:nvPr>
            <p:ph type="pic" sz="quarter" idx="11"/>
          </p:nvPr>
        </p:nvSpPr>
        <p:spPr>
          <a:xfrm>
            <a:off x="9563100" y="1352550"/>
            <a:ext cx="2628900" cy="3562350"/>
          </a:xfrm>
          <a:custGeom>
            <a:avLst/>
            <a:gdLst>
              <a:gd name="connsiteX0" fmla="*/ 0 w 2628900"/>
              <a:gd name="connsiteY0" fmla="*/ 0 h 3562350"/>
              <a:gd name="connsiteX1" fmla="*/ 2628900 w 2628900"/>
              <a:gd name="connsiteY1" fmla="*/ 0 h 3562350"/>
              <a:gd name="connsiteX2" fmla="*/ 2628900 w 2628900"/>
              <a:gd name="connsiteY2" fmla="*/ 3562350 h 3562350"/>
              <a:gd name="connsiteX3" fmla="*/ 0 w 262890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2628900" h="3562350">
                <a:moveTo>
                  <a:pt x="0" y="0"/>
                </a:moveTo>
                <a:lnTo>
                  <a:pt x="2628900" y="0"/>
                </a:lnTo>
                <a:lnTo>
                  <a:pt x="2628900" y="3562350"/>
                </a:lnTo>
                <a:lnTo>
                  <a:pt x="0" y="35623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8" name="Picture Placeholder 11"/>
          <p:cNvSpPr>
            <a:spLocks noGrp="1"/>
          </p:cNvSpPr>
          <p:nvPr>
            <p:ph type="pic" sz="quarter" idx="12"/>
          </p:nvPr>
        </p:nvSpPr>
        <p:spPr>
          <a:xfrm>
            <a:off x="2800350" y="4400550"/>
            <a:ext cx="2628900" cy="2457450"/>
          </a:xfrm>
          <a:custGeom>
            <a:avLst/>
            <a:gdLst>
              <a:gd name="connsiteX0" fmla="*/ 0 w 2628900"/>
              <a:gd name="connsiteY0" fmla="*/ 0 h 2457450"/>
              <a:gd name="connsiteX1" fmla="*/ 2628900 w 2628900"/>
              <a:gd name="connsiteY1" fmla="*/ 0 h 2457450"/>
              <a:gd name="connsiteX2" fmla="*/ 2628900 w 2628900"/>
              <a:gd name="connsiteY2" fmla="*/ 2457450 h 2457450"/>
              <a:gd name="connsiteX3" fmla="*/ 0 w 262890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628900" h="2457450">
                <a:moveTo>
                  <a:pt x="0" y="0"/>
                </a:moveTo>
                <a:lnTo>
                  <a:pt x="2628900" y="0"/>
                </a:lnTo>
                <a:lnTo>
                  <a:pt x="2628900" y="2457450"/>
                </a:lnTo>
                <a:lnTo>
                  <a:pt x="0" y="2457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D6CDEB38-B764-8F43-AFF2-DD523E4D1F58}"/>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F3CFF95E-A4DC-BB43-8CAD-0C102E790FA4}"/>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B625655C-14E6-774E-B959-EEFD2A663FDE}"/>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867805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771900" y="534978"/>
            <a:ext cx="6134100" cy="2595562"/>
          </a:xfrm>
          <a:custGeom>
            <a:avLst/>
            <a:gdLst>
              <a:gd name="connsiteX0" fmla="*/ 0 w 6134100"/>
              <a:gd name="connsiteY0" fmla="*/ 0 h 2595562"/>
              <a:gd name="connsiteX1" fmla="*/ 6134100 w 6134100"/>
              <a:gd name="connsiteY1" fmla="*/ 0 h 2595562"/>
              <a:gd name="connsiteX2" fmla="*/ 6134100 w 6134100"/>
              <a:gd name="connsiteY2" fmla="*/ 2595562 h 2595562"/>
              <a:gd name="connsiteX3" fmla="*/ 0 w 6134100"/>
              <a:gd name="connsiteY3" fmla="*/ 2595562 h 2595562"/>
            </a:gdLst>
            <a:ahLst/>
            <a:cxnLst>
              <a:cxn ang="0">
                <a:pos x="connsiteX0" y="connsiteY0"/>
              </a:cxn>
              <a:cxn ang="0">
                <a:pos x="connsiteX1" y="connsiteY1"/>
              </a:cxn>
              <a:cxn ang="0">
                <a:pos x="connsiteX2" y="connsiteY2"/>
              </a:cxn>
              <a:cxn ang="0">
                <a:pos x="connsiteX3" y="connsiteY3"/>
              </a:cxn>
            </a:cxnLst>
            <a:rect l="l" t="t" r="r" b="b"/>
            <a:pathLst>
              <a:path w="6134100" h="2595562">
                <a:moveTo>
                  <a:pt x="0" y="0"/>
                </a:moveTo>
                <a:lnTo>
                  <a:pt x="6134100" y="0"/>
                </a:lnTo>
                <a:lnTo>
                  <a:pt x="6134100" y="2595562"/>
                </a:lnTo>
                <a:lnTo>
                  <a:pt x="0" y="259556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0" name="Picture Placeholder 9"/>
          <p:cNvSpPr>
            <a:spLocks noGrp="1"/>
          </p:cNvSpPr>
          <p:nvPr>
            <p:ph type="pic" sz="quarter" idx="14"/>
          </p:nvPr>
        </p:nvSpPr>
        <p:spPr>
          <a:xfrm>
            <a:off x="3771900" y="3325529"/>
            <a:ext cx="6134100" cy="2595562"/>
          </a:xfrm>
          <a:custGeom>
            <a:avLst/>
            <a:gdLst>
              <a:gd name="connsiteX0" fmla="*/ 0 w 6134100"/>
              <a:gd name="connsiteY0" fmla="*/ 0 h 2595562"/>
              <a:gd name="connsiteX1" fmla="*/ 6134100 w 6134100"/>
              <a:gd name="connsiteY1" fmla="*/ 0 h 2595562"/>
              <a:gd name="connsiteX2" fmla="*/ 6134100 w 6134100"/>
              <a:gd name="connsiteY2" fmla="*/ 2595562 h 2595562"/>
              <a:gd name="connsiteX3" fmla="*/ 0 w 6134100"/>
              <a:gd name="connsiteY3" fmla="*/ 2595562 h 2595562"/>
            </a:gdLst>
            <a:ahLst/>
            <a:cxnLst>
              <a:cxn ang="0">
                <a:pos x="connsiteX0" y="connsiteY0"/>
              </a:cxn>
              <a:cxn ang="0">
                <a:pos x="connsiteX1" y="connsiteY1"/>
              </a:cxn>
              <a:cxn ang="0">
                <a:pos x="connsiteX2" y="connsiteY2"/>
              </a:cxn>
              <a:cxn ang="0">
                <a:pos x="connsiteX3" y="connsiteY3"/>
              </a:cxn>
            </a:cxnLst>
            <a:rect l="l" t="t" r="r" b="b"/>
            <a:pathLst>
              <a:path w="6134100" h="2595562">
                <a:moveTo>
                  <a:pt x="0" y="0"/>
                </a:moveTo>
                <a:lnTo>
                  <a:pt x="6134100" y="0"/>
                </a:lnTo>
                <a:lnTo>
                  <a:pt x="6134100" y="2595562"/>
                </a:lnTo>
                <a:lnTo>
                  <a:pt x="0" y="2595562"/>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659BE06F-EEB9-7047-8F84-1E2B148EB4F9}"/>
              </a:ext>
            </a:extLst>
          </p:cNvPr>
          <p:cNvSpPr>
            <a:spLocks noGrp="1"/>
          </p:cNvSpPr>
          <p:nvPr>
            <p:ph type="dt" sz="half" idx="15"/>
          </p:nvPr>
        </p:nvSpPr>
        <p:spPr/>
        <p:txBody>
          <a:bodyPr/>
          <a:lstStyle/>
          <a:p>
            <a:endParaRPr lang="en-US"/>
          </a:p>
        </p:txBody>
      </p:sp>
      <p:sp>
        <p:nvSpPr>
          <p:cNvPr id="3" name="Footer Placeholder 2">
            <a:extLst>
              <a:ext uri="{FF2B5EF4-FFF2-40B4-BE49-F238E27FC236}">
                <a16:creationId xmlns:a16="http://schemas.microsoft.com/office/drawing/2014/main" id="{FFE4F68F-5F3D-0D41-8620-CCB5A3082801}"/>
              </a:ext>
            </a:extLst>
          </p:cNvPr>
          <p:cNvSpPr>
            <a:spLocks noGrp="1"/>
          </p:cNvSpPr>
          <p:nvPr>
            <p:ph type="ftr" sz="quarter" idx="16"/>
          </p:nvPr>
        </p:nvSpPr>
        <p:spPr/>
        <p:txBody>
          <a:bodyPr/>
          <a:lstStyle/>
          <a:p>
            <a:endParaRPr lang="en-US"/>
          </a:p>
        </p:txBody>
      </p:sp>
      <p:sp>
        <p:nvSpPr>
          <p:cNvPr id="4" name="Slide Number Placeholder 3">
            <a:extLst>
              <a:ext uri="{FF2B5EF4-FFF2-40B4-BE49-F238E27FC236}">
                <a16:creationId xmlns:a16="http://schemas.microsoft.com/office/drawing/2014/main" id="{02C6BA1F-8C46-3F40-8C4B-581119427986}"/>
              </a:ext>
            </a:extLst>
          </p:cNvPr>
          <p:cNvSpPr>
            <a:spLocks noGrp="1"/>
          </p:cNvSpPr>
          <p:nvPr>
            <p:ph type="sldNum" sz="quarter" idx="17"/>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3957660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13"/>
          <p:cNvSpPr>
            <a:spLocks noGrp="1"/>
          </p:cNvSpPr>
          <p:nvPr>
            <p:ph type="pic" sz="quarter" idx="11" hasCustomPrompt="1"/>
          </p:nvPr>
        </p:nvSpPr>
        <p:spPr>
          <a:xfrm>
            <a:off x="3616902" y="1280662"/>
            <a:ext cx="2014676" cy="4271276"/>
          </a:xfrm>
          <a:custGeom>
            <a:avLst/>
            <a:gdLst>
              <a:gd name="connsiteX0" fmla="*/ 209026 w 1822531"/>
              <a:gd name="connsiteY0" fmla="*/ 0 h 3863909"/>
              <a:gd name="connsiteX1" fmla="*/ 411723 w 1822531"/>
              <a:gd name="connsiteY1" fmla="*/ 0 h 3863909"/>
              <a:gd name="connsiteX2" fmla="*/ 411723 w 1822531"/>
              <a:gd name="connsiteY2" fmla="*/ 27794 h 3863909"/>
              <a:gd name="connsiteX3" fmla="*/ 528523 w 1822531"/>
              <a:gd name="connsiteY3" fmla="*/ 143805 h 3863909"/>
              <a:gd name="connsiteX4" fmla="*/ 1299041 w 1822531"/>
              <a:gd name="connsiteY4" fmla="*/ 143805 h 3863909"/>
              <a:gd name="connsiteX5" fmla="*/ 1415841 w 1822531"/>
              <a:gd name="connsiteY5" fmla="*/ 27794 h 3863909"/>
              <a:gd name="connsiteX6" fmla="*/ 1415841 w 1822531"/>
              <a:gd name="connsiteY6" fmla="*/ 0 h 3863909"/>
              <a:gd name="connsiteX7" fmla="*/ 1613505 w 1822531"/>
              <a:gd name="connsiteY7" fmla="*/ 0 h 3863909"/>
              <a:gd name="connsiteX8" fmla="*/ 1822531 w 1822531"/>
              <a:gd name="connsiteY8" fmla="*/ 207613 h 3863909"/>
              <a:gd name="connsiteX9" fmla="*/ 1822531 w 1822531"/>
              <a:gd name="connsiteY9" fmla="*/ 3656296 h 3863909"/>
              <a:gd name="connsiteX10" fmla="*/ 1613505 w 1822531"/>
              <a:gd name="connsiteY10" fmla="*/ 3863909 h 3863909"/>
              <a:gd name="connsiteX11" fmla="*/ 209026 w 1822531"/>
              <a:gd name="connsiteY11" fmla="*/ 3863909 h 3863909"/>
              <a:gd name="connsiteX12" fmla="*/ 0 w 1822531"/>
              <a:gd name="connsiteY12" fmla="*/ 3656296 h 3863909"/>
              <a:gd name="connsiteX13" fmla="*/ 0 w 1822531"/>
              <a:gd name="connsiteY13" fmla="*/ 207613 h 3863909"/>
              <a:gd name="connsiteX14" fmla="*/ 209026 w 1822531"/>
              <a:gd name="connsiteY14" fmla="*/ 0 h 386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2531" h="3863909">
                <a:moveTo>
                  <a:pt x="209026" y="0"/>
                </a:moveTo>
                <a:lnTo>
                  <a:pt x="411723" y="0"/>
                </a:lnTo>
                <a:lnTo>
                  <a:pt x="411723" y="27794"/>
                </a:lnTo>
                <a:cubicBezTo>
                  <a:pt x="411723" y="91866"/>
                  <a:pt x="464017" y="143805"/>
                  <a:pt x="528523" y="143805"/>
                </a:cubicBezTo>
                <a:lnTo>
                  <a:pt x="1299041" y="143805"/>
                </a:lnTo>
                <a:cubicBezTo>
                  <a:pt x="1363548" y="143805"/>
                  <a:pt x="1415841" y="91866"/>
                  <a:pt x="1415841" y="27794"/>
                </a:cubicBezTo>
                <a:lnTo>
                  <a:pt x="1415841" y="0"/>
                </a:lnTo>
                <a:lnTo>
                  <a:pt x="1613505" y="0"/>
                </a:lnTo>
                <a:cubicBezTo>
                  <a:pt x="1728948" y="0"/>
                  <a:pt x="1822531" y="92951"/>
                  <a:pt x="1822531" y="207613"/>
                </a:cubicBezTo>
                <a:lnTo>
                  <a:pt x="1822531" y="3656296"/>
                </a:lnTo>
                <a:cubicBezTo>
                  <a:pt x="1822531" y="3770958"/>
                  <a:pt x="1728948" y="3863909"/>
                  <a:pt x="1613505" y="3863909"/>
                </a:cubicBezTo>
                <a:lnTo>
                  <a:pt x="209026" y="3863909"/>
                </a:lnTo>
                <a:cubicBezTo>
                  <a:pt x="93584" y="3863909"/>
                  <a:pt x="0" y="3770958"/>
                  <a:pt x="0" y="3656296"/>
                </a:cubicBezTo>
                <a:lnTo>
                  <a:pt x="0" y="207613"/>
                </a:lnTo>
                <a:cubicBezTo>
                  <a:pt x="0" y="92951"/>
                  <a:pt x="93584" y="0"/>
                  <a:pt x="209026" y="0"/>
                </a:cubicBezTo>
                <a:close/>
              </a:path>
            </a:pathLst>
          </a:custGeom>
          <a:pattFill prst="solidDmnd">
            <a:fgClr>
              <a:schemeClr val="tx1">
                <a:lumMod val="25000"/>
                <a:lumOff val="75000"/>
              </a:schemeClr>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a:t>Picture</a:t>
            </a:r>
            <a:endParaRPr lang="id-ID"/>
          </a:p>
        </p:txBody>
      </p:sp>
      <p:sp>
        <p:nvSpPr>
          <p:cNvPr id="2" name="Date Placeholder 1">
            <a:extLst>
              <a:ext uri="{FF2B5EF4-FFF2-40B4-BE49-F238E27FC236}">
                <a16:creationId xmlns:a16="http://schemas.microsoft.com/office/drawing/2014/main" id="{95B05CE0-A2CF-574B-BE16-B6A2E9CEA00F}"/>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AE085583-8935-A946-89BC-7E27DD750215}"/>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B1A70CB7-01C0-9F49-A5E7-3AA7FFB1D157}"/>
              </a:ext>
            </a:extLst>
          </p:cNvPr>
          <p:cNvSpPr>
            <a:spLocks noGrp="1"/>
          </p:cNvSpPr>
          <p:nvPr>
            <p:ph type="sldNum" sz="quarter" idx="14"/>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1116896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Picture Placeholder 11"/>
          <p:cNvSpPr>
            <a:spLocks noGrp="1"/>
          </p:cNvSpPr>
          <p:nvPr>
            <p:ph type="pic" sz="quarter" idx="12"/>
          </p:nvPr>
        </p:nvSpPr>
        <p:spPr>
          <a:xfrm>
            <a:off x="4892040" y="1889760"/>
            <a:ext cx="3413760" cy="1935480"/>
          </a:xfrm>
          <a:custGeom>
            <a:avLst/>
            <a:gdLst>
              <a:gd name="connsiteX0" fmla="*/ 0 w 2628900"/>
              <a:gd name="connsiteY0" fmla="*/ 0 h 2457450"/>
              <a:gd name="connsiteX1" fmla="*/ 2628900 w 2628900"/>
              <a:gd name="connsiteY1" fmla="*/ 0 h 2457450"/>
              <a:gd name="connsiteX2" fmla="*/ 2628900 w 2628900"/>
              <a:gd name="connsiteY2" fmla="*/ 2457450 h 2457450"/>
              <a:gd name="connsiteX3" fmla="*/ 0 w 262890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628900" h="2457450">
                <a:moveTo>
                  <a:pt x="0" y="0"/>
                </a:moveTo>
                <a:lnTo>
                  <a:pt x="2628900" y="0"/>
                </a:lnTo>
                <a:lnTo>
                  <a:pt x="2628900" y="2457450"/>
                </a:lnTo>
                <a:lnTo>
                  <a:pt x="0" y="245745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2" name="Date Placeholder 1">
            <a:extLst>
              <a:ext uri="{FF2B5EF4-FFF2-40B4-BE49-F238E27FC236}">
                <a16:creationId xmlns:a16="http://schemas.microsoft.com/office/drawing/2014/main" id="{F6044EE9-1B0C-8D47-8E6B-E7283E25FFD8}"/>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415CC34E-3078-114E-9488-652DF2FC8466}"/>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255EE5CB-43CB-0141-9A18-E5F8D82584CD}"/>
              </a:ext>
            </a:extLst>
          </p:cNvPr>
          <p:cNvSpPr>
            <a:spLocks noGrp="1"/>
          </p:cNvSpPr>
          <p:nvPr>
            <p:ph type="sldNum" sz="quarter" idx="15"/>
          </p:nvPr>
        </p:nvSpPr>
        <p:spPr/>
        <p:txBody>
          <a:bodyPr/>
          <a:lstStyle/>
          <a:p>
            <a:fld id="{740FD090-73D7-4848-A9F2-B837B458E6ED}" type="slidenum">
              <a:rPr lang="en-US" smtClean="0"/>
              <a:t>‹#›</a:t>
            </a:fld>
            <a:endParaRPr lang="en-US"/>
          </a:p>
        </p:txBody>
      </p:sp>
    </p:spTree>
    <p:extLst>
      <p:ext uri="{BB962C8B-B14F-4D97-AF65-F5344CB8AC3E}">
        <p14:creationId xmlns:p14="http://schemas.microsoft.com/office/powerpoint/2010/main" val="2085198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972601" y="978741"/>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0200" y="1354316"/>
            <a:ext cx="10251600" cy="713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50932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31F4-8BB1-7A45-ADC4-4F5DA3DEBB67}"/>
              </a:ext>
            </a:extLst>
          </p:cNvPr>
          <p:cNvSpPr>
            <a:spLocks noGrp="1"/>
          </p:cNvSpPr>
          <p:nvPr>
            <p:ph type="title"/>
          </p:nvPr>
        </p:nvSpPr>
        <p:spPr>
          <a:xfrm>
            <a:off x="3788228" y="365125"/>
            <a:ext cx="7565571" cy="1325563"/>
          </a:xfrm>
        </p:spPr>
        <p:txBody>
          <a:bodyPr/>
          <a:lstStyle>
            <a:lvl1pPr>
              <a:defRPr>
                <a:solidFill>
                  <a:schemeClr val="accent2"/>
                </a:solidFill>
              </a:defRPr>
            </a:lvl1pPr>
          </a:lstStyle>
          <a:p>
            <a:r>
              <a:rPr lang="en-US"/>
              <a:t>Click to edit Master title style</a:t>
            </a:r>
          </a:p>
        </p:txBody>
      </p:sp>
      <p:sp>
        <p:nvSpPr>
          <p:cNvPr id="3" name="Date Placeholder 2">
            <a:extLst>
              <a:ext uri="{FF2B5EF4-FFF2-40B4-BE49-F238E27FC236}">
                <a16:creationId xmlns:a16="http://schemas.microsoft.com/office/drawing/2014/main" id="{03AF4644-5BEE-B340-9FF4-AC41D1EE65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49C24E-472A-C24C-B3C6-30A7CC299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A58F8-1C1D-E940-A06C-72F34A187686}"/>
              </a:ext>
            </a:extLst>
          </p:cNvPr>
          <p:cNvSpPr>
            <a:spLocks noGrp="1"/>
          </p:cNvSpPr>
          <p:nvPr>
            <p:ph type="sldNum" sz="quarter" idx="12"/>
          </p:nvPr>
        </p:nvSpPr>
        <p:spPr/>
        <p:txBody>
          <a:bodyPr/>
          <a:lstStyle/>
          <a:p>
            <a:fld id="{740FD090-73D7-4848-A9F2-B837B458E6ED}" type="slidenum">
              <a:rPr lang="en-US" smtClean="0"/>
              <a:t>‹#›</a:t>
            </a:fld>
            <a:endParaRPr lang="en-US"/>
          </a:p>
        </p:txBody>
      </p:sp>
      <p:sp>
        <p:nvSpPr>
          <p:cNvPr id="6" name="Content Placeholder 2">
            <a:extLst>
              <a:ext uri="{FF2B5EF4-FFF2-40B4-BE49-F238E27FC236}">
                <a16:creationId xmlns:a16="http://schemas.microsoft.com/office/drawing/2014/main" id="{C265B5A0-89F4-0B41-9041-73B50727CFF8}"/>
              </a:ext>
            </a:extLst>
          </p:cNvPr>
          <p:cNvSpPr>
            <a:spLocks noGrp="1"/>
          </p:cNvSpPr>
          <p:nvPr>
            <p:ph idx="1"/>
          </p:nvPr>
        </p:nvSpPr>
        <p:spPr>
          <a:xfrm>
            <a:off x="3788228" y="1690688"/>
            <a:ext cx="7565571"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5A50C2CE-80EA-5548-A1EC-6958D65DB717}"/>
              </a:ext>
            </a:extLst>
          </p:cNvPr>
          <p:cNvSpPr/>
          <p:nvPr userDrawn="1"/>
        </p:nvSpPr>
        <p:spPr>
          <a:xfrm>
            <a:off x="0" y="0"/>
            <a:ext cx="36492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lack, wire, grill, arranged&#10;&#10;Description automatically generated">
            <a:extLst>
              <a:ext uri="{FF2B5EF4-FFF2-40B4-BE49-F238E27FC236}">
                <a16:creationId xmlns:a16="http://schemas.microsoft.com/office/drawing/2014/main" id="{DE4DC43A-9EE8-EF47-871F-6A99CF8D2597}"/>
              </a:ext>
            </a:extLst>
          </p:cNvPr>
          <p:cNvPicPr>
            <a:picLocks noChangeAspect="1"/>
          </p:cNvPicPr>
          <p:nvPr userDrawn="1"/>
        </p:nvPicPr>
        <p:blipFill rotWithShape="1">
          <a:blip r:embed="rId2" cstate="print">
            <a:alphaModFix amt="73000"/>
            <a:extLst>
              <a:ext uri="{BEBA8EAE-BF5A-486C-A8C5-ECC9F3942E4B}">
                <a14:imgProps xmlns:a14="http://schemas.microsoft.com/office/drawing/2010/main">
                  <a14:imgLayer r:embed="rId3">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84083" y="733543"/>
            <a:ext cx="3733371" cy="6213795"/>
          </a:xfrm>
          <a:prstGeom prst="rect">
            <a:avLst/>
          </a:prstGeom>
        </p:spPr>
      </p:pic>
    </p:spTree>
    <p:extLst>
      <p:ext uri="{BB962C8B-B14F-4D97-AF65-F5344CB8AC3E}">
        <p14:creationId xmlns:p14="http://schemas.microsoft.com/office/powerpoint/2010/main" val="89401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Mo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31F4-8BB1-7A45-ADC4-4F5DA3DEBB67}"/>
              </a:ext>
            </a:extLst>
          </p:cNvPr>
          <p:cNvSpPr>
            <a:spLocks noGrp="1"/>
          </p:cNvSpPr>
          <p:nvPr>
            <p:ph type="title"/>
          </p:nvPr>
        </p:nvSpPr>
        <p:spPr>
          <a:xfrm>
            <a:off x="2405744" y="365125"/>
            <a:ext cx="8948056" cy="1325563"/>
          </a:xfrm>
        </p:spPr>
        <p:txBody>
          <a:bodyPr/>
          <a:lstStyle>
            <a:lvl1pPr>
              <a:defRPr>
                <a:solidFill>
                  <a:schemeClr val="accent2"/>
                </a:solidFill>
              </a:defRPr>
            </a:lvl1pPr>
          </a:lstStyle>
          <a:p>
            <a:r>
              <a:rPr lang="en-US"/>
              <a:t>Click to edit Master title style</a:t>
            </a:r>
          </a:p>
        </p:txBody>
      </p:sp>
      <p:sp>
        <p:nvSpPr>
          <p:cNvPr id="3" name="Date Placeholder 2">
            <a:extLst>
              <a:ext uri="{FF2B5EF4-FFF2-40B4-BE49-F238E27FC236}">
                <a16:creationId xmlns:a16="http://schemas.microsoft.com/office/drawing/2014/main" id="{03AF4644-5BEE-B340-9FF4-AC41D1EE65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049C24E-472A-C24C-B3C6-30A7CC299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A58F8-1C1D-E940-A06C-72F34A187686}"/>
              </a:ext>
            </a:extLst>
          </p:cNvPr>
          <p:cNvSpPr>
            <a:spLocks noGrp="1"/>
          </p:cNvSpPr>
          <p:nvPr>
            <p:ph type="sldNum" sz="quarter" idx="12"/>
          </p:nvPr>
        </p:nvSpPr>
        <p:spPr/>
        <p:txBody>
          <a:bodyPr/>
          <a:lstStyle/>
          <a:p>
            <a:fld id="{740FD090-73D7-4848-A9F2-B837B458E6ED}" type="slidenum">
              <a:rPr lang="en-US" smtClean="0"/>
              <a:t>‹#›</a:t>
            </a:fld>
            <a:endParaRPr lang="en-US"/>
          </a:p>
        </p:txBody>
      </p:sp>
      <p:sp>
        <p:nvSpPr>
          <p:cNvPr id="6" name="Content Placeholder 2">
            <a:extLst>
              <a:ext uri="{FF2B5EF4-FFF2-40B4-BE49-F238E27FC236}">
                <a16:creationId xmlns:a16="http://schemas.microsoft.com/office/drawing/2014/main" id="{C265B5A0-89F4-0B41-9041-73B50727CFF8}"/>
              </a:ext>
            </a:extLst>
          </p:cNvPr>
          <p:cNvSpPr>
            <a:spLocks noGrp="1"/>
          </p:cNvSpPr>
          <p:nvPr>
            <p:ph idx="1"/>
          </p:nvPr>
        </p:nvSpPr>
        <p:spPr>
          <a:xfrm>
            <a:off x="2405744" y="1690688"/>
            <a:ext cx="8948056"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5A50C2CE-80EA-5548-A1EC-6958D65DB717}"/>
              </a:ext>
            </a:extLst>
          </p:cNvPr>
          <p:cNvSpPr/>
          <p:nvPr userDrawn="1"/>
        </p:nvSpPr>
        <p:spPr>
          <a:xfrm>
            <a:off x="0" y="0"/>
            <a:ext cx="1785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lack, wire, grill, arranged&#10;&#10;Description automatically generated">
            <a:extLst>
              <a:ext uri="{FF2B5EF4-FFF2-40B4-BE49-F238E27FC236}">
                <a16:creationId xmlns:a16="http://schemas.microsoft.com/office/drawing/2014/main" id="{62CD6BF9-FF6D-4C4E-8D6D-386FB2172A8D}"/>
              </a:ext>
            </a:extLst>
          </p:cNvPr>
          <p:cNvPicPr>
            <a:picLocks noChangeAspect="1"/>
          </p:cNvPicPr>
          <p:nvPr userDrawn="1"/>
        </p:nvPicPr>
        <p:blipFill rotWithShape="1">
          <a:blip r:embed="rId2" cstate="print">
            <a:alphaModFix amt="73000"/>
            <a:extLst>
              <a:ext uri="{28A0092B-C50C-407E-A947-70E740481C1C}">
                <a14:useLocalDpi xmlns:a14="http://schemas.microsoft.com/office/drawing/2010/main"/>
              </a:ext>
            </a:extLst>
          </a:blip>
          <a:srcRect r="49929"/>
          <a:stretch/>
        </p:blipFill>
        <p:spPr>
          <a:xfrm>
            <a:off x="-84082" y="733543"/>
            <a:ext cx="1869340" cy="6213795"/>
          </a:xfrm>
          <a:prstGeom prst="rect">
            <a:avLst/>
          </a:prstGeom>
        </p:spPr>
      </p:pic>
    </p:spTree>
    <p:extLst>
      <p:ext uri="{BB962C8B-B14F-4D97-AF65-F5344CB8AC3E}">
        <p14:creationId xmlns:p14="http://schemas.microsoft.com/office/powerpoint/2010/main" val="245064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pic>
        <p:nvPicPr>
          <p:cNvPr id="7" name="Picture 2">
            <a:extLst>
              <a:ext uri="{FF2B5EF4-FFF2-40B4-BE49-F238E27FC236}">
                <a16:creationId xmlns:a16="http://schemas.microsoft.com/office/drawing/2014/main" id="{8EA12DE8-1087-CB44-8975-D23FAD5C2F0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7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FD090-73D7-4848-A9F2-B837B458E6ED}" type="slidenum">
              <a:rPr lang="en-US" smtClean="0"/>
              <a:t>‹#›</a:t>
            </a:fld>
            <a:endParaRPr lang="en-US"/>
          </a:p>
        </p:txBody>
      </p:sp>
      <p:pic>
        <p:nvPicPr>
          <p:cNvPr id="7" name="Picture 2">
            <a:extLst>
              <a:ext uri="{FF2B5EF4-FFF2-40B4-BE49-F238E27FC236}">
                <a16:creationId xmlns:a16="http://schemas.microsoft.com/office/drawing/2014/main" id="{5958A11B-8799-AD49-A3F6-A1CD16BD2EB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12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FD090-73D7-4848-A9F2-B837B458E6ED}" type="slidenum">
              <a:rPr lang="en-US" smtClean="0"/>
              <a:t>‹#›</a:t>
            </a:fld>
            <a:endParaRPr lang="en-US"/>
          </a:p>
        </p:txBody>
      </p:sp>
      <p:pic>
        <p:nvPicPr>
          <p:cNvPr id="8" name="Picture 2">
            <a:extLst>
              <a:ext uri="{FF2B5EF4-FFF2-40B4-BE49-F238E27FC236}">
                <a16:creationId xmlns:a16="http://schemas.microsoft.com/office/drawing/2014/main" id="{67B656A4-1811-0F4A-BB94-775A4D267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21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FD090-73D7-4848-A9F2-B837B458E6ED}" type="slidenum">
              <a:rPr lang="en-US" smtClean="0"/>
              <a:t>‹#›</a:t>
            </a:fld>
            <a:endParaRPr lang="en-US"/>
          </a:p>
        </p:txBody>
      </p:sp>
      <p:pic>
        <p:nvPicPr>
          <p:cNvPr id="10" name="Picture 2">
            <a:extLst>
              <a:ext uri="{FF2B5EF4-FFF2-40B4-BE49-F238E27FC236}">
                <a16:creationId xmlns:a16="http://schemas.microsoft.com/office/drawing/2014/main" id="{D24ECF08-9393-4E49-80FF-1B0E4CC4630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95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FD090-73D7-4848-A9F2-B837B458E6ED}" type="slidenum">
              <a:rPr lang="en-US" smtClean="0"/>
              <a:t>‹#›</a:t>
            </a:fld>
            <a:endParaRPr lang="en-US"/>
          </a:p>
        </p:txBody>
      </p:sp>
      <p:pic>
        <p:nvPicPr>
          <p:cNvPr id="8" name="Picture 2">
            <a:extLst>
              <a:ext uri="{FF2B5EF4-FFF2-40B4-BE49-F238E27FC236}">
                <a16:creationId xmlns:a16="http://schemas.microsoft.com/office/drawing/2014/main" id="{7ACAE9D5-07A1-964A-9362-F9A5B772BCBC}"/>
              </a:ext>
            </a:extLst>
          </p:cNvPr>
          <p:cNvPicPr>
            <a:picLocks noChangeAspect="1" noChangeArrowheads="1"/>
          </p:cNvPicPr>
          <p:nvPr userDrawn="1"/>
        </p:nvPicPr>
        <p:blipFill>
          <a:blip r:embed="rId40">
            <a:extLst>
              <a:ext uri="{28A0092B-C50C-407E-A947-70E740481C1C}">
                <a14:useLocalDpi xmlns:a14="http://schemas.microsoft.com/office/drawing/2010/main"/>
              </a:ext>
            </a:extLst>
          </a:blip>
          <a:srcRect/>
          <a:stretch>
            <a:fillRect/>
          </a:stretch>
        </p:blipFill>
        <p:spPr bwMode="auto">
          <a:xfrm>
            <a:off x="5659765" y="6111456"/>
            <a:ext cx="872470" cy="61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575917"/>
      </p:ext>
    </p:extLst>
  </p:cSld>
  <p:clrMap bg1="lt1" tx1="dk1" bg2="lt2" tx2="dk2" accent1="accent1" accent2="accent2" accent3="accent3" accent4="accent4" accent5="accent5" accent6="accent6" hlink="hlink" folHlink="folHlink"/>
  <p:sldLayoutIdLst>
    <p:sldLayoutId id="2147483696" r:id="rId1"/>
    <p:sldLayoutId id="2147483649" r:id="rId2"/>
    <p:sldLayoutId id="2147483697" r:id="rId3"/>
    <p:sldLayoutId id="2147483685" r:id="rId4"/>
    <p:sldLayoutId id="2147483686"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81" r:id="rId16"/>
    <p:sldLayoutId id="2147483687" r:id="rId17"/>
    <p:sldLayoutId id="2147483688" r:id="rId18"/>
    <p:sldLayoutId id="2147483689" r:id="rId19"/>
    <p:sldLayoutId id="2147483741" r:id="rId20"/>
    <p:sldLayoutId id="2147483690" r:id="rId21"/>
    <p:sldLayoutId id="2147483742" r:id="rId22"/>
    <p:sldLayoutId id="2147483709" r:id="rId23"/>
    <p:sldLayoutId id="2147483710" r:id="rId24"/>
    <p:sldLayoutId id="2147483711" r:id="rId25"/>
    <p:sldLayoutId id="2147483712" r:id="rId26"/>
    <p:sldLayoutId id="2147483713" r:id="rId27"/>
    <p:sldLayoutId id="2147483673" r:id="rId28"/>
    <p:sldLayoutId id="2147483740" r:id="rId29"/>
    <p:sldLayoutId id="2147483675" r:id="rId30"/>
    <p:sldLayoutId id="2147483676" r:id="rId31"/>
    <p:sldLayoutId id="2147483677" r:id="rId32"/>
    <p:sldLayoutId id="2147483705" r:id="rId33"/>
    <p:sldLayoutId id="2147483679" r:id="rId34"/>
    <p:sldLayoutId id="2147483680" r:id="rId35"/>
    <p:sldLayoutId id="2147483682" r:id="rId36"/>
    <p:sldLayoutId id="2147483683" r:id="rId37"/>
    <p:sldLayoutId id="2147483701" r:id="rId38"/>
  </p:sldLayoutIdLst>
  <p:hf hdr="0" ftr="0" dt="0"/>
  <p:txStyles>
    <p:titleStyle>
      <a:lvl1pPr algn="l" defTabSz="914400" rtl="0" eaLnBrk="1" latinLnBrk="0" hangingPunct="1">
        <a:lnSpc>
          <a:spcPct val="90000"/>
        </a:lnSpc>
        <a:spcBef>
          <a:spcPct val="0"/>
        </a:spcBef>
        <a:buNone/>
        <a:defRPr sz="4400" b="0" i="0" kern="1200" baseline="0">
          <a:solidFill>
            <a:schemeClr val="tx1"/>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Std Light" panose="020B03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Std Light" panose="020B03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Std Light" panose="020B03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Std Light" panose="020B03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Std Light" panose="020B03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1.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1.png"/><Relationship Id="rId7"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20.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0.png"/><Relationship Id="rId7" Type="http://schemas.openxmlformats.org/officeDocument/2006/relationships/customXml" Target="../ink/ink2.xm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53.png"/><Relationship Id="rId5" Type="http://schemas.openxmlformats.org/officeDocument/2006/relationships/customXml" Target="../ink/ink1.xml"/><Relationship Id="rId10" Type="http://schemas.openxmlformats.org/officeDocument/2006/relationships/image" Target="../media/image52.jpg"/><Relationship Id="rId4" Type="http://schemas.openxmlformats.org/officeDocument/2006/relationships/image" Target="../media/image51.svg"/><Relationship Id="rId9" Type="http://schemas.openxmlformats.org/officeDocument/2006/relationships/customXml" Target="../ink/ink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54.png"/><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55.png"/><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svg"/><Relationship Id="rId9" Type="http://schemas.microsoft.com/office/2007/relationships/diagramDrawing" Target="../diagrams/drawing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12.sv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12.sv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2.xml"/><Relationship Id="rId5" Type="http://schemas.openxmlformats.org/officeDocument/2006/relationships/image" Target="../media/image57.png"/><Relationship Id="rId4" Type="http://schemas.openxmlformats.org/officeDocument/2006/relationships/image" Target="../media/image51.sv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58.jpeg"/><Relationship Id="rId4" Type="http://schemas.openxmlformats.org/officeDocument/2006/relationships/image" Target="../media/image51.sv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59.png"/><Relationship Id="rId4" Type="http://schemas.openxmlformats.org/officeDocument/2006/relationships/image" Target="../media/image51.svg"/></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customXml" Target="../ink/ink5.xml"/><Relationship Id="rId4" Type="http://schemas.openxmlformats.org/officeDocument/2006/relationships/image" Target="../media/image51.sv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customXml" Target="../ink/ink6.xml"/><Relationship Id="rId4" Type="http://schemas.openxmlformats.org/officeDocument/2006/relationships/image" Target="../media/image51.sv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0.png"/><Relationship Id="rId7" Type="http://schemas.openxmlformats.org/officeDocument/2006/relationships/diagramQuickStyle" Target="../diagrams/quickStyle3.xm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1.svg"/><Relationship Id="rId9" Type="http://schemas.microsoft.com/office/2007/relationships/diagramDrawing" Target="../diagrams/drawing3.xml"/></Relationships>
</file>

<file path=ppt/slides/_rels/slide4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sv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73.jpeg"/><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51.sv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0.png"/><Relationship Id="rId7" Type="http://schemas.openxmlformats.org/officeDocument/2006/relationships/diagramQuickStyle" Target="../diagrams/quickStyle4.xml"/><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74.png"/><Relationship Id="rId4" Type="http://schemas.openxmlformats.org/officeDocument/2006/relationships/image" Target="../media/image51.svg"/><Relationship Id="rId9" Type="http://schemas.microsoft.com/office/2007/relationships/diagramDrawing" Target="../diagrams/drawing4.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6.xml"/><Relationship Id="rId1" Type="http://schemas.openxmlformats.org/officeDocument/2006/relationships/slideLayout" Target="../slideLayouts/slideLayout22.xml"/><Relationship Id="rId5" Type="http://schemas.openxmlformats.org/officeDocument/2006/relationships/image" Target="../media/image66.sv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microsoft.com/office/2018/10/relationships/comments" Target="../comments/modernComment_9D2_B57C91A8.xml"/><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ight Triangle 4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B92B4D5-986D-FB4D-9B6B-7B0A1FA79E40}"/>
              </a:ext>
            </a:extLst>
          </p:cNvPr>
          <p:cNvSpPr>
            <a:spLocks noGrp="1"/>
          </p:cNvSpPr>
          <p:nvPr>
            <p:ph type="subTitle" idx="1"/>
          </p:nvPr>
        </p:nvSpPr>
        <p:spPr>
          <a:xfrm>
            <a:off x="5775961" y="4269462"/>
            <a:ext cx="4048760" cy="1095017"/>
          </a:xfrm>
        </p:spPr>
        <p:txBody>
          <a:bodyPr vert="horz" lIns="91440" tIns="45720" rIns="91440" bIns="45720" rtlCol="0" anchor="t">
            <a:normAutofit lnSpcReduction="10000"/>
          </a:bodyPr>
          <a:lstStyle/>
          <a:p>
            <a:r>
              <a:rPr lang="en-US" sz="2000">
                <a:latin typeface="Gill Sans Nova"/>
              </a:rPr>
              <a:t>Library CARES </a:t>
            </a:r>
          </a:p>
          <a:p>
            <a:r>
              <a:rPr lang="en-US" sz="2000">
                <a:latin typeface="Gill Sans Nova"/>
              </a:rPr>
              <a:t>FY2025 Kick Off Meeting</a:t>
            </a:r>
          </a:p>
          <a:p>
            <a:r>
              <a:rPr lang="en-US" sz="2000">
                <a:latin typeface="Gill Sans Nova"/>
              </a:rPr>
              <a:t>October 15, 2024 </a:t>
            </a:r>
            <a:endParaRPr lang="en-US" sz="2000"/>
          </a:p>
          <a:p>
            <a:endParaRPr lang="en-US" sz="2000"/>
          </a:p>
        </p:txBody>
      </p:sp>
      <p:pic>
        <p:nvPicPr>
          <p:cNvPr id="4" name="Picture 3" descr="Icon&#10;&#10;Description automatically generated with medium confidence">
            <a:extLst>
              <a:ext uri="{FF2B5EF4-FFF2-40B4-BE49-F238E27FC236}">
                <a16:creationId xmlns:a16="http://schemas.microsoft.com/office/drawing/2014/main" id="{B8DEE10B-2B6E-A642-9645-F2EFF0C500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6558" y="1574192"/>
            <a:ext cx="3510140" cy="1377730"/>
          </a:xfrm>
          <a:prstGeom prst="rect">
            <a:avLst/>
          </a:prstGeom>
        </p:spPr>
      </p:pic>
      <p:pic>
        <p:nvPicPr>
          <p:cNvPr id="10" name="Picture 9" descr="A picture containing black, wire, grill, arranged&#10;&#10;Description automatically generated">
            <a:extLst>
              <a:ext uri="{FF2B5EF4-FFF2-40B4-BE49-F238E27FC236}">
                <a16:creationId xmlns:a16="http://schemas.microsoft.com/office/drawing/2014/main" id="{24B1030C-4D53-B44C-B43A-DBEB0752B5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9921" y="3581108"/>
            <a:ext cx="2985214" cy="1992632"/>
          </a:xfrm>
          <a:prstGeom prst="rect">
            <a:avLst/>
          </a:prstGeom>
        </p:spPr>
      </p:pic>
    </p:spTree>
    <p:extLst>
      <p:ext uri="{BB962C8B-B14F-4D97-AF65-F5344CB8AC3E}">
        <p14:creationId xmlns:p14="http://schemas.microsoft.com/office/powerpoint/2010/main" val="98990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16808" y="-3"/>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a:solidFill>
                  <a:schemeClr val="accent2"/>
                </a:solidFill>
                <a:latin typeface="+mj-lt"/>
              </a:rPr>
              <a:t>FY25 Library CARES Program!!</a:t>
            </a: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1092034" y="1892855"/>
            <a:ext cx="7454347" cy="830997"/>
          </a:xfrm>
          <a:prstGeom prst="rect">
            <a:avLst/>
          </a:prstGeom>
          <a:noFill/>
          <a:ln w="38100">
            <a:solidFill>
              <a:srgbClr val="F1762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dirty="0"/>
              <a:t>You </a:t>
            </a:r>
            <a:r>
              <a:rPr lang="en-US" sz="2400" b="1" dirty="0"/>
              <a:t>are part of the Aging Services Network. </a:t>
            </a:r>
          </a:p>
          <a:p>
            <a:pPr algn="ctr"/>
            <a:r>
              <a:rPr lang="en-US" sz="2400" b="1" dirty="0"/>
              <a:t>We’re happy to have you on our team!!!!!</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5C831AB-EB50-4B89-1D08-0E5C64526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4547" y="2663969"/>
            <a:ext cx="2062590" cy="2062590"/>
          </a:xfrm>
          <a:prstGeom prst="rect">
            <a:avLst/>
          </a:prstGeom>
        </p:spPr>
      </p:pic>
      <p:pic>
        <p:nvPicPr>
          <p:cNvPr id="7" name="Picture 6">
            <a:extLst>
              <a:ext uri="{FF2B5EF4-FFF2-40B4-BE49-F238E27FC236}">
                <a16:creationId xmlns:a16="http://schemas.microsoft.com/office/drawing/2014/main" id="{127B32F3-E72A-5BAF-4414-BE40AF47E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20399" y="3509509"/>
            <a:ext cx="2517494" cy="251749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2B22AC83-D39E-6D5E-7937-3C439684B069}"/>
              </a:ext>
            </a:extLst>
          </p:cNvPr>
          <p:cNvPicPr>
            <a:picLocks noChangeAspect="1"/>
          </p:cNvPicPr>
          <p:nvPr/>
        </p:nvPicPr>
        <p:blipFill>
          <a:blip r:embed="rId5"/>
          <a:stretch>
            <a:fillRect/>
          </a:stretch>
        </p:blipFill>
        <p:spPr>
          <a:xfrm>
            <a:off x="1307751" y="3357089"/>
            <a:ext cx="7022911" cy="1859006"/>
          </a:xfrm>
          <a:prstGeom prst="rect">
            <a:avLst/>
          </a:prstGeom>
          <a:ln w="38100">
            <a:solidFill>
              <a:srgbClr val="F17623"/>
            </a:solidFill>
          </a:ln>
        </p:spPr>
      </p:pic>
      <p:sp>
        <p:nvSpPr>
          <p:cNvPr id="17" name="TextBox 16">
            <a:extLst>
              <a:ext uri="{FF2B5EF4-FFF2-40B4-BE49-F238E27FC236}">
                <a16:creationId xmlns:a16="http://schemas.microsoft.com/office/drawing/2014/main" id="{45A4F178-3172-BFFF-5304-64B9F3542B37}"/>
              </a:ext>
            </a:extLst>
          </p:cNvPr>
          <p:cNvSpPr txBox="1"/>
          <p:nvPr/>
        </p:nvSpPr>
        <p:spPr>
          <a:xfrm>
            <a:off x="6535129" y="5687793"/>
            <a:ext cx="1685973" cy="369332"/>
          </a:xfrm>
          <a:prstGeom prst="rect">
            <a:avLst/>
          </a:prstGeom>
          <a:noFill/>
        </p:spPr>
        <p:txBody>
          <a:bodyPr wrap="square" rtlCol="0">
            <a:spAutoFit/>
          </a:bodyPr>
          <a:lstStyle/>
          <a:p>
            <a:r>
              <a:rPr lang="en-US" b="1" dirty="0"/>
              <a:t>You are here!</a:t>
            </a:r>
          </a:p>
        </p:txBody>
      </p:sp>
      <p:cxnSp>
        <p:nvCxnSpPr>
          <p:cNvPr id="20" name="Straight Arrow Connector 19">
            <a:extLst>
              <a:ext uri="{FF2B5EF4-FFF2-40B4-BE49-F238E27FC236}">
                <a16:creationId xmlns:a16="http://schemas.microsoft.com/office/drawing/2014/main" id="{E9B4BDE9-3DDD-73B9-9A1B-ED2FA889EDA7}"/>
              </a:ext>
            </a:extLst>
          </p:cNvPr>
          <p:cNvCxnSpPr>
            <a:cxnSpLocks/>
          </p:cNvCxnSpPr>
          <p:nvPr/>
        </p:nvCxnSpPr>
        <p:spPr>
          <a:xfrm flipH="1" flipV="1">
            <a:off x="5889438" y="5080097"/>
            <a:ext cx="705672" cy="7395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24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16808" y="-3"/>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a:solidFill>
                  <a:schemeClr val="accent2"/>
                </a:solidFill>
                <a:latin typeface="+mj-lt"/>
              </a:rPr>
              <a:t>FY25 Library CARES Program!!</a:t>
            </a: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85C831AB-EB50-4B89-1D08-0E5C64526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4547" y="2663969"/>
            <a:ext cx="2062590" cy="2062590"/>
          </a:xfrm>
          <a:prstGeom prst="rect">
            <a:avLst/>
          </a:prstGeom>
        </p:spPr>
      </p:pic>
      <p:pic>
        <p:nvPicPr>
          <p:cNvPr id="7" name="Picture 6">
            <a:extLst>
              <a:ext uri="{FF2B5EF4-FFF2-40B4-BE49-F238E27FC236}">
                <a16:creationId xmlns:a16="http://schemas.microsoft.com/office/drawing/2014/main" id="{127B32F3-E72A-5BAF-4414-BE40AF47E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4415" y="2098402"/>
            <a:ext cx="3193723" cy="3193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2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16808" y="-3"/>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a:solidFill>
                  <a:schemeClr val="accent2"/>
                </a:solidFill>
                <a:latin typeface="+mj-lt"/>
              </a:rPr>
              <a:t>FY25 Library CARES Program Mission</a:t>
            </a: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966304" y="2177912"/>
            <a:ext cx="7454347" cy="2677656"/>
          </a:xfrm>
          <a:prstGeom prst="rect">
            <a:avLst/>
          </a:prstGeom>
          <a:noFill/>
          <a:ln w="38100">
            <a:solidFill>
              <a:srgbClr val="F1762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kern="100">
                <a:solidFill>
                  <a:srgbClr val="000000"/>
                </a:solidFill>
                <a:effectLst/>
                <a:ea typeface="Calibri" panose="020F0502020204030204" pitchFamily="34" charset="0"/>
                <a:cs typeface="Arial" panose="020B0604020202020204" pitchFamily="34" charset="0"/>
              </a:rPr>
              <a:t>The mission of the Library Program is to </a:t>
            </a:r>
            <a:r>
              <a:rPr lang="en-US" sz="2400" b="1" i="1" kern="100">
                <a:solidFill>
                  <a:srgbClr val="000000"/>
                </a:solidFill>
                <a:effectLst/>
                <a:ea typeface="Calibri" panose="020F0502020204030204" pitchFamily="34" charset="0"/>
                <a:cs typeface="Arial" panose="020B0604020202020204" pitchFamily="34" charset="0"/>
              </a:rPr>
              <a:t>establish connections to the Aging Network service agencies in your community, </a:t>
            </a:r>
            <a:r>
              <a:rPr lang="en-US" sz="2400" i="1" kern="100">
                <a:solidFill>
                  <a:srgbClr val="000000"/>
                </a:solidFill>
                <a:effectLst/>
                <a:ea typeface="Calibri" panose="020F0502020204030204" pitchFamily="34" charset="0"/>
                <a:cs typeface="Arial" panose="020B0604020202020204" pitchFamily="34" charset="0"/>
              </a:rPr>
              <a:t>increase </a:t>
            </a:r>
            <a:r>
              <a:rPr lang="en-US" sz="2400" b="1" i="1" kern="100">
                <a:solidFill>
                  <a:srgbClr val="000000"/>
                </a:solidFill>
                <a:effectLst/>
                <a:ea typeface="Calibri" panose="020F0502020204030204" pitchFamily="34" charset="0"/>
                <a:cs typeface="Arial" panose="020B0604020202020204" pitchFamily="34" charset="0"/>
              </a:rPr>
              <a:t>access to technology</a:t>
            </a:r>
            <a:r>
              <a:rPr lang="en-US" sz="2400" i="1" kern="100">
                <a:solidFill>
                  <a:srgbClr val="000000"/>
                </a:solidFill>
                <a:effectLst/>
                <a:ea typeface="Calibri" panose="020F0502020204030204" pitchFamily="34" charset="0"/>
                <a:cs typeface="Arial" panose="020B0604020202020204" pitchFamily="34" charset="0"/>
              </a:rPr>
              <a:t> for adults 60+, </a:t>
            </a:r>
            <a:r>
              <a:rPr lang="en-US" sz="2400" b="1" i="1" kern="100">
                <a:solidFill>
                  <a:srgbClr val="000000"/>
                </a:solidFill>
                <a:effectLst/>
                <a:ea typeface="Calibri" panose="020F0502020204030204" pitchFamily="34" charset="0"/>
                <a:cs typeface="Arial" panose="020B0604020202020204" pitchFamily="34" charset="0"/>
              </a:rPr>
              <a:t>and to address social isolation</a:t>
            </a:r>
            <a:r>
              <a:rPr lang="en-US" sz="2400" i="1" kern="100">
                <a:solidFill>
                  <a:srgbClr val="000000"/>
                </a:solidFill>
                <a:effectLst/>
                <a:ea typeface="Calibri" panose="020F0502020204030204" pitchFamily="34" charset="0"/>
                <a:cs typeface="Arial" panose="020B0604020202020204" pitchFamily="34" charset="0"/>
              </a:rPr>
              <a:t> in communities by providing resources through targeted programming to build community engagement.</a:t>
            </a:r>
            <a:endParaRPr lang="en-US" sz="2400" kern="100">
              <a:effectLst/>
              <a:ea typeface="Calibri" panose="020F0502020204030204" pitchFamily="34" charset="0"/>
              <a:cs typeface="Arial" panose="020B0604020202020204" pitchFamily="34" charset="0"/>
            </a:endParaRPr>
          </a:p>
          <a:p>
            <a:endParaRPr lang="en-US" sz="2400"/>
          </a:p>
        </p:txBody>
      </p:sp>
      <p:pic>
        <p:nvPicPr>
          <p:cNvPr id="14" name="Picture 13" descr="A paper with a pen and a circular object&#10;&#10;Description automatically generated">
            <a:extLst>
              <a:ext uri="{FF2B5EF4-FFF2-40B4-BE49-F238E27FC236}">
                <a16:creationId xmlns:a16="http://schemas.microsoft.com/office/drawing/2014/main" id="{F9513552-3C35-B30D-6D7A-CD73A27C1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334" y="4092182"/>
            <a:ext cx="2277547" cy="2277547"/>
          </a:xfrm>
          <a:prstGeom prst="rect">
            <a:avLst/>
          </a:prstGeom>
          <a:ln>
            <a:noFill/>
          </a:ln>
          <a:effectLst>
            <a:outerShdw blurRad="190500" algn="tl" rotWithShape="0">
              <a:srgbClr val="000000">
                <a:alpha val="70000"/>
              </a:srgbClr>
            </a:outerShdw>
          </a:effectLst>
        </p:spPr>
      </p:pic>
      <p:pic>
        <p:nvPicPr>
          <p:cNvPr id="18" name="Picture 17" descr="A black background with a black square&#10;&#10;Description automatically generated with medium confidence">
            <a:extLst>
              <a:ext uri="{FF2B5EF4-FFF2-40B4-BE49-F238E27FC236}">
                <a16:creationId xmlns:a16="http://schemas.microsoft.com/office/drawing/2014/main" id="{85C831AB-EB50-4B89-1D08-0E5C645268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4547" y="2663969"/>
            <a:ext cx="2062590" cy="2062590"/>
          </a:xfrm>
          <a:prstGeom prst="rect">
            <a:avLst/>
          </a:prstGeom>
        </p:spPr>
      </p:pic>
    </p:spTree>
    <p:extLst>
      <p:ext uri="{BB962C8B-B14F-4D97-AF65-F5344CB8AC3E}">
        <p14:creationId xmlns:p14="http://schemas.microsoft.com/office/powerpoint/2010/main" val="287531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77821" y="986401"/>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800" kern="1200">
              <a:solidFill>
                <a:schemeClr val="tx1"/>
              </a:solidFill>
              <a:latin typeface="+mj-lt"/>
              <a:ea typeface="+mj-ea"/>
              <a:cs typeface="+mj-cs"/>
            </a:endParaRPr>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background with a black square&#10;&#10;Description automatically generated with medium confidence">
            <a:extLst>
              <a:ext uri="{FF2B5EF4-FFF2-40B4-BE49-F238E27FC236}">
                <a16:creationId xmlns:a16="http://schemas.microsoft.com/office/drawing/2014/main" id="{69EC4398-A9FE-0BA9-0CED-AAAFD5C5B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1803" y="3849079"/>
            <a:ext cx="1839290" cy="1839290"/>
          </a:xfrm>
          <a:prstGeom prst="rect">
            <a:avLst/>
          </a:prstGeom>
        </p:spPr>
      </p:pic>
      <p:pic>
        <p:nvPicPr>
          <p:cNvPr id="16" name="Picture 15" descr="A magnifying glass and a book&#10;&#10;Description automatically generated">
            <a:extLst>
              <a:ext uri="{FF2B5EF4-FFF2-40B4-BE49-F238E27FC236}">
                <a16:creationId xmlns:a16="http://schemas.microsoft.com/office/drawing/2014/main" id="{7283903B-C819-D9CE-CC44-2BF838389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598" y="1465662"/>
            <a:ext cx="4430540" cy="4430540"/>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AD7293B6-3F68-B3F7-5DA5-C211361C09FE}"/>
              </a:ext>
            </a:extLst>
          </p:cNvPr>
          <p:cNvSpPr>
            <a:spLocks noGrp="1"/>
          </p:cNvSpPr>
          <p:nvPr>
            <p:ph type="title"/>
          </p:nvPr>
        </p:nvSpPr>
        <p:spPr/>
        <p:txBody>
          <a:bodyPr/>
          <a:lstStyle/>
          <a:p>
            <a:r>
              <a:rPr lang="en-US" dirty="0">
                <a:solidFill>
                  <a:srgbClr val="005193"/>
                </a:solidFill>
              </a:rPr>
              <a:t>Definitions to Know</a:t>
            </a:r>
          </a:p>
        </p:txBody>
      </p:sp>
    </p:spTree>
    <p:extLst>
      <p:ext uri="{BB962C8B-B14F-4D97-AF65-F5344CB8AC3E}">
        <p14:creationId xmlns:p14="http://schemas.microsoft.com/office/powerpoint/2010/main" val="65815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821" y="986401"/>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a:latin typeface="+mj-lt"/>
                <a:ea typeface="+mj-ea"/>
                <a:cs typeface="+mj-cs"/>
              </a:rPr>
              <a:t>Definitions to remember</a:t>
            </a: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3" name="Rectangle 2"/>
          <p:cNvSpPr/>
          <p:nvPr/>
        </p:nvSpPr>
        <p:spPr>
          <a:xfrm>
            <a:off x="12685917" y="986401"/>
            <a:ext cx="1495801" cy="3428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13024" y="516863"/>
            <a:ext cx="6101155" cy="2610266"/>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rgbClr val="005193"/>
                </a:solidFill>
                <a:highlight>
                  <a:srgbClr val="FFFFFF"/>
                </a:highlight>
              </a:rPr>
              <a:t>Older Adult</a:t>
            </a:r>
          </a:p>
          <a:p>
            <a:pPr algn="l"/>
            <a:r>
              <a:rPr lang="en-US" sz="3700" b="1" dirty="0">
                <a:solidFill>
                  <a:srgbClr val="005193"/>
                </a:solidFill>
                <a:highlight>
                  <a:srgbClr val="FFFFFF"/>
                </a:highlight>
              </a:rPr>
              <a:t> </a:t>
            </a:r>
          </a:p>
          <a:p>
            <a:pPr marL="0" marR="0">
              <a:lnSpc>
                <a:spcPct val="107000"/>
              </a:lnSpc>
              <a:spcBef>
                <a:spcPts val="0"/>
              </a:spcBef>
              <a:spcAft>
                <a:spcPts val="800"/>
              </a:spcAft>
            </a:pPr>
            <a:endParaRPr lang="en-US" sz="2800" b="1" dirty="0">
              <a:effectLst/>
              <a:ea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2800" b="1" dirty="0">
                <a:effectLst/>
                <a:ea typeface="Arial" panose="020B0604020202020204" pitchFamily="34" charset="0"/>
                <a:cs typeface="Arial" panose="020B0604020202020204" pitchFamily="34" charset="0"/>
              </a:rPr>
              <a:t>Older Adult</a:t>
            </a:r>
            <a:r>
              <a:rPr lang="en-US" sz="2800" dirty="0">
                <a:effectLst/>
                <a:ea typeface="Arial" panose="020B0604020202020204" pitchFamily="34" charset="0"/>
                <a:cs typeface="Arial" panose="020B0604020202020204" pitchFamily="34" charset="0"/>
              </a:rPr>
              <a:t> – For AgeOptions funding, older adult means 60 or older. </a:t>
            </a:r>
            <a:endParaRPr lang="en-US" sz="2400" dirty="0">
              <a:effectLst/>
              <a:highlight>
                <a:srgbClr val="FFFF00"/>
              </a:highlight>
              <a:ea typeface="Calibri" panose="020F0502020204030204" pitchFamily="34" charset="0"/>
              <a:cs typeface="Arial" panose="020B0604020202020204" pitchFamily="34" charset="0"/>
            </a:endParaRPr>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3111" y="2971710"/>
            <a:ext cx="1064208" cy="1064208"/>
          </a:xfrm>
          <a:prstGeom prst="rect">
            <a:avLst/>
          </a:prstGeom>
        </p:spPr>
      </p:pic>
      <p:pic>
        <p:nvPicPr>
          <p:cNvPr id="12" name="Picture 11" descr="A black umbrella with a curved handle&#10;&#10;Description automatically generated">
            <a:extLst>
              <a:ext uri="{FF2B5EF4-FFF2-40B4-BE49-F238E27FC236}">
                <a16:creationId xmlns:a16="http://schemas.microsoft.com/office/drawing/2014/main" id="{6F5F7F61-79D0-8E63-983D-37CF4FB2A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8921" y="2717405"/>
            <a:ext cx="1389792" cy="123122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66A88833-7497-25B6-FF6A-06D041F83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5523" y="4189302"/>
            <a:ext cx="2539682" cy="2539682"/>
          </a:xfrm>
          <a:prstGeom prst="rect">
            <a:avLst/>
          </a:prstGeom>
        </p:spPr>
      </p:pic>
      <p:pic>
        <p:nvPicPr>
          <p:cNvPr id="9" name="Picture 8" descr="A drawing of an old couple hugging&#10;&#10;Description automatically generated">
            <a:extLst>
              <a:ext uri="{FF2B5EF4-FFF2-40B4-BE49-F238E27FC236}">
                <a16:creationId xmlns:a16="http://schemas.microsoft.com/office/drawing/2014/main" id="{77C96ED4-1B07-0807-930E-D80E0BD6B2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043" y="3557835"/>
            <a:ext cx="3162300" cy="2997200"/>
          </a:xfrm>
          <a:prstGeom prst="rect">
            <a:avLst/>
          </a:prstGeom>
        </p:spPr>
      </p:pic>
      <p:pic>
        <p:nvPicPr>
          <p:cNvPr id="15" name="Picture 14" descr="A person and person touching each other&#10;&#10;Description automatically generated">
            <a:extLst>
              <a:ext uri="{FF2B5EF4-FFF2-40B4-BE49-F238E27FC236}">
                <a16:creationId xmlns:a16="http://schemas.microsoft.com/office/drawing/2014/main" id="{2CC7F5F3-8FC9-D1E2-1B56-24A0D9D49D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8443" y="4828068"/>
            <a:ext cx="1934296" cy="1365713"/>
          </a:xfrm>
          <a:prstGeom prst="rect">
            <a:avLst/>
          </a:prstGeom>
        </p:spPr>
      </p:pic>
    </p:spTree>
    <p:extLst>
      <p:ext uri="{BB962C8B-B14F-4D97-AF65-F5344CB8AC3E}">
        <p14:creationId xmlns:p14="http://schemas.microsoft.com/office/powerpoint/2010/main" val="33164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821" y="986401"/>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a:latin typeface="+mj-lt"/>
                <a:ea typeface="+mj-ea"/>
                <a:cs typeface="+mj-cs"/>
              </a:rPr>
              <a:t>Definitions to remember</a:t>
            </a: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13024" y="516863"/>
            <a:ext cx="6101155" cy="4351769"/>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rgbClr val="005193"/>
                </a:solidFill>
                <a:highlight>
                  <a:srgbClr val="FFFFFF"/>
                </a:highlight>
              </a:rPr>
              <a:t>Caregiver</a:t>
            </a:r>
          </a:p>
          <a:p>
            <a:pPr algn="l"/>
            <a:r>
              <a:rPr lang="en-US" sz="3700" b="1">
                <a:solidFill>
                  <a:srgbClr val="005193"/>
                </a:solidFill>
                <a:highlight>
                  <a:srgbClr val="FFFFFF"/>
                </a:highlight>
              </a:rPr>
              <a:t> </a:t>
            </a:r>
          </a:p>
          <a:p>
            <a:pPr marL="0" marR="0">
              <a:lnSpc>
                <a:spcPct val="107000"/>
              </a:lnSpc>
              <a:spcBef>
                <a:spcPts val="0"/>
              </a:spcBef>
              <a:spcAft>
                <a:spcPts val="800"/>
              </a:spcAft>
            </a:pPr>
            <a:r>
              <a:rPr lang="en-US" sz="2800" b="1">
                <a:effectLst/>
                <a:ea typeface="Arial" panose="020B0604020202020204" pitchFamily="34" charset="0"/>
                <a:cs typeface="Arial" panose="020B0604020202020204" pitchFamily="34" charset="0"/>
              </a:rPr>
              <a:t>Caregiver </a:t>
            </a:r>
            <a:r>
              <a:rPr lang="en-US" sz="2800">
                <a:effectLst/>
                <a:ea typeface="Arial" panose="020B0604020202020204" pitchFamily="34" charset="0"/>
                <a:cs typeface="Arial" panose="020B0604020202020204" pitchFamily="34" charset="0"/>
              </a:rPr>
              <a:t>– AgeOptions defines Caregiver as a person caring for an older adult or person of any age with Alzheimer’s disease or a related disorder. This includes spouses, children, other relatives, unmarried partners, neighbors, etc. </a:t>
            </a:r>
            <a:endParaRPr lang="en-US" sz="2400">
              <a:effectLst/>
              <a:ea typeface="Calibri" panose="020F0502020204030204" pitchFamily="34" charset="0"/>
              <a:cs typeface="Arial" panose="020B0604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66A88833-7497-25B6-FF6A-06D041F83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23" y="4189302"/>
            <a:ext cx="2539682" cy="2539682"/>
          </a:xfrm>
          <a:prstGeom prst="rect">
            <a:avLst/>
          </a:prstGeom>
        </p:spPr>
      </p:pic>
      <p:pic>
        <p:nvPicPr>
          <p:cNvPr id="13" name="Picture 12" descr="A person with a cane&#10;&#10;Description automatically generated">
            <a:extLst>
              <a:ext uri="{FF2B5EF4-FFF2-40B4-BE49-F238E27FC236}">
                <a16:creationId xmlns:a16="http://schemas.microsoft.com/office/drawing/2014/main" id="{566836A1-625F-65C4-2E06-EB82B8B7CE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595" y="4995562"/>
            <a:ext cx="2751580" cy="1123094"/>
          </a:xfrm>
          <a:prstGeom prst="rect">
            <a:avLst/>
          </a:prstGeom>
        </p:spPr>
      </p:pic>
      <p:pic>
        <p:nvPicPr>
          <p:cNvPr id="14" name="Picture 13" descr="A person and person walking&#10;&#10;Description automatically generated">
            <a:extLst>
              <a:ext uri="{FF2B5EF4-FFF2-40B4-BE49-F238E27FC236}">
                <a16:creationId xmlns:a16="http://schemas.microsoft.com/office/drawing/2014/main" id="{F924374D-901D-B56C-BE61-EFDE9AC72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191" y="4347642"/>
            <a:ext cx="2077941" cy="2226365"/>
          </a:xfrm>
          <a:prstGeom prst="rect">
            <a:avLst/>
          </a:prstGeom>
        </p:spPr>
      </p:pic>
    </p:spTree>
    <p:extLst>
      <p:ext uri="{BB962C8B-B14F-4D97-AF65-F5344CB8AC3E}">
        <p14:creationId xmlns:p14="http://schemas.microsoft.com/office/powerpoint/2010/main" val="105116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821" y="986401"/>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a:latin typeface="+mj-lt"/>
                <a:ea typeface="+mj-ea"/>
                <a:cs typeface="+mj-cs"/>
              </a:rPr>
              <a:t>Definitions to remember</a:t>
            </a: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3" name="Rectangle 2"/>
          <p:cNvSpPr/>
          <p:nvPr/>
        </p:nvSpPr>
        <p:spPr>
          <a:xfrm>
            <a:off x="12685917" y="986401"/>
            <a:ext cx="1495801" cy="3428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13024" y="516863"/>
            <a:ext cx="6101155" cy="5260799"/>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solidFill>
                  <a:srgbClr val="005193"/>
                </a:solidFill>
                <a:highlight>
                  <a:srgbClr val="FFFFFF"/>
                </a:highlight>
              </a:rPr>
              <a:t>Priority Groups</a:t>
            </a:r>
          </a:p>
          <a:p>
            <a:pPr algn="l"/>
            <a:r>
              <a:rPr lang="en-US" sz="3700" b="1">
                <a:solidFill>
                  <a:srgbClr val="005193"/>
                </a:solidFill>
                <a:highlight>
                  <a:srgbClr val="FFFFFF"/>
                </a:highlight>
              </a:rPr>
              <a:t> </a:t>
            </a:r>
          </a:p>
          <a:p>
            <a:pPr marL="0" marR="0">
              <a:lnSpc>
                <a:spcPct val="107000"/>
              </a:lnSpc>
              <a:spcBef>
                <a:spcPts val="0"/>
              </a:spcBef>
              <a:spcAft>
                <a:spcPts val="800"/>
              </a:spcAft>
            </a:pPr>
            <a:r>
              <a:rPr lang="en-US" sz="2800" b="1">
                <a:solidFill>
                  <a:srgbClr val="000000"/>
                </a:solidFill>
                <a:effectLst/>
                <a:latin typeface="Arial" panose="020B0604020202020204" pitchFamily="34" charset="0"/>
                <a:ea typeface="Arial" panose="020B0604020202020204" pitchFamily="34" charset="0"/>
                <a:cs typeface="Arial" panose="020B0604020202020204" pitchFamily="34" charset="0"/>
              </a:rPr>
              <a:t>Priority Groups </a:t>
            </a:r>
            <a:r>
              <a:rPr lang="en-US" sz="2400">
                <a:solidFill>
                  <a:srgbClr val="000000"/>
                </a:solidFill>
                <a:effectLst/>
                <a:latin typeface="Arial" panose="020B0604020202020204" pitchFamily="34" charset="0"/>
                <a:ea typeface="Arial" panose="020B0604020202020204" pitchFamily="34" charset="0"/>
                <a:cs typeface="Arial" panose="020B0604020202020204" pitchFamily="34" charset="0"/>
              </a:rPr>
              <a:t>– AgeOptions funded programs are targeted and open to all adults 60 and older. When you see “priority groups, </a:t>
            </a:r>
            <a:r>
              <a:rPr lang="en-US" sz="2400">
                <a:solidFill>
                  <a:srgbClr val="000000"/>
                </a:solidFill>
                <a:latin typeface="Arial" panose="020B0604020202020204" pitchFamily="34" charset="0"/>
                <a:ea typeface="Arial" panose="020B0604020202020204" pitchFamily="34" charset="0"/>
                <a:cs typeface="Arial" panose="020B0604020202020204" pitchFamily="34" charset="0"/>
              </a:rPr>
              <a:t>we mean:”</a:t>
            </a:r>
          </a:p>
          <a:p>
            <a:pPr marL="342900" marR="0" indent="-342900">
              <a:lnSpc>
                <a:spcPct val="107000"/>
              </a:lnSpc>
              <a:spcBef>
                <a:spcPts val="0"/>
              </a:spcBef>
              <a:spcAft>
                <a:spcPts val="800"/>
              </a:spcAft>
              <a:buFont typeface="Arial" panose="020B0604020202020204" pitchFamily="34" charset="0"/>
              <a:buChar char="•"/>
            </a:pPr>
            <a:r>
              <a:rPr lang="en-US" sz="2400">
                <a:solidFill>
                  <a:srgbClr val="000000"/>
                </a:solidFill>
                <a:latin typeface="Arial" panose="020B0604020202020204" pitchFamily="34" charset="0"/>
                <a:ea typeface="Arial" panose="020B0604020202020204" pitchFamily="34" charset="0"/>
                <a:cs typeface="Arial" panose="020B0604020202020204" pitchFamily="34" charset="0"/>
              </a:rPr>
              <a:t>Low income</a:t>
            </a:r>
          </a:p>
          <a:p>
            <a:pPr marL="342900" marR="0" indent="-342900">
              <a:lnSpc>
                <a:spcPct val="107000"/>
              </a:lnSpc>
              <a:spcBef>
                <a:spcPts val="0"/>
              </a:spcBef>
              <a:spcAft>
                <a:spcPts val="800"/>
              </a:spcAft>
              <a:buFont typeface="Arial" panose="020B0604020202020204" pitchFamily="34" charset="0"/>
              <a:buChar char="•"/>
            </a:pPr>
            <a:r>
              <a:rPr lang="en-US" sz="2400">
                <a:solidFill>
                  <a:srgbClr val="000000"/>
                </a:solidFill>
                <a:latin typeface="Arial" panose="020B0604020202020204" pitchFamily="34" charset="0"/>
                <a:ea typeface="Arial" panose="020B0604020202020204" pitchFamily="34" charset="0"/>
                <a:cs typeface="Arial" panose="020B0604020202020204" pitchFamily="34" charset="0"/>
              </a:rPr>
              <a:t>Persons of color</a:t>
            </a:r>
          </a:p>
          <a:p>
            <a:pPr marL="342900" marR="0" indent="-342900">
              <a:lnSpc>
                <a:spcPct val="107000"/>
              </a:lnSpc>
              <a:spcBef>
                <a:spcPts val="0"/>
              </a:spcBef>
              <a:spcAft>
                <a:spcPts val="800"/>
              </a:spcAft>
              <a:buFont typeface="Arial" panose="020B0604020202020204" pitchFamily="34" charset="0"/>
              <a:buChar char="•"/>
            </a:pPr>
            <a:r>
              <a:rPr lang="en-US" sz="2400">
                <a:solidFill>
                  <a:srgbClr val="000000"/>
                </a:solidFill>
                <a:latin typeface="Arial" panose="020B0604020202020204" pitchFamily="34" charset="0"/>
                <a:ea typeface="Arial" panose="020B0604020202020204" pitchFamily="34" charset="0"/>
                <a:cs typeface="Arial" panose="020B0604020202020204" pitchFamily="34" charset="0"/>
              </a:rPr>
              <a:t>Limited English speaking</a:t>
            </a:r>
          </a:p>
          <a:p>
            <a:pPr marL="342900" marR="0" indent="-342900">
              <a:lnSpc>
                <a:spcPct val="107000"/>
              </a:lnSpc>
              <a:spcBef>
                <a:spcPts val="0"/>
              </a:spcBef>
              <a:spcAft>
                <a:spcPts val="800"/>
              </a:spcAft>
              <a:buFont typeface="Arial" panose="020B0604020202020204" pitchFamily="34" charset="0"/>
              <a:buChar char="•"/>
            </a:pPr>
            <a:r>
              <a:rPr lang="en-US" sz="2400">
                <a:solidFill>
                  <a:srgbClr val="000000"/>
                </a:solidFill>
                <a:latin typeface="Arial" panose="020B0604020202020204" pitchFamily="34" charset="0"/>
                <a:ea typeface="Arial" panose="020B0604020202020204" pitchFamily="34" charset="0"/>
                <a:cs typeface="Arial" panose="020B0604020202020204" pitchFamily="34" charset="0"/>
              </a:rPr>
              <a:t>LGBTQ+</a:t>
            </a:r>
          </a:p>
          <a:p>
            <a:pPr marL="342900" marR="0" indent="-342900">
              <a:lnSpc>
                <a:spcPct val="107000"/>
              </a:lnSpc>
              <a:spcBef>
                <a:spcPts val="0"/>
              </a:spcBef>
              <a:spcAft>
                <a:spcPts val="800"/>
              </a:spcAft>
              <a:buFont typeface="Arial" panose="020B0604020202020204" pitchFamily="34" charset="0"/>
              <a:buChar char="•"/>
            </a:pPr>
            <a:r>
              <a:rPr lang="en-US" sz="2400">
                <a:solidFill>
                  <a:srgbClr val="000000"/>
                </a:solidFill>
                <a:latin typeface="Arial" panose="020B0604020202020204" pitchFamily="34" charset="0"/>
                <a:ea typeface="Arial" panose="020B0604020202020204" pitchFamily="34" charset="0"/>
                <a:cs typeface="Arial" panose="020B0604020202020204" pitchFamily="34" charset="0"/>
              </a:rPr>
              <a:t>Homebound older adults</a:t>
            </a:r>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3111" y="2971710"/>
            <a:ext cx="1064208" cy="1064208"/>
          </a:xfrm>
          <a:prstGeom prst="rect">
            <a:avLst/>
          </a:prstGeom>
        </p:spPr>
      </p:pic>
      <p:pic>
        <p:nvPicPr>
          <p:cNvPr id="12" name="Picture 11" descr="A black umbrella with a curved handle&#10;&#10;Description automatically generated">
            <a:extLst>
              <a:ext uri="{FF2B5EF4-FFF2-40B4-BE49-F238E27FC236}">
                <a16:creationId xmlns:a16="http://schemas.microsoft.com/office/drawing/2014/main" id="{6F5F7F61-79D0-8E63-983D-37CF4FB2A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8921" y="2717405"/>
            <a:ext cx="1389792" cy="1231225"/>
          </a:xfrm>
          <a:prstGeom prst="rect">
            <a:avLst/>
          </a:prstGeom>
        </p:spPr>
      </p:pic>
      <p:pic>
        <p:nvPicPr>
          <p:cNvPr id="13" name="Picture 12" descr="A group of old people standing in a row&#10;&#10;Description automatically generated">
            <a:extLst>
              <a:ext uri="{FF2B5EF4-FFF2-40B4-BE49-F238E27FC236}">
                <a16:creationId xmlns:a16="http://schemas.microsoft.com/office/drawing/2014/main" id="{D109E05C-6B43-047B-6D5F-57D63AED36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7815" y="4833466"/>
            <a:ext cx="2151938" cy="595427"/>
          </a:xfrm>
          <a:prstGeom prst="rect">
            <a:avLst/>
          </a:prstGeom>
        </p:spPr>
      </p:pic>
      <p:pic>
        <p:nvPicPr>
          <p:cNvPr id="16" name="Picture 15" descr="A group of people standing together&#10;&#10;Description automatically generated">
            <a:extLst>
              <a:ext uri="{FF2B5EF4-FFF2-40B4-BE49-F238E27FC236}">
                <a16:creationId xmlns:a16="http://schemas.microsoft.com/office/drawing/2014/main" id="{B2A52426-40F4-AE4D-D6F4-8B7072EE2C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3877" y="4740005"/>
            <a:ext cx="3009900" cy="1438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0554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800" kern="1200">
              <a:latin typeface="+mj-lt"/>
              <a:ea typeface="+mj-ea"/>
              <a:cs typeface="+mj-cs"/>
            </a:endParaRP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B5E727F-B4A1-EE8F-B21A-F37764A38128}"/>
              </a:ext>
            </a:extLst>
          </p:cNvPr>
          <p:cNvSpPr>
            <a:spLocks noGrp="1"/>
          </p:cNvSpPr>
          <p:nvPr>
            <p:ph type="title"/>
          </p:nvPr>
        </p:nvSpPr>
        <p:spPr>
          <a:xfrm>
            <a:off x="1937083" y="365125"/>
            <a:ext cx="9974179" cy="1325563"/>
          </a:xfrm>
        </p:spPr>
        <p:txBody>
          <a:bodyPr/>
          <a:lstStyle/>
          <a:p>
            <a:r>
              <a:rPr lang="en-US" sz="4400" kern="1200" dirty="0">
                <a:solidFill>
                  <a:srgbClr val="005193"/>
                </a:solidFill>
                <a:latin typeface="+mj-lt"/>
                <a:ea typeface="+mj-ea"/>
                <a:cs typeface="+mj-cs"/>
              </a:rPr>
              <a:t>FY25 Library CARES Grant Requirements</a:t>
            </a:r>
            <a:endParaRPr lang="en-US" dirty="0">
              <a:solidFill>
                <a:srgbClr val="005193"/>
              </a:solidFill>
              <a:latin typeface="Gill Sans MT"/>
            </a:endParaRPr>
          </a:p>
        </p:txBody>
      </p:sp>
      <p:pic>
        <p:nvPicPr>
          <p:cNvPr id="12" name="Picture 11" descr="A person holding a pencil and a clipboard&#10;&#10;Description automatically generated">
            <a:extLst>
              <a:ext uri="{FF2B5EF4-FFF2-40B4-BE49-F238E27FC236}">
                <a16:creationId xmlns:a16="http://schemas.microsoft.com/office/drawing/2014/main" id="{65FC86A5-B0BD-D3B3-0185-AA3A90848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743" y="1398397"/>
            <a:ext cx="4876192" cy="4876192"/>
          </a:xfrm>
          <a:prstGeom prst="rect">
            <a:avLst/>
          </a:prstGeom>
        </p:spPr>
      </p:pic>
    </p:spTree>
    <p:extLst>
      <p:ext uri="{BB962C8B-B14F-4D97-AF65-F5344CB8AC3E}">
        <p14:creationId xmlns:p14="http://schemas.microsoft.com/office/powerpoint/2010/main" val="241425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FY25 Library CARES Grant  Requirements</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254906" y="596571"/>
            <a:ext cx="6137940" cy="5386090"/>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a:solidFill>
                  <a:srgbClr val="005193"/>
                </a:solidFill>
                <a:effectLst/>
                <a:highlight>
                  <a:srgbClr val="FFFFFF"/>
                </a:highlight>
              </a:rPr>
              <a:t>Core Requirements</a:t>
            </a:r>
          </a:p>
          <a:p>
            <a:pPr algn="l"/>
            <a:endParaRPr lang="en-US" sz="3200" b="1" i="0">
              <a:solidFill>
                <a:srgbClr val="005193"/>
              </a:solidFill>
              <a:effectLst/>
              <a:highlight>
                <a:srgbClr val="FFFFFF"/>
              </a:highlight>
            </a:endParaRPr>
          </a:p>
          <a:p>
            <a:pPr marL="457200" indent="-457200" algn="l">
              <a:buFont typeface="Arial" panose="020B0604020202020204" pitchFamily="34" charset="0"/>
              <a:buChar char="•"/>
            </a:pPr>
            <a:r>
              <a:rPr lang="en-US" sz="2800" b="1"/>
              <a:t>D</a:t>
            </a:r>
            <a:r>
              <a:rPr lang="en-US" sz="2800" b="1" i="0">
                <a:effectLst/>
              </a:rPr>
              <a:t>isplay of Aging Network Materials</a:t>
            </a:r>
          </a:p>
          <a:p>
            <a:pPr marL="457200" indent="-457200">
              <a:buFont typeface="Arial" panose="020B0604020202020204" pitchFamily="34" charset="0"/>
              <a:buChar char="•"/>
            </a:pPr>
            <a:r>
              <a:rPr lang="en-US" sz="2800" b="1"/>
              <a:t>Establish connections to the Aging Network</a:t>
            </a:r>
          </a:p>
          <a:p>
            <a:pPr marL="457200" indent="-457200">
              <a:buFont typeface="Arial" panose="020B0604020202020204" pitchFamily="34" charset="0"/>
              <a:buChar char="•"/>
            </a:pPr>
            <a:r>
              <a:rPr lang="en-US" sz="2800" b="1"/>
              <a:t>T</a:t>
            </a:r>
            <a:r>
              <a:rPr lang="en-US" sz="2800" b="1" i="0">
                <a:effectLst/>
              </a:rPr>
              <a:t>echnology </a:t>
            </a:r>
            <a:r>
              <a:rPr lang="en-US" sz="2800" b="1"/>
              <a:t>Education</a:t>
            </a:r>
            <a:endParaRPr lang="en-US" sz="2800" b="1" i="0">
              <a:effectLst/>
            </a:endParaRPr>
          </a:p>
          <a:p>
            <a:pPr marL="457200" indent="-457200" algn="l">
              <a:buFont typeface="Arial" panose="020B0604020202020204" pitchFamily="34" charset="0"/>
              <a:buChar char="•"/>
            </a:pPr>
            <a:r>
              <a:rPr lang="en-US" sz="2800" b="1" i="0">
                <a:effectLst/>
              </a:rPr>
              <a:t>Address social isolation</a:t>
            </a:r>
          </a:p>
          <a:p>
            <a:pPr marL="457200" indent="-457200" algn="l">
              <a:buFont typeface="Arial" panose="020B0604020202020204" pitchFamily="34" charset="0"/>
              <a:buChar char="•"/>
            </a:pPr>
            <a:endParaRPr lang="en-US" sz="2800" b="1"/>
          </a:p>
          <a:p>
            <a:pPr marL="457200" indent="-457200" algn="l">
              <a:buFont typeface="Arial" panose="020B0604020202020204" pitchFamily="34" charset="0"/>
              <a:buChar char="•"/>
            </a:pPr>
            <a:endParaRPr lang="en-US" sz="2800" b="1" i="0">
              <a:effectLst/>
            </a:endParaRPr>
          </a:p>
          <a:p>
            <a:pPr marL="457200" indent="-457200" algn="l">
              <a:buFont typeface="Arial" panose="020B0604020202020204" pitchFamily="34" charset="0"/>
              <a:buChar char="•"/>
            </a:pPr>
            <a:endParaRPr lang="en-US" sz="2800" b="1"/>
          </a:p>
          <a:p>
            <a:pPr marL="457200" indent="-457200" algn="l">
              <a:buFont typeface="Arial" panose="020B0604020202020204" pitchFamily="34" charset="0"/>
              <a:buChar char="•"/>
            </a:pPr>
            <a:endParaRPr lang="en-US" sz="2800" b="1" i="0">
              <a:effectLst/>
            </a:endParaRPr>
          </a:p>
        </p:txBody>
      </p:sp>
      <p:pic>
        <p:nvPicPr>
          <p:cNvPr id="9" name="Picture 8" descr="A check list icon with a check mark&#10;&#10;Description automatically generated">
            <a:extLst>
              <a:ext uri="{FF2B5EF4-FFF2-40B4-BE49-F238E27FC236}">
                <a16:creationId xmlns:a16="http://schemas.microsoft.com/office/drawing/2014/main" id="{AE5A14F3-BDE1-C27F-4C85-D683E824E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785" y="4563101"/>
            <a:ext cx="1792084" cy="1792084"/>
          </a:xfrm>
          <a:prstGeom prst="rect">
            <a:avLst/>
          </a:prstGeom>
          <a:ln>
            <a:noFill/>
          </a:ln>
          <a:effectLst>
            <a:outerShdw blurRad="292100" dist="139700" dir="2700000" algn="tl" rotWithShape="0">
              <a:srgbClr val="333333">
                <a:alpha val="65000"/>
              </a:srgbClr>
            </a:outerShdw>
          </a:effectLst>
        </p:spPr>
      </p:pic>
      <p:pic>
        <p:nvPicPr>
          <p:cNvPr id="12" name="Picture 2">
            <a:extLst>
              <a:ext uri="{FF2B5EF4-FFF2-40B4-BE49-F238E27FC236}">
                <a16:creationId xmlns:a16="http://schemas.microsoft.com/office/drawing/2014/main" id="{B13B13F6-C6AF-F42A-9601-5A4B50FC9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7532" y="4299571"/>
            <a:ext cx="1804276" cy="1718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67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a:solidFill>
                  <a:schemeClr val="accent2"/>
                </a:solidFill>
                <a:latin typeface="+mj-lt"/>
              </a:rPr>
              <a:t>FY25 Work Plan</a:t>
            </a: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11" name="Graphic 10" descr="Folder Search with solid fill">
            <a:extLst>
              <a:ext uri="{FF2B5EF4-FFF2-40B4-BE49-F238E27FC236}">
                <a16:creationId xmlns:a16="http://schemas.microsoft.com/office/drawing/2014/main" id="{1409F78F-C60B-7E17-0CAF-D7FF0654FC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1874" y="2364742"/>
            <a:ext cx="2128513" cy="2128513"/>
          </a:xfrm>
          <a:prstGeom prst="rect">
            <a:avLst/>
          </a:prstGeom>
        </p:spPr>
      </p:pic>
      <p:pic>
        <p:nvPicPr>
          <p:cNvPr id="6" name="Picture 5" descr="A screenshot of a document&#10;&#10;Description automatically generated">
            <a:extLst>
              <a:ext uri="{FF2B5EF4-FFF2-40B4-BE49-F238E27FC236}">
                <a16:creationId xmlns:a16="http://schemas.microsoft.com/office/drawing/2014/main" id="{D8882A27-9D27-841A-52C2-39A793548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247" y="1524302"/>
            <a:ext cx="4873551" cy="4453900"/>
          </a:xfrm>
          <a:prstGeom prst="rect">
            <a:avLst/>
          </a:prstGeom>
          <a:ln w="38100">
            <a:solidFill>
              <a:srgbClr val="F17623"/>
            </a:solidFill>
          </a:ln>
        </p:spPr>
      </p:pic>
      <p:cxnSp>
        <p:nvCxnSpPr>
          <p:cNvPr id="7" name="Straight Arrow Connector 6">
            <a:extLst>
              <a:ext uri="{FF2B5EF4-FFF2-40B4-BE49-F238E27FC236}">
                <a16:creationId xmlns:a16="http://schemas.microsoft.com/office/drawing/2014/main" id="{69C8CFA7-6EB5-8132-FCBA-3B0FA7B2996A}"/>
              </a:ext>
            </a:extLst>
          </p:cNvPr>
          <p:cNvCxnSpPr>
            <a:cxnSpLocks/>
          </p:cNvCxnSpPr>
          <p:nvPr/>
        </p:nvCxnSpPr>
        <p:spPr>
          <a:xfrm flipH="1" flipV="1">
            <a:off x="4947489" y="4680297"/>
            <a:ext cx="896727" cy="65340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53AB58D-19FB-D2A5-8B8F-B2B67338D4C4}"/>
              </a:ext>
            </a:extLst>
          </p:cNvPr>
          <p:cNvCxnSpPr>
            <a:cxnSpLocks/>
          </p:cNvCxnSpPr>
          <p:nvPr/>
        </p:nvCxnSpPr>
        <p:spPr>
          <a:xfrm flipH="1">
            <a:off x="3670412" y="1850608"/>
            <a:ext cx="1231676" cy="131866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C4FE1B6-E31F-BFED-2CD8-38AA46346856}"/>
              </a:ext>
            </a:extLst>
          </p:cNvPr>
          <p:cNvCxnSpPr>
            <a:cxnSpLocks/>
          </p:cNvCxnSpPr>
          <p:nvPr/>
        </p:nvCxnSpPr>
        <p:spPr>
          <a:xfrm>
            <a:off x="2439402" y="3724097"/>
            <a:ext cx="451648" cy="76331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F8CAC8A-6BFC-BFEF-E89A-856FD1851174}"/>
              </a:ext>
            </a:extLst>
          </p:cNvPr>
          <p:cNvCxnSpPr>
            <a:cxnSpLocks/>
          </p:cNvCxnSpPr>
          <p:nvPr/>
        </p:nvCxnSpPr>
        <p:spPr>
          <a:xfrm flipH="1">
            <a:off x="5372100" y="3967211"/>
            <a:ext cx="1026661" cy="1296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4" name="Rectangle: Rounded Corners 13">
            <a:extLst>
              <a:ext uri="{FF2B5EF4-FFF2-40B4-BE49-F238E27FC236}">
                <a16:creationId xmlns:a16="http://schemas.microsoft.com/office/drawing/2014/main" id="{F8B49AB3-C9FF-782A-CC39-1A70F709DFD4}"/>
              </a:ext>
            </a:extLst>
          </p:cNvPr>
          <p:cNvSpPr/>
          <p:nvPr/>
        </p:nvSpPr>
        <p:spPr>
          <a:xfrm>
            <a:off x="2850469" y="3133528"/>
            <a:ext cx="1778000" cy="129615"/>
          </a:xfrm>
          <a:prstGeom prst="roundRect">
            <a:avLst/>
          </a:prstGeom>
          <a:noFill/>
          <a:ln w="38100">
            <a:solidFill>
              <a:srgbClr val="F1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83F08CC-A72F-D325-2251-91C026891EB0}"/>
              </a:ext>
            </a:extLst>
          </p:cNvPr>
          <p:cNvSpPr/>
          <p:nvPr/>
        </p:nvSpPr>
        <p:spPr>
          <a:xfrm>
            <a:off x="3166204" y="4076561"/>
            <a:ext cx="2205896" cy="158680"/>
          </a:xfrm>
          <a:prstGeom prst="roundRect">
            <a:avLst/>
          </a:prstGeom>
          <a:noFill/>
          <a:ln w="38100">
            <a:solidFill>
              <a:srgbClr val="F1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E39C294-1167-7F43-AD59-E1ADCA5998CF}"/>
              </a:ext>
            </a:extLst>
          </p:cNvPr>
          <p:cNvSpPr/>
          <p:nvPr/>
        </p:nvSpPr>
        <p:spPr>
          <a:xfrm>
            <a:off x="2891050" y="4557810"/>
            <a:ext cx="1778000" cy="129615"/>
          </a:xfrm>
          <a:prstGeom prst="roundRect">
            <a:avLst/>
          </a:prstGeom>
          <a:noFill/>
          <a:ln w="38100">
            <a:solidFill>
              <a:srgbClr val="F1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8B10E2C-AA06-B0B3-9D4A-3B05E8AB61D5}"/>
              </a:ext>
            </a:extLst>
          </p:cNvPr>
          <p:cNvSpPr/>
          <p:nvPr/>
        </p:nvSpPr>
        <p:spPr>
          <a:xfrm>
            <a:off x="3072621" y="4695090"/>
            <a:ext cx="1778000" cy="129615"/>
          </a:xfrm>
          <a:prstGeom prst="roundRect">
            <a:avLst/>
          </a:prstGeom>
          <a:noFill/>
          <a:ln w="38100">
            <a:solidFill>
              <a:srgbClr val="F1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6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lack, wire, grill, arranged&#10;&#10;Description automatically generated">
            <a:extLst>
              <a:ext uri="{FF2B5EF4-FFF2-40B4-BE49-F238E27FC236}">
                <a16:creationId xmlns:a16="http://schemas.microsoft.com/office/drawing/2014/main" id="{24B1030C-4D53-B44C-B43A-DBEB0752B570}"/>
              </a:ext>
            </a:extLst>
          </p:cNvPr>
          <p:cNvPicPr>
            <a:picLocks noChangeAspect="1"/>
          </p:cNvPicPr>
          <p:nvPr/>
        </p:nvPicPr>
        <p:blipFill>
          <a:blip r:embed="rId3" cstate="print">
            <a:alphaModFix amt="73000"/>
            <a:extLst>
              <a:ext uri="{28A0092B-C50C-407E-A947-70E740481C1C}">
                <a14:useLocalDpi xmlns:a14="http://schemas.microsoft.com/office/drawing/2010/main"/>
              </a:ext>
            </a:extLst>
          </a:blip>
          <a:stretch>
            <a:fillRect/>
          </a:stretch>
        </p:blipFill>
        <p:spPr>
          <a:xfrm>
            <a:off x="-6698191" y="2030467"/>
            <a:ext cx="10280777" cy="6858000"/>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B8DEE10B-2B6E-A642-9645-F2EFF0C500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46019" y="521470"/>
            <a:ext cx="2357429" cy="928556"/>
          </a:xfrm>
          <a:prstGeom prst="rect">
            <a:avLst/>
          </a:prstGeom>
        </p:spPr>
      </p:pic>
      <p:graphicFrame>
        <p:nvGraphicFramePr>
          <p:cNvPr id="16" name="TextBox 1">
            <a:extLst>
              <a:ext uri="{FF2B5EF4-FFF2-40B4-BE49-F238E27FC236}">
                <a16:creationId xmlns:a16="http://schemas.microsoft.com/office/drawing/2014/main" id="{347A259C-3B76-9685-9140-327D5473FBE6}"/>
              </a:ext>
            </a:extLst>
          </p:cNvPr>
          <p:cNvGraphicFramePr/>
          <p:nvPr>
            <p:extLst>
              <p:ext uri="{D42A27DB-BD31-4B8C-83A1-F6EECF244321}">
                <p14:modId xmlns:p14="http://schemas.microsoft.com/office/powerpoint/2010/main" val="3637197903"/>
              </p:ext>
            </p:extLst>
          </p:nvPr>
        </p:nvGraphicFramePr>
        <p:xfrm>
          <a:off x="4024636" y="1288447"/>
          <a:ext cx="8459972" cy="5416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67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FY25 Library CARES Grant  Requirements</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60702" y="658589"/>
            <a:ext cx="5932144" cy="2923877"/>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a:solidFill>
                  <a:srgbClr val="005193"/>
                </a:solidFill>
                <a:effectLst/>
                <a:highlight>
                  <a:srgbClr val="FFFFFF"/>
                </a:highlight>
              </a:rPr>
              <a:t>Requirements</a:t>
            </a:r>
          </a:p>
          <a:p>
            <a:pPr algn="l"/>
            <a:endParaRPr lang="en-US" sz="3200" b="1">
              <a:solidFill>
                <a:srgbClr val="005193"/>
              </a:solidFill>
              <a:highlight>
                <a:srgbClr val="FFFFFF"/>
              </a:highlight>
            </a:endParaRPr>
          </a:p>
          <a:p>
            <a:pPr algn="l"/>
            <a:endParaRPr lang="en-US" sz="3200" b="1" i="0">
              <a:solidFill>
                <a:srgbClr val="005193"/>
              </a:solidFill>
              <a:effectLst/>
              <a:highlight>
                <a:srgbClr val="FFFFFF"/>
              </a:highlight>
            </a:endParaRPr>
          </a:p>
          <a:p>
            <a:pPr algn="l"/>
            <a:endParaRPr lang="en-US" sz="3200" b="1" i="0">
              <a:solidFill>
                <a:srgbClr val="005193"/>
              </a:solidFill>
              <a:effectLst/>
              <a:highlight>
                <a:srgbClr val="FFFFFF"/>
              </a:highlight>
            </a:endParaRPr>
          </a:p>
          <a:p>
            <a:pPr marL="457200" indent="-457200" algn="l">
              <a:buFont typeface="Arial" panose="020B0604020202020204" pitchFamily="34" charset="0"/>
              <a:buChar char="•"/>
            </a:pPr>
            <a:r>
              <a:rPr lang="en-US" sz="2800" b="1"/>
              <a:t>D</a:t>
            </a:r>
            <a:r>
              <a:rPr lang="en-US" sz="2800" b="1" i="0">
                <a:effectLst/>
              </a:rPr>
              <a:t>isplay of Aging Network Materials</a:t>
            </a:r>
          </a:p>
        </p:txBody>
      </p:sp>
      <p:pic>
        <p:nvPicPr>
          <p:cNvPr id="9" name="Picture 8" descr="A check list icon with a check mark&#10;&#10;Description automatically generated">
            <a:extLst>
              <a:ext uri="{FF2B5EF4-FFF2-40B4-BE49-F238E27FC236}">
                <a16:creationId xmlns:a16="http://schemas.microsoft.com/office/drawing/2014/main" id="{AE5A14F3-BDE1-C27F-4C85-D683E824E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801" y="4405507"/>
            <a:ext cx="2107271" cy="2107271"/>
          </a:xfrm>
          <a:prstGeom prst="rect">
            <a:avLst/>
          </a:prstGeom>
          <a:ln>
            <a:noFill/>
          </a:ln>
          <a:effectLst>
            <a:outerShdw blurRad="292100" dist="139700" dir="2700000" algn="tl" rotWithShape="0">
              <a:srgbClr val="333333">
                <a:alpha val="65000"/>
              </a:srgbClr>
            </a:outerShdw>
          </a:effectLst>
        </p:spPr>
      </p:pic>
      <p:pic>
        <p:nvPicPr>
          <p:cNvPr id="8" name="Picture 7" descr="A black and white drawing of a board&#10;&#10;Description automatically generated">
            <a:extLst>
              <a:ext uri="{FF2B5EF4-FFF2-40B4-BE49-F238E27FC236}">
                <a16:creationId xmlns:a16="http://schemas.microsoft.com/office/drawing/2014/main" id="{E21191D8-584F-0F6F-127F-2D0CDE460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6230" y="3653226"/>
            <a:ext cx="2355273" cy="2355273"/>
          </a:xfrm>
          <a:prstGeom prst="rect">
            <a:avLst/>
          </a:prstGeom>
        </p:spPr>
      </p:pic>
      <p:pic>
        <p:nvPicPr>
          <p:cNvPr id="13" name="Picture 12" descr="A black and white drawing of a book shelf&#10;&#10;Description automatically generated">
            <a:extLst>
              <a:ext uri="{FF2B5EF4-FFF2-40B4-BE49-F238E27FC236}">
                <a16:creationId xmlns:a16="http://schemas.microsoft.com/office/drawing/2014/main" id="{58440591-1559-8201-B6B9-B4138B1BE3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2328" y="3945065"/>
            <a:ext cx="1320800" cy="879856"/>
          </a:xfrm>
          <a:prstGeom prst="rect">
            <a:avLst/>
          </a:prstGeom>
        </p:spPr>
      </p:pic>
      <p:pic>
        <p:nvPicPr>
          <p:cNvPr id="15" name="Picture 14" descr="A black and white line drawing of a table with a stack of books&#10;&#10;Description automatically generated">
            <a:extLst>
              <a:ext uri="{FF2B5EF4-FFF2-40B4-BE49-F238E27FC236}">
                <a16:creationId xmlns:a16="http://schemas.microsoft.com/office/drawing/2014/main" id="{CD8C1110-C35A-1970-B4AB-03DB569CCD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1328" y="4664576"/>
            <a:ext cx="1485446" cy="1485446"/>
          </a:xfrm>
          <a:prstGeom prst="rect">
            <a:avLst/>
          </a:prstGeom>
        </p:spPr>
      </p:pic>
    </p:spTree>
    <p:extLst>
      <p:ext uri="{BB962C8B-B14F-4D97-AF65-F5344CB8AC3E}">
        <p14:creationId xmlns:p14="http://schemas.microsoft.com/office/powerpoint/2010/main" val="61682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FY25 Library CARES Grant  Requirements</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60702" y="658589"/>
            <a:ext cx="5932144" cy="4893647"/>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dirty="0">
                <a:solidFill>
                  <a:srgbClr val="005193"/>
                </a:solidFill>
                <a:effectLst/>
                <a:highlight>
                  <a:srgbClr val="FFFFFF"/>
                </a:highlight>
              </a:rPr>
              <a:t>Requirements</a:t>
            </a:r>
          </a:p>
          <a:p>
            <a:pPr marL="457200" indent="-457200">
              <a:buFont typeface="Arial" panose="020B0604020202020204" pitchFamily="34" charset="0"/>
              <a:buChar char="•"/>
            </a:pPr>
            <a:r>
              <a:rPr lang="en-US" sz="2800" b="1" dirty="0"/>
              <a:t>Establish connections to the Aging Network</a:t>
            </a:r>
          </a:p>
          <a:p>
            <a:pPr marL="914400" lvl="1" indent="-457200">
              <a:buFont typeface="Arial" panose="020B0604020202020204" pitchFamily="34" charset="0"/>
              <a:buChar char="•"/>
            </a:pPr>
            <a:r>
              <a:rPr lang="en-US" sz="2800" b="1" dirty="0"/>
              <a:t>Host at least one local Aging Network presentation</a:t>
            </a:r>
          </a:p>
          <a:p>
            <a:pPr marL="914400" lvl="1" indent="-457200">
              <a:buFont typeface="Arial" panose="020B0604020202020204" pitchFamily="34" charset="0"/>
              <a:buChar char="•"/>
            </a:pPr>
            <a:r>
              <a:rPr lang="en-US" sz="2800" b="1" dirty="0"/>
              <a:t>Host at least one AgeOptions presentation or event</a:t>
            </a:r>
          </a:p>
          <a:p>
            <a:pPr marL="914400" lvl="1" indent="-457200">
              <a:buFont typeface="Arial" panose="020B0604020202020204" pitchFamily="34" charset="0"/>
              <a:buChar char="•"/>
            </a:pPr>
            <a:r>
              <a:rPr lang="en-US" sz="2800" b="1" dirty="0"/>
              <a:t>Advertise and promote all Aging Network hosted programs</a:t>
            </a:r>
          </a:p>
        </p:txBody>
      </p:sp>
      <p:pic>
        <p:nvPicPr>
          <p:cNvPr id="9" name="Picture 8" descr="A check list icon with a check mark&#10;&#10;Description automatically generated">
            <a:extLst>
              <a:ext uri="{FF2B5EF4-FFF2-40B4-BE49-F238E27FC236}">
                <a16:creationId xmlns:a16="http://schemas.microsoft.com/office/drawing/2014/main" id="{AE5A14F3-BDE1-C27F-4C85-D683E824E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801" y="4405507"/>
            <a:ext cx="2107271" cy="2107271"/>
          </a:xfrm>
          <a:prstGeom prst="rect">
            <a:avLst/>
          </a:prstGeom>
          <a:ln>
            <a:noFill/>
          </a:ln>
          <a:effectLst>
            <a:outerShdw blurRad="292100" dist="139700" dir="2700000" algn="tl" rotWithShape="0">
              <a:srgbClr val="333333">
                <a:alpha val="65000"/>
              </a:srgbClr>
            </a:outerShdw>
          </a:effectLst>
        </p:spPr>
      </p:pic>
      <p:pic>
        <p:nvPicPr>
          <p:cNvPr id="14" name="Picture 13" descr="A line drawing of people on a graph&#10;&#10;Description automatically generated">
            <a:extLst>
              <a:ext uri="{FF2B5EF4-FFF2-40B4-BE49-F238E27FC236}">
                <a16:creationId xmlns:a16="http://schemas.microsoft.com/office/drawing/2014/main" id="{F7D462FD-A2B5-11C3-7ACF-EBCE6A2397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6250" y="4555736"/>
            <a:ext cx="2193480" cy="1569013"/>
          </a:xfrm>
          <a:prstGeom prst="rect">
            <a:avLst/>
          </a:prstGeom>
        </p:spPr>
      </p:pic>
      <p:pic>
        <p:nvPicPr>
          <p:cNvPr id="19" name="Picture 18" descr="A black and white image of a plug split into two ends&#10;&#10;Description automatically generated">
            <a:extLst>
              <a:ext uri="{FF2B5EF4-FFF2-40B4-BE49-F238E27FC236}">
                <a16:creationId xmlns:a16="http://schemas.microsoft.com/office/drawing/2014/main" id="{448246E4-0625-1B02-F96E-79F3E3ADF8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1263" y="5123520"/>
            <a:ext cx="1819088" cy="1211757"/>
          </a:xfrm>
          <a:prstGeom prst="rect">
            <a:avLst/>
          </a:prstGeom>
        </p:spPr>
      </p:pic>
    </p:spTree>
    <p:extLst>
      <p:ext uri="{BB962C8B-B14F-4D97-AF65-F5344CB8AC3E}">
        <p14:creationId xmlns:p14="http://schemas.microsoft.com/office/powerpoint/2010/main" val="107112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821" y="986401"/>
            <a:ext cx="3796306" cy="2690949"/>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a:latin typeface="+mj-lt"/>
                <a:ea typeface="+mj-ea"/>
                <a:cs typeface="+mj-cs"/>
              </a:rPr>
              <a:t>Services provided through A</a:t>
            </a:r>
            <a:r>
              <a:rPr lang="en-US" sz="4800" kern="1200">
                <a:solidFill>
                  <a:schemeClr val="tx1"/>
                </a:solidFill>
                <a:latin typeface="+mj-lt"/>
                <a:ea typeface="+mj-ea"/>
                <a:cs typeface="+mj-cs"/>
              </a:rPr>
              <a:t>geOptions</a:t>
            </a: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3" name="Rectangle 2"/>
          <p:cNvSpPr/>
          <p:nvPr/>
        </p:nvSpPr>
        <p:spPr>
          <a:xfrm>
            <a:off x="12685917" y="986401"/>
            <a:ext cx="1495801" cy="3428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335778" y="697165"/>
            <a:ext cx="6101155" cy="5437386"/>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700" b="1" dirty="0">
                <a:solidFill>
                  <a:srgbClr val="005193"/>
                </a:solidFill>
                <a:highlight>
                  <a:srgbClr val="FFFFFF"/>
                </a:highlight>
              </a:rPr>
              <a:t>AgeOptions Presentations and Events:</a:t>
            </a:r>
            <a:endParaRPr lang="en-US" sz="1200" b="1" dirty="0">
              <a:solidFill>
                <a:srgbClr val="005193"/>
              </a:solidFill>
              <a:highlight>
                <a:srgbClr val="FFFFFF"/>
              </a:highlight>
            </a:endParaRP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Take Charge of your Health* </a:t>
            </a: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Take Charge of your Diabetes*</a:t>
            </a: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Take Charge of your Pain*</a:t>
            </a: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Cancer Thriving and Surviving* </a:t>
            </a: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Fit &amp; Strong*</a:t>
            </a:r>
          </a:p>
          <a:p>
            <a:pPr marL="342900" indent="-342900">
              <a:spcAft>
                <a:spcPts val="800"/>
              </a:spcAft>
              <a:buFont typeface="Arial" panose="020B0604020202020204" pitchFamily="34" charset="0"/>
              <a:buChar char="•"/>
              <a:tabLst>
                <a:tab pos="228600" algn="l"/>
              </a:tabLst>
            </a:pPr>
            <a:r>
              <a:rPr lang="en-US" sz="2200" dirty="0">
                <a:ea typeface="Times New Roman" panose="02020603050405020304" pitchFamily="18" charset="0"/>
              </a:rPr>
              <a:t>Benefit</a:t>
            </a:r>
            <a:r>
              <a:rPr lang="en-US" sz="2200" dirty="0">
                <a:effectLst/>
                <a:ea typeface="Times New Roman" panose="02020603050405020304" pitchFamily="18" charset="0"/>
              </a:rPr>
              <a:t> Enrollment Center </a:t>
            </a:r>
            <a:r>
              <a:rPr lang="en-US" sz="2200" dirty="0">
                <a:ea typeface="Times New Roman" panose="02020603050405020304" pitchFamily="18" charset="0"/>
              </a:rPr>
              <a:t>(BEC) Presentation and/or Enrollment Event</a:t>
            </a:r>
            <a:endParaRPr lang="en-US" sz="2200" dirty="0">
              <a:effectLst/>
              <a:ea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Dementia Friendly</a:t>
            </a:r>
          </a:p>
          <a:p>
            <a:pPr marL="342900" marR="0" lvl="0" indent="-342900">
              <a:spcBef>
                <a:spcPts val="0"/>
              </a:spcBef>
              <a:spcAft>
                <a:spcPts val="800"/>
              </a:spcAft>
              <a:buFont typeface="Arial" panose="020B0604020202020204" pitchFamily="34" charset="0"/>
              <a:buChar char="•"/>
              <a:tabLst>
                <a:tab pos="228600" algn="l"/>
              </a:tabLst>
            </a:pPr>
            <a:r>
              <a:rPr lang="en-US" sz="2200" dirty="0">
                <a:effectLst/>
                <a:ea typeface="Times New Roman" panose="02020603050405020304" pitchFamily="18" charset="0"/>
              </a:rPr>
              <a:t>Illinois Senior Medicare Patrol (SMP) BINGO*</a:t>
            </a:r>
          </a:p>
          <a:p>
            <a:pPr marR="0" lvl="0">
              <a:spcBef>
                <a:spcPts val="0"/>
              </a:spcBef>
              <a:spcAft>
                <a:spcPts val="800"/>
              </a:spcAft>
              <a:tabLst>
                <a:tab pos="228600" algn="l"/>
              </a:tabLst>
            </a:pPr>
            <a:r>
              <a:rPr lang="en-US" sz="2200" dirty="0">
                <a:ea typeface="Times New Roman" panose="02020603050405020304" pitchFamily="18" charset="0"/>
              </a:rPr>
              <a:t>(*available in Spanish and English)</a:t>
            </a:r>
            <a:endParaRPr lang="en-US" sz="2200" dirty="0">
              <a:effectLst/>
              <a:ea typeface="Times New Roman" panose="02020603050405020304" pitchFamily="18" charset="0"/>
            </a:endParaRPr>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3111" y="2971710"/>
            <a:ext cx="1064208" cy="1064208"/>
          </a:xfrm>
          <a:prstGeom prst="rect">
            <a:avLst/>
          </a:prstGeom>
        </p:spPr>
      </p:pic>
      <p:pic>
        <p:nvPicPr>
          <p:cNvPr id="12" name="Picture 11" descr="A black umbrella with a curved handle&#10;&#10;Description automatically generated">
            <a:extLst>
              <a:ext uri="{FF2B5EF4-FFF2-40B4-BE49-F238E27FC236}">
                <a16:creationId xmlns:a16="http://schemas.microsoft.com/office/drawing/2014/main" id="{6F5F7F61-79D0-8E63-983D-37CF4FB2A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8921" y="2717405"/>
            <a:ext cx="1389792" cy="1231225"/>
          </a:xfrm>
          <a:prstGeom prst="rect">
            <a:avLst/>
          </a:prstGeom>
        </p:spPr>
      </p:pic>
      <p:pic>
        <p:nvPicPr>
          <p:cNvPr id="16" name="Picture 15" descr="A person helping another person with a walker&#10;&#10;Description automatically generated">
            <a:extLst>
              <a:ext uri="{FF2B5EF4-FFF2-40B4-BE49-F238E27FC236}">
                <a16:creationId xmlns:a16="http://schemas.microsoft.com/office/drawing/2014/main" id="{AA708D89-B33C-E7CB-ADF3-0DD1F7E7B7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4286" y="282703"/>
            <a:ext cx="1865376" cy="1865376"/>
          </a:xfrm>
          <a:prstGeom prst="rect">
            <a:avLst/>
          </a:prstGeom>
        </p:spPr>
      </p:pic>
      <p:pic>
        <p:nvPicPr>
          <p:cNvPr id="7" name="Picture 6" descr="A black and white image of a plug split into two ends&#10;&#10;Description automatically generated">
            <a:extLst>
              <a:ext uri="{FF2B5EF4-FFF2-40B4-BE49-F238E27FC236}">
                <a16:creationId xmlns:a16="http://schemas.microsoft.com/office/drawing/2014/main" id="{CE541DFA-D28A-E792-96E9-7D615BC933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2143" y="4331406"/>
            <a:ext cx="1819088" cy="1211757"/>
          </a:xfrm>
          <a:prstGeom prst="rect">
            <a:avLst/>
          </a:prstGeom>
        </p:spPr>
      </p:pic>
      <p:pic>
        <p:nvPicPr>
          <p:cNvPr id="9" name="Picture 8" descr="A logo with blue and orange letters&#10;&#10;Description automatically generated">
            <a:extLst>
              <a:ext uri="{FF2B5EF4-FFF2-40B4-BE49-F238E27FC236}">
                <a16:creationId xmlns:a16="http://schemas.microsoft.com/office/drawing/2014/main" id="{7A6F6181-EDD8-9BC7-C0E5-6D3629F60D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0403" y="5459143"/>
            <a:ext cx="2981257" cy="894377"/>
          </a:xfrm>
          <a:prstGeom prst="rect">
            <a:avLst/>
          </a:prstGeom>
        </p:spPr>
      </p:pic>
    </p:spTree>
    <p:extLst>
      <p:ext uri="{BB962C8B-B14F-4D97-AF65-F5344CB8AC3E}">
        <p14:creationId xmlns:p14="http://schemas.microsoft.com/office/powerpoint/2010/main" val="326574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FY25 Library CARES Grant  Requirements</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60702" y="658589"/>
            <a:ext cx="5932144" cy="3293209"/>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a:solidFill>
                  <a:srgbClr val="005193"/>
                </a:solidFill>
                <a:effectLst/>
                <a:highlight>
                  <a:srgbClr val="FFFFFF"/>
                </a:highlight>
              </a:rPr>
              <a:t>Requirements</a:t>
            </a:r>
          </a:p>
          <a:p>
            <a:pPr algn="l"/>
            <a:endParaRPr lang="en-US" sz="3200" b="1" i="0">
              <a:solidFill>
                <a:srgbClr val="005193"/>
              </a:solidFill>
              <a:effectLst/>
              <a:highlight>
                <a:srgbClr val="FFFFFF"/>
              </a:highlight>
            </a:endParaRPr>
          </a:p>
          <a:p>
            <a:pPr algn="l"/>
            <a:endParaRPr lang="en-US" sz="3200" b="1" i="0">
              <a:solidFill>
                <a:srgbClr val="005193"/>
              </a:solidFill>
              <a:effectLst/>
              <a:highlight>
                <a:srgbClr val="FFFFFF"/>
              </a:highlight>
            </a:endParaRPr>
          </a:p>
          <a:p>
            <a:pPr marL="457200" indent="-457200" algn="l">
              <a:buFont typeface="Arial" panose="020B0604020202020204" pitchFamily="34" charset="0"/>
              <a:buChar char="•"/>
            </a:pPr>
            <a:r>
              <a:rPr lang="en-US" sz="2800" b="1"/>
              <a:t>T</a:t>
            </a:r>
            <a:r>
              <a:rPr lang="en-US" sz="2800" b="1" i="0">
                <a:effectLst/>
              </a:rPr>
              <a:t>echnology Education (</a:t>
            </a:r>
            <a:r>
              <a:rPr lang="en-US" sz="2800" b="1" i="0" err="1">
                <a:effectLst/>
              </a:rPr>
              <a:t>ie</a:t>
            </a:r>
            <a:r>
              <a:rPr lang="en-US" sz="2800" b="1" i="0">
                <a:effectLst/>
              </a:rPr>
              <a:t>. Tech  Literacy)</a:t>
            </a:r>
          </a:p>
          <a:p>
            <a:pPr marL="457200" indent="-457200" algn="l">
              <a:buFont typeface="Arial" panose="020B0604020202020204" pitchFamily="34" charset="0"/>
              <a:buChar char="•"/>
            </a:pPr>
            <a:endParaRPr lang="en-US" sz="2800" b="1" i="0">
              <a:effectLst/>
            </a:endParaRPr>
          </a:p>
          <a:p>
            <a:pPr marL="457200" indent="-457200" algn="l">
              <a:buFont typeface="Arial" panose="020B0604020202020204" pitchFamily="34" charset="0"/>
              <a:buChar char="•"/>
            </a:pPr>
            <a:endParaRPr lang="en-US" sz="2800" b="0" i="0">
              <a:effectLst/>
            </a:endParaRPr>
          </a:p>
        </p:txBody>
      </p:sp>
      <p:pic>
        <p:nvPicPr>
          <p:cNvPr id="9" name="Picture 8" descr="A check list icon with a check mark&#10;&#10;Description automatically generated">
            <a:extLst>
              <a:ext uri="{FF2B5EF4-FFF2-40B4-BE49-F238E27FC236}">
                <a16:creationId xmlns:a16="http://schemas.microsoft.com/office/drawing/2014/main" id="{AE5A14F3-BDE1-C27F-4C85-D683E824E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801" y="4405507"/>
            <a:ext cx="2107271" cy="2107271"/>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extLst>
              <a:ext uri="{FF2B5EF4-FFF2-40B4-BE49-F238E27FC236}">
                <a16:creationId xmlns:a16="http://schemas.microsoft.com/office/drawing/2014/main" id="{FE58A069-5095-1D80-60F3-311175C7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356" y="3402731"/>
            <a:ext cx="3454634" cy="3454634"/>
          </a:xfrm>
          <a:prstGeom prst="rect">
            <a:avLst/>
          </a:prstGeom>
          <a:ln>
            <a:noFill/>
          </a:ln>
          <a:effectLst>
            <a:outerShdw blurRad="292100" dist="139700" dir="2700000" algn="tl" rotWithShape="0">
              <a:srgbClr val="333333">
                <a:alpha val="65000"/>
              </a:srgbClr>
            </a:outerShdw>
          </a:effectLst>
        </p:spPr>
      </p:pic>
      <p:pic>
        <p:nvPicPr>
          <p:cNvPr id="15" name="Picture 14" descr="A black and white icon of a computer&#10;&#10;Description automatically generated">
            <a:extLst>
              <a:ext uri="{FF2B5EF4-FFF2-40B4-BE49-F238E27FC236}">
                <a16:creationId xmlns:a16="http://schemas.microsoft.com/office/drawing/2014/main" id="{E8FED50B-4D69-09EC-CED2-CB5196F98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936" y="4344900"/>
            <a:ext cx="2609850"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9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FY25 Library CARES Grant  Requirements</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60702" y="658589"/>
            <a:ext cx="5932144" cy="3354765"/>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a:solidFill>
                  <a:srgbClr val="005193"/>
                </a:solidFill>
                <a:effectLst/>
                <a:highlight>
                  <a:srgbClr val="FFFFFF"/>
                </a:highlight>
              </a:rPr>
              <a:t>Requirements</a:t>
            </a:r>
          </a:p>
          <a:p>
            <a:pPr algn="l"/>
            <a:endParaRPr lang="en-US" sz="3200" b="1" i="0">
              <a:solidFill>
                <a:srgbClr val="005193"/>
              </a:solidFill>
              <a:effectLst/>
              <a:highlight>
                <a:srgbClr val="FFFFFF"/>
              </a:highlight>
            </a:endParaRPr>
          </a:p>
          <a:p>
            <a:pPr algn="l"/>
            <a:endParaRPr lang="en-US" sz="3200" b="1">
              <a:solidFill>
                <a:srgbClr val="005193"/>
              </a:solidFill>
              <a:highlight>
                <a:srgbClr val="FFFFFF"/>
              </a:highlight>
            </a:endParaRPr>
          </a:p>
          <a:p>
            <a:pPr algn="l"/>
            <a:endParaRPr lang="en-US" sz="3200" b="1" i="0">
              <a:solidFill>
                <a:srgbClr val="005193"/>
              </a:solidFill>
              <a:effectLst/>
              <a:highlight>
                <a:srgbClr val="FFFFFF"/>
              </a:highlight>
            </a:endParaRPr>
          </a:p>
          <a:p>
            <a:pPr marL="457200" indent="-457200" algn="l">
              <a:buFont typeface="Arial" panose="020B0604020202020204" pitchFamily="34" charset="0"/>
              <a:buChar char="•"/>
            </a:pPr>
            <a:r>
              <a:rPr lang="en-US" sz="2800" b="1"/>
              <a:t>Address social isolation through recreational events</a:t>
            </a:r>
            <a:endParaRPr lang="en-US" sz="2800" b="1" i="0">
              <a:effectLst/>
            </a:endParaRPr>
          </a:p>
          <a:p>
            <a:pPr marL="457200" indent="-457200" algn="l">
              <a:buFont typeface="Arial" panose="020B0604020202020204" pitchFamily="34" charset="0"/>
              <a:buChar char="•"/>
            </a:pPr>
            <a:endParaRPr lang="en-US" sz="2800" b="0" i="0">
              <a:effectLst/>
            </a:endParaRPr>
          </a:p>
        </p:txBody>
      </p:sp>
      <p:pic>
        <p:nvPicPr>
          <p:cNvPr id="9" name="Picture 8" descr="A check list icon with a check mark&#10;&#10;Description automatically generated">
            <a:extLst>
              <a:ext uri="{FF2B5EF4-FFF2-40B4-BE49-F238E27FC236}">
                <a16:creationId xmlns:a16="http://schemas.microsoft.com/office/drawing/2014/main" id="{AE5A14F3-BDE1-C27F-4C85-D683E824E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801" y="4405507"/>
            <a:ext cx="2107271" cy="2107271"/>
          </a:xfrm>
          <a:prstGeom prst="rect">
            <a:avLst/>
          </a:prstGeom>
          <a:ln>
            <a:noFill/>
          </a:ln>
          <a:effectLst>
            <a:outerShdw blurRad="292100" dist="139700" dir="2700000" algn="tl" rotWithShape="0">
              <a:srgbClr val="333333">
                <a:alpha val="65000"/>
              </a:srgbClr>
            </a:outerShdw>
          </a:effectLst>
        </p:spPr>
      </p:pic>
      <p:pic>
        <p:nvPicPr>
          <p:cNvPr id="13" name="Picture 12" descr="A person standing at a podium with a microphone&#10;&#10;Description automatically generated">
            <a:extLst>
              <a:ext uri="{FF2B5EF4-FFF2-40B4-BE49-F238E27FC236}">
                <a16:creationId xmlns:a16="http://schemas.microsoft.com/office/drawing/2014/main" id="{BEBF464F-06DF-0B40-1F46-ABDA3C599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2389" y="4274611"/>
            <a:ext cx="1865376" cy="1865376"/>
          </a:xfrm>
          <a:prstGeom prst="rect">
            <a:avLst/>
          </a:prstGeom>
          <a:ln>
            <a:noFill/>
          </a:ln>
          <a:effectLst>
            <a:outerShdw blurRad="292100" dist="139700" dir="2700000" algn="tl" rotWithShape="0">
              <a:srgbClr val="333333">
                <a:alpha val="65000"/>
              </a:srgbClr>
            </a:outerShdw>
          </a:effectLst>
        </p:spPr>
      </p:pic>
      <p:pic>
        <p:nvPicPr>
          <p:cNvPr id="16" name="Picture 15" descr="A group of people sitting in chairs&#10;&#10;Description automatically generated">
            <a:extLst>
              <a:ext uri="{FF2B5EF4-FFF2-40B4-BE49-F238E27FC236}">
                <a16:creationId xmlns:a16="http://schemas.microsoft.com/office/drawing/2014/main" id="{A7DE494E-D8F2-F8DB-245D-76653F3AB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6448" y="4491413"/>
            <a:ext cx="2298057" cy="150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8279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dirty="0">
              <a:ea typeface="+mj-ea"/>
              <a:cs typeface="+mj-cs"/>
            </a:endParaRPr>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holding hands&#10;&#10;Description automatically generated">
            <a:extLst>
              <a:ext uri="{FF2B5EF4-FFF2-40B4-BE49-F238E27FC236}">
                <a16:creationId xmlns:a16="http://schemas.microsoft.com/office/drawing/2014/main" id="{0B21BE5A-6D78-EAFB-89B5-215183C37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834" y="1848289"/>
            <a:ext cx="4225874" cy="4035710"/>
          </a:xfrm>
          <a:prstGeom prst="rect">
            <a:avLst/>
          </a:prstGeom>
          <a:ln>
            <a:noFill/>
          </a:ln>
          <a:effectLst>
            <a:outerShdw blurRad="292100" dist="139700" dir="2700000" algn="tl" rotWithShape="0">
              <a:srgbClr val="333333">
                <a:alpha val="65000"/>
              </a:srgbClr>
            </a:outerShdw>
          </a:effectLst>
        </p:spPr>
      </p:pic>
      <p:pic>
        <p:nvPicPr>
          <p:cNvPr id="19" name="Picture 18" descr="A black background with a black square&#10;&#10;Description automatically generated with medium confidence">
            <a:extLst>
              <a:ext uri="{FF2B5EF4-FFF2-40B4-BE49-F238E27FC236}">
                <a16:creationId xmlns:a16="http://schemas.microsoft.com/office/drawing/2014/main" id="{CB7B4907-664D-5278-A905-0FBA6182E0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645" y="4946649"/>
            <a:ext cx="1706838" cy="17068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62A3895-2BCD-1FEB-3CB7-9C3D64A9965C}"/>
              </a:ext>
            </a:extLst>
          </p:cNvPr>
          <p:cNvSpPr>
            <a:spLocks noGrp="1"/>
          </p:cNvSpPr>
          <p:nvPr>
            <p:ph type="ctrTitle"/>
          </p:nvPr>
        </p:nvSpPr>
        <p:spPr>
          <a:xfrm>
            <a:off x="3651153" y="0"/>
            <a:ext cx="5351455" cy="2146300"/>
          </a:xfrm>
        </p:spPr>
        <p:txBody>
          <a:bodyPr/>
          <a:lstStyle/>
          <a:p>
            <a:r>
              <a:rPr lang="en-US" sz="6000" dirty="0">
                <a:latin typeface="+mj-lt"/>
                <a:ea typeface="+mj-ea"/>
                <a:cs typeface="+mj-cs"/>
              </a:rPr>
              <a:t>Aging Network</a:t>
            </a:r>
            <a:endParaRPr lang="en-US" dirty="0"/>
          </a:p>
        </p:txBody>
      </p:sp>
    </p:spTree>
    <p:extLst>
      <p:ext uri="{BB962C8B-B14F-4D97-AF65-F5344CB8AC3E}">
        <p14:creationId xmlns:p14="http://schemas.microsoft.com/office/powerpoint/2010/main" val="205769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77820" y="986401"/>
            <a:ext cx="5557880"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dirty="0">
                <a:latin typeface="+mj-lt"/>
                <a:ea typeface="+mj-ea"/>
                <a:cs typeface="+mj-cs"/>
              </a:rPr>
              <a:t>The Aging Network</a:t>
            </a:r>
            <a:endParaRPr lang="en-US" sz="48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2D12528-5DA1-62E0-95BF-B8D002AA96C5}"/>
              </a:ext>
            </a:extLst>
          </p:cNvPr>
          <p:cNvPicPr>
            <a:picLocks noChangeAspect="1"/>
          </p:cNvPicPr>
          <p:nvPr/>
        </p:nvPicPr>
        <p:blipFill>
          <a:blip r:embed="rId3"/>
          <a:stretch>
            <a:fillRect/>
          </a:stretch>
        </p:blipFill>
        <p:spPr>
          <a:xfrm>
            <a:off x="2883488" y="2172356"/>
            <a:ext cx="9068483" cy="2400481"/>
          </a:xfrm>
          <a:prstGeom prst="rect">
            <a:avLst/>
          </a:prstGeom>
          <a:ln w="38100">
            <a:solidFill>
              <a:srgbClr val="F17623"/>
            </a:solidFill>
          </a:ln>
        </p:spPr>
      </p:pic>
      <p:pic>
        <p:nvPicPr>
          <p:cNvPr id="15" name="Picture 14" descr="A black background with a black square&#10;&#10;Description automatically generated with medium confidence">
            <a:extLst>
              <a:ext uri="{FF2B5EF4-FFF2-40B4-BE49-F238E27FC236}">
                <a16:creationId xmlns:a16="http://schemas.microsoft.com/office/drawing/2014/main" id="{54DF007D-3A32-646B-BB3A-D2EBF6BE2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133" y="4189302"/>
            <a:ext cx="2539682" cy="2539682"/>
          </a:xfrm>
          <a:prstGeom prst="rect">
            <a:avLst/>
          </a:prstGeom>
        </p:spPr>
      </p:pic>
    </p:spTree>
    <p:extLst>
      <p:ext uri="{BB962C8B-B14F-4D97-AF65-F5344CB8AC3E}">
        <p14:creationId xmlns:p14="http://schemas.microsoft.com/office/powerpoint/2010/main" val="2941852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800">
                <a:latin typeface="+mj-lt"/>
                <a:ea typeface="+mj-ea"/>
                <a:cs typeface="+mj-cs"/>
              </a:rPr>
              <a:t>A</a:t>
            </a:r>
            <a:r>
              <a:rPr lang="en-US" sz="4800" kern="1200">
                <a:solidFill>
                  <a:schemeClr val="tx1"/>
                </a:solidFill>
                <a:latin typeface="+mj-lt"/>
                <a:ea typeface="+mj-ea"/>
                <a:cs typeface="+mj-cs"/>
              </a:rPr>
              <a:t>geOptions funds ADRNs to provide services for older adults  </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07705" y="516863"/>
            <a:ext cx="5963929" cy="4647426"/>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rgbClr val="005193"/>
                </a:solidFill>
              </a:rPr>
              <a:t>What is the </a:t>
            </a:r>
            <a:r>
              <a:rPr lang="en-US" sz="3200" b="1" i="0" dirty="0">
                <a:solidFill>
                  <a:srgbClr val="005193"/>
                </a:solidFill>
                <a:effectLst/>
              </a:rPr>
              <a:t>Aging &amp; Disability Resource Network? </a:t>
            </a:r>
          </a:p>
          <a:p>
            <a:pPr algn="l"/>
            <a:endParaRPr lang="en-US" sz="3200" b="1" dirty="0">
              <a:solidFill>
                <a:srgbClr val="005193"/>
              </a:solidFill>
              <a:highlight>
                <a:srgbClr val="FFFF00"/>
              </a:highlight>
            </a:endParaRPr>
          </a:p>
          <a:p>
            <a:pPr algn="l"/>
            <a:r>
              <a:rPr lang="en-US" sz="3200" b="1" i="0" dirty="0">
                <a:solidFill>
                  <a:srgbClr val="005193"/>
                </a:solidFill>
                <a:effectLst/>
                <a:highlight>
                  <a:srgbClr val="FFFFFF"/>
                </a:highlight>
              </a:rPr>
              <a:t>ADRNs:</a:t>
            </a:r>
          </a:p>
          <a:p>
            <a:pPr marL="457200" indent="-457200" algn="l">
              <a:buFont typeface="Arial" panose="020B0604020202020204" pitchFamily="34" charset="0"/>
              <a:buChar char="•"/>
            </a:pPr>
            <a:r>
              <a:rPr lang="en-US" sz="2400" b="1" i="1" dirty="0">
                <a:effectLst/>
                <a:ea typeface="Times New Roman" panose="02020603050405020304" pitchFamily="18" charset="0"/>
              </a:rPr>
              <a:t>Entry point of access</a:t>
            </a:r>
            <a:r>
              <a:rPr lang="en-US" sz="2400" b="1" dirty="0">
                <a:effectLst/>
                <a:ea typeface="Times New Roman" panose="02020603050405020304" pitchFamily="18" charset="0"/>
              </a:rPr>
              <a:t> for older adult services</a:t>
            </a:r>
          </a:p>
          <a:p>
            <a:pPr marL="457200" indent="-457200" algn="l">
              <a:buFont typeface="Arial" panose="020B0604020202020204" pitchFamily="34" charset="0"/>
              <a:buChar char="•"/>
            </a:pPr>
            <a:r>
              <a:rPr lang="en-US" sz="2400" b="1" dirty="0">
                <a:effectLst/>
                <a:ea typeface="Times New Roman" panose="02020603050405020304" pitchFamily="18" charset="0"/>
              </a:rPr>
              <a:t>Provide services by township in suburban Cook County</a:t>
            </a:r>
          </a:p>
          <a:p>
            <a:pPr marL="457200" indent="-457200" algn="l">
              <a:buFont typeface="Arial" panose="020B0604020202020204" pitchFamily="34" charset="0"/>
              <a:buChar char="•"/>
            </a:pPr>
            <a:r>
              <a:rPr lang="en-US" sz="2400" b="1" dirty="0">
                <a:effectLst/>
                <a:ea typeface="Times New Roman" panose="02020603050405020304" pitchFamily="18" charset="0"/>
              </a:rPr>
              <a:t>Provide services including general requests, referrals, and resources to Older Adults</a:t>
            </a:r>
            <a:endParaRPr lang="en-US" sz="2800" b="1"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6FFB6FF-9F93-67FE-2AE5-8AB3045E9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356" y="4265080"/>
            <a:ext cx="2308927" cy="2308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124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800" dirty="0">
                <a:latin typeface="+mj-lt"/>
                <a:ea typeface="+mj-ea"/>
                <a:cs typeface="+mj-cs"/>
              </a:rPr>
              <a:t>A</a:t>
            </a:r>
            <a:r>
              <a:rPr lang="en-US" sz="4800" kern="1200" dirty="0">
                <a:solidFill>
                  <a:schemeClr val="tx1"/>
                </a:solidFill>
                <a:latin typeface="+mj-lt"/>
                <a:ea typeface="+mj-ea"/>
                <a:cs typeface="+mj-cs"/>
              </a:rPr>
              <a:t>geOptions funds CRCs to provide services for caregivers  </a:t>
            </a:r>
          </a:p>
          <a:p>
            <a:pPr>
              <a:lnSpc>
                <a:spcPct val="90000"/>
              </a:lnSpc>
              <a:spcBef>
                <a:spcPct val="0"/>
              </a:spcBef>
              <a:spcAft>
                <a:spcPts val="600"/>
              </a:spcAft>
            </a:pPr>
            <a:endParaRPr lang="en-US" sz="4800" b="1" i="0" kern="1200" dirty="0">
              <a:solidFill>
                <a:schemeClr val="tx1"/>
              </a:solidFill>
              <a:effectLst/>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42207" y="337485"/>
            <a:ext cx="5944474" cy="5139869"/>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solidFill>
                  <a:srgbClr val="005193"/>
                </a:solidFill>
                <a:highlight>
                  <a:srgbClr val="FFFFFF"/>
                </a:highlight>
              </a:rPr>
              <a:t>What is a Caregiver Resource Center?</a:t>
            </a:r>
          </a:p>
          <a:p>
            <a:pPr algn="l"/>
            <a:endParaRPr lang="en-US" sz="2800" b="1" i="0" dirty="0">
              <a:solidFill>
                <a:srgbClr val="005193"/>
              </a:solidFill>
              <a:effectLst/>
              <a:highlight>
                <a:srgbClr val="FFFFFF"/>
              </a:highlight>
            </a:endParaRPr>
          </a:p>
          <a:p>
            <a:pPr algn="l"/>
            <a:r>
              <a:rPr lang="en-US" sz="2800" b="1" i="0" dirty="0">
                <a:solidFill>
                  <a:srgbClr val="005193"/>
                </a:solidFill>
                <a:effectLst/>
                <a:highlight>
                  <a:srgbClr val="FFFFFF"/>
                </a:highlight>
              </a:rPr>
              <a:t>CRCs:</a:t>
            </a:r>
            <a:endParaRPr lang="en-US" sz="2800" b="1" dirty="0">
              <a:solidFill>
                <a:srgbClr val="005193"/>
              </a:solidFill>
              <a:highlight>
                <a:srgbClr val="FFFFFF"/>
              </a:highlight>
            </a:endParaRPr>
          </a:p>
          <a:p>
            <a:pPr marL="457200" indent="-457200" algn="l">
              <a:buFont typeface="Arial" panose="020B0604020202020204" pitchFamily="34" charset="0"/>
              <a:buChar char="•"/>
            </a:pPr>
            <a:r>
              <a:rPr lang="en-US" sz="2400" b="1" dirty="0">
                <a:effectLst/>
                <a:ea typeface="Times New Roman" panose="02020603050405020304" pitchFamily="18" charset="0"/>
              </a:rPr>
              <a:t>The place in the Aging Network for caregivers to find support </a:t>
            </a:r>
          </a:p>
          <a:p>
            <a:pPr marL="457200" indent="-457200" algn="l">
              <a:buFont typeface="Arial" panose="020B0604020202020204" pitchFamily="34" charset="0"/>
              <a:buChar char="•"/>
            </a:pPr>
            <a:r>
              <a:rPr lang="en-US" sz="2400" b="1" dirty="0">
                <a:effectLst/>
                <a:ea typeface="Times New Roman" panose="02020603050405020304" pitchFamily="18" charset="0"/>
              </a:rPr>
              <a:t>Provide help </a:t>
            </a:r>
            <a:r>
              <a:rPr lang="en-US" sz="2400" b="1" dirty="0"/>
              <a:t>b</a:t>
            </a:r>
            <a:r>
              <a:rPr lang="en-US" sz="2400" b="1" i="0" dirty="0">
                <a:effectLst/>
              </a:rPr>
              <a:t>y sharing information and connecting them to specific services and tools to support the caregiving journey.</a:t>
            </a:r>
          </a:p>
          <a:p>
            <a:pPr marL="457200" indent="-457200" algn="l">
              <a:buFont typeface="Arial" panose="020B0604020202020204" pitchFamily="34" charset="0"/>
              <a:buChar char="•"/>
            </a:pPr>
            <a:r>
              <a:rPr lang="en-US" sz="2400" b="1" i="0" dirty="0">
                <a:effectLst/>
              </a:rPr>
              <a:t>Provide services to enable families to cope with the stress of their caregiving roles</a:t>
            </a:r>
            <a:endParaRPr lang="en-US" sz="2400" b="1" i="0" dirty="0">
              <a:effectLst/>
              <a:highlight>
                <a:srgbClr val="FFFF00"/>
              </a:highlight>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6FFB6FF-9F93-67FE-2AE5-8AB3045E9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356" y="4265080"/>
            <a:ext cx="2308927" cy="2308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127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7821" y="986401"/>
            <a:ext cx="3796306" cy="2690949"/>
          </a:xfrm>
          <a:prstGeom prst="rect">
            <a:avLst/>
          </a:prstGeom>
        </p:spPr>
        <p:txBody>
          <a:bodyPr vert="horz" lIns="91440" tIns="45720" rIns="91440" bIns="45720" rtlCol="0" anchor="t">
            <a:normAutofit fontScale="77500" lnSpcReduction="20000"/>
          </a:bodyPr>
          <a:lstStyle/>
          <a:p>
            <a:pPr>
              <a:lnSpc>
                <a:spcPct val="90000"/>
              </a:lnSpc>
              <a:spcBef>
                <a:spcPct val="0"/>
              </a:spcBef>
              <a:spcAft>
                <a:spcPts val="600"/>
              </a:spcAft>
            </a:pPr>
            <a:r>
              <a:rPr lang="en-US" sz="4800" dirty="0">
                <a:latin typeface="+mj-lt"/>
                <a:ea typeface="+mj-ea"/>
                <a:cs typeface="+mj-cs"/>
              </a:rPr>
              <a:t>A</a:t>
            </a:r>
            <a:r>
              <a:rPr lang="en-US" sz="4800" kern="1200" dirty="0">
                <a:solidFill>
                  <a:schemeClr val="tx1"/>
                </a:solidFill>
                <a:latin typeface="+mj-lt"/>
                <a:ea typeface="+mj-ea"/>
                <a:cs typeface="+mj-cs"/>
              </a:rPr>
              <a:t>geOptions provides funds to congregate meal sites to provide food and socialization</a:t>
            </a: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13024" y="516863"/>
            <a:ext cx="5963929" cy="2554545"/>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a:solidFill>
                  <a:srgbClr val="005193"/>
                </a:solidFill>
                <a:highlight>
                  <a:srgbClr val="FFFFFF"/>
                </a:highlight>
              </a:rPr>
              <a:t>Meal Programs</a:t>
            </a:r>
            <a:endParaRPr lang="en-US"/>
          </a:p>
          <a:p>
            <a:pPr algn="l"/>
            <a:endParaRPr lang="en-US" sz="3800" b="1" i="0">
              <a:solidFill>
                <a:srgbClr val="005193"/>
              </a:solidFill>
              <a:effectLst/>
              <a:highlight>
                <a:srgbClr val="FFFFFF"/>
              </a:highlight>
            </a:endParaRPr>
          </a:p>
          <a:p>
            <a:pPr>
              <a:spcAft>
                <a:spcPts val="800"/>
              </a:spcAft>
              <a:tabLst>
                <a:tab pos="228600" algn="l"/>
              </a:tabLst>
            </a:pPr>
            <a:r>
              <a:rPr lang="en-US" sz="2800" b="1">
                <a:effectLst/>
                <a:latin typeface="Arial"/>
                <a:ea typeface="Times New Roman" panose="02020603050405020304" pitchFamily="18" charset="0"/>
                <a:cs typeface="Arial"/>
              </a:rPr>
              <a:t>Nutritional Meals </a:t>
            </a:r>
            <a:r>
              <a:rPr lang="en-US" sz="2800">
                <a:effectLst/>
                <a:latin typeface="Arial"/>
                <a:ea typeface="Times New Roman" panose="02020603050405020304" pitchFamily="18" charset="0"/>
                <a:cs typeface="Arial"/>
              </a:rPr>
              <a:t>are available at </a:t>
            </a:r>
            <a:r>
              <a:rPr lang="en-US" sz="2800" i="1">
                <a:latin typeface="Arial"/>
                <a:ea typeface="Times New Roman" panose="02020603050405020304" pitchFamily="18" charset="0"/>
                <a:cs typeface="Arial"/>
              </a:rPr>
              <a:t>congregate dining</a:t>
            </a:r>
            <a:r>
              <a:rPr lang="en-US" sz="2800" i="1">
                <a:effectLst/>
                <a:latin typeface="Arial"/>
                <a:ea typeface="Times New Roman" panose="02020603050405020304" pitchFamily="18" charset="0"/>
                <a:cs typeface="Arial"/>
              </a:rPr>
              <a:t> </a:t>
            </a:r>
            <a:r>
              <a:rPr lang="en-US" sz="2800">
                <a:latin typeface="Arial"/>
                <a:ea typeface="Times New Roman" panose="02020603050405020304" pitchFamily="18" charset="0"/>
                <a:cs typeface="Arial"/>
              </a:rPr>
              <a:t>sites or</a:t>
            </a:r>
            <a:r>
              <a:rPr lang="en-US" sz="2800">
                <a:effectLst/>
                <a:latin typeface="Arial"/>
                <a:ea typeface="Times New Roman" panose="02020603050405020304" pitchFamily="18" charset="0"/>
                <a:cs typeface="Arial"/>
              </a:rPr>
              <a:t> can be </a:t>
            </a:r>
            <a:r>
              <a:rPr lang="en-US" sz="2800" i="1">
                <a:effectLst/>
                <a:latin typeface="Arial"/>
                <a:ea typeface="Times New Roman" panose="02020603050405020304" pitchFamily="18" charset="0"/>
                <a:cs typeface="Arial"/>
              </a:rPr>
              <a:t>delivered to your home</a:t>
            </a:r>
            <a:r>
              <a:rPr lang="en-US" sz="2800" i="1">
                <a:latin typeface="Arial"/>
                <a:ea typeface="Times New Roman" panose="02020603050405020304" pitchFamily="18" charset="0"/>
                <a:cs typeface="Arial"/>
              </a:rPr>
              <a:t>.</a:t>
            </a:r>
            <a:endParaRPr lang="en-US" sz="2800" i="1">
              <a:effectLst/>
              <a:latin typeface="Times New Roman"/>
              <a:ea typeface="Times New Roman" panose="02020603050405020304" pitchFamily="18" charset="0"/>
            </a:endParaRPr>
          </a:p>
        </p:txBody>
      </p:sp>
      <p:pic>
        <p:nvPicPr>
          <p:cNvPr id="9" name="Picture 8" descr="A black and white circle with a fork and spoon&#10;&#10;Description automatically generated">
            <a:extLst>
              <a:ext uri="{FF2B5EF4-FFF2-40B4-BE49-F238E27FC236}">
                <a16:creationId xmlns:a16="http://schemas.microsoft.com/office/drawing/2014/main" id="{FA9B5E15-A6F9-8C8F-E506-8BE29950B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072" y="4745683"/>
            <a:ext cx="1570337" cy="1570337"/>
          </a:xfrm>
          <a:prstGeom prst="rect">
            <a:avLst/>
          </a:prstGeom>
          <a:ln>
            <a:noFill/>
          </a:ln>
          <a:effectLst>
            <a:outerShdw blurRad="292100" dist="139700" dir="2700000" algn="tl" rotWithShape="0">
              <a:srgbClr val="333333">
                <a:alpha val="65000"/>
              </a:srgbClr>
            </a:outerShdw>
          </a:effectLst>
        </p:spPr>
      </p:pic>
      <p:pic>
        <p:nvPicPr>
          <p:cNvPr id="15" name="Picture 14" descr="A black and white logo of a food delivery truck&#10;&#10;Description automatically generated">
            <a:extLst>
              <a:ext uri="{FF2B5EF4-FFF2-40B4-BE49-F238E27FC236}">
                <a16:creationId xmlns:a16="http://schemas.microsoft.com/office/drawing/2014/main" id="{B1527EF5-1AC1-E03F-FEB3-CD081C57F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185" y="3211586"/>
            <a:ext cx="2957606" cy="2957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210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16808" y="-3"/>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314" y="283993"/>
            <a:ext cx="8715884" cy="646331"/>
          </a:xfrm>
          <a:prstGeom prst="rect">
            <a:avLst/>
          </a:prstGeom>
        </p:spPr>
        <p:txBody>
          <a:bodyPr wrap="square" lIns="91440" tIns="45720" rIns="91440" bIns="45720" anchor="t">
            <a:spAutoFit/>
          </a:bodyPr>
          <a:lstStyle/>
          <a:p>
            <a:pPr algn="ctr"/>
            <a:r>
              <a:rPr lang="en-US" sz="3600" b="1" dirty="0">
                <a:latin typeface="+mj-lt"/>
              </a:rPr>
              <a:t>FY25 Welcome to </a:t>
            </a:r>
            <a:r>
              <a:rPr lang="en-US" sz="3600" b="1" i="1" dirty="0">
                <a:solidFill>
                  <a:srgbClr val="E68129"/>
                </a:solidFill>
                <a:latin typeface="+mj-lt"/>
              </a:rPr>
              <a:t>You!</a:t>
            </a:r>
            <a:endParaRPr lang="en-US" sz="2000" dirty="0">
              <a:solidFill>
                <a:srgbClr val="E68129"/>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C808A2DE-EB88-193C-FDA1-3CF9050774E3}"/>
              </a:ext>
            </a:extLst>
          </p:cNvPr>
          <p:cNvSpPr txBox="1"/>
          <p:nvPr/>
        </p:nvSpPr>
        <p:spPr>
          <a:xfrm>
            <a:off x="551224" y="986784"/>
            <a:ext cx="2270700" cy="5202001"/>
          </a:xfrm>
          <a:prstGeom prst="rect">
            <a:avLst/>
          </a:prstGeom>
          <a:noFill/>
          <a:ln w="38100">
            <a:solidFill>
              <a:srgbClr val="F17623"/>
            </a:solidFill>
          </a:ln>
        </p:spPr>
        <p:txBody>
          <a:bodyPr wrap="square" rtlCol="0">
            <a:spAutoFit/>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Acorn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Alsip-</a:t>
            </a:r>
            <a:r>
              <a:rPr lang="en-US" sz="1400" b="1" kern="100" err="1">
                <a:effectLst/>
                <a:highlight>
                  <a:srgbClr val="FFFFFF"/>
                </a:highlight>
                <a:ea typeface="Aptos" panose="020B0004020202020204" pitchFamily="34" charset="0"/>
                <a:cs typeface="Times New Roman" panose="02020603050405020304" pitchFamily="18" charset="0"/>
              </a:rPr>
              <a:t>Merrionette</a:t>
            </a:r>
            <a:r>
              <a:rPr lang="en-US" sz="1400" b="1" kern="100">
                <a:effectLst/>
                <a:highlight>
                  <a:srgbClr val="FFFFFF"/>
                </a:highlight>
                <a:ea typeface="Aptos" panose="020B0004020202020204" pitchFamily="34" charset="0"/>
                <a:cs typeface="Times New Roman" panose="02020603050405020304" pitchFamily="18" charset="0"/>
              </a:rPr>
              <a:t> Park PLD</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Berkeley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Berwyn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Blue Island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Calumet City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Calumet Park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Chicago Heights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Chicago Ridge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Des Plaines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Dolton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Eisenhower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Evanston PL</a:t>
            </a:r>
            <a:endParaRPr lang="en-US" sz="1400" b="1" kern="100">
              <a:effectLst/>
              <a:ea typeface="Aptos" panose="020B0004020202020204" pitchFamily="34" charset="0"/>
              <a:cs typeface="Times New Roman" panose="02020603050405020304" pitchFamily="18" charset="0"/>
            </a:endParaRPr>
          </a:p>
          <a:p>
            <a:pPr marL="342900" indent="-342900">
              <a:lnSpc>
                <a:spcPct val="107000"/>
              </a:lnSpc>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Evergreen Park PL </a:t>
            </a:r>
          </a:p>
          <a:p>
            <a:pPr marL="342900" indent="-342900">
              <a:lnSpc>
                <a:spcPct val="107000"/>
              </a:lnSpc>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Flossmoor PL</a:t>
            </a:r>
            <a:endParaRPr lang="en-US" sz="1800" b="1" kern="1200">
              <a:solidFill>
                <a:schemeClr val="tx1"/>
              </a:solidFill>
              <a:effectLst/>
              <a:latin typeface="+mn-lt"/>
              <a:ea typeface="+mn-ea"/>
              <a:cs typeface="+mn-cs"/>
            </a:endParaRPr>
          </a:p>
        </p:txBody>
      </p:sp>
      <p:sp>
        <p:nvSpPr>
          <p:cNvPr id="11" name="TextBox 10">
            <a:extLst>
              <a:ext uri="{FF2B5EF4-FFF2-40B4-BE49-F238E27FC236}">
                <a16:creationId xmlns:a16="http://schemas.microsoft.com/office/drawing/2014/main" id="{7675188A-8F33-6A10-0E76-540457D0DADB}"/>
              </a:ext>
            </a:extLst>
          </p:cNvPr>
          <p:cNvSpPr txBox="1"/>
          <p:nvPr/>
        </p:nvSpPr>
        <p:spPr>
          <a:xfrm>
            <a:off x="3544239" y="996096"/>
            <a:ext cx="2270700" cy="5202001"/>
          </a:xfrm>
          <a:prstGeom prst="rect">
            <a:avLst/>
          </a:prstGeom>
          <a:noFill/>
          <a:ln w="38100">
            <a:solidFill>
              <a:srgbClr val="F17623"/>
            </a:solidFill>
          </a:ln>
        </p:spPr>
        <p:txBody>
          <a:bodyPr wrap="square" rtlCol="0">
            <a:spAutoFit/>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Forest Park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Glenwood-Lynwood PLD</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solidFill>
                  <a:srgbClr val="E68129"/>
                </a:solidFill>
                <a:effectLst/>
                <a:highlight>
                  <a:srgbClr val="FFFFFF"/>
                </a:highlight>
                <a:ea typeface="Aptos" panose="020B0004020202020204" pitchFamily="34" charset="0"/>
                <a:cs typeface="Times New Roman" panose="02020603050405020304" pitchFamily="18" charset="0"/>
              </a:rPr>
              <a:t>Grande Prairie PL</a:t>
            </a:r>
            <a:endParaRPr lang="en-US" sz="1400" b="1" kern="100">
              <a:solidFill>
                <a:srgbClr val="E68129"/>
              </a:solidFill>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err="1">
                <a:solidFill>
                  <a:srgbClr val="E68129"/>
                </a:solidFill>
                <a:effectLst/>
                <a:highlight>
                  <a:srgbClr val="FFFFFF"/>
                </a:highlight>
                <a:ea typeface="Aptos" panose="020B0004020202020204" pitchFamily="34" charset="0"/>
                <a:cs typeface="Times New Roman" panose="02020603050405020304" pitchFamily="18" charset="0"/>
              </a:rPr>
              <a:t>Hodgkins</a:t>
            </a:r>
            <a:r>
              <a:rPr lang="en-US" sz="1400" b="1" kern="100">
                <a:solidFill>
                  <a:srgbClr val="E68129"/>
                </a:solidFill>
                <a:effectLst/>
                <a:highlight>
                  <a:srgbClr val="FFFFFF"/>
                </a:highlight>
                <a:ea typeface="Aptos" panose="020B0004020202020204" pitchFamily="34" charset="0"/>
                <a:cs typeface="Times New Roman" panose="02020603050405020304" pitchFamily="18" charset="0"/>
              </a:rPr>
              <a:t> PL</a:t>
            </a:r>
            <a:endParaRPr lang="en-US" sz="1400" b="1" kern="100">
              <a:solidFill>
                <a:srgbClr val="E68129"/>
              </a:solidFill>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Hometown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Homewood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Lansing PL</a:t>
            </a:r>
            <a:endParaRPr lang="en-US" sz="1400" b="1" kern="10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LSF Brookfield PL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Markham PL</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highlight>
                  <a:srgbClr val="FFFFFF"/>
                </a:highlight>
                <a:ea typeface="Aptos" panose="020B0004020202020204" pitchFamily="34" charset="0"/>
                <a:cs typeface="Times New Roman" panose="02020603050405020304" pitchFamily="18" charset="0"/>
              </a:rPr>
              <a:t>Maywood PLD </a:t>
            </a: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Morton Grove PL</a:t>
            </a:r>
          </a:p>
          <a:p>
            <a:pPr marL="342900" indent="-342900">
              <a:lnSpc>
                <a:spcPct val="107000"/>
              </a:lnSpc>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Niles-Maine PLD</a:t>
            </a:r>
            <a:endParaRPr lang="en-US" sz="1400" b="1" kern="100">
              <a:effectLst/>
              <a:ea typeface="Aptos" panose="020B0004020202020204" pitchFamily="34" charset="0"/>
              <a:cs typeface="Times New Roman" panose="02020603050405020304" pitchFamily="18" charset="0"/>
            </a:endParaRPr>
          </a:p>
          <a:p>
            <a:pPr marL="342900" indent="-342900">
              <a:lnSpc>
                <a:spcPct val="107000"/>
              </a:lnSpc>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North Riverside PLD</a:t>
            </a:r>
          </a:p>
          <a:p>
            <a:pPr marL="342900" indent="-342900">
              <a:lnSpc>
                <a:spcPct val="107000"/>
              </a:lnSpc>
              <a:spcAft>
                <a:spcPts val="800"/>
              </a:spcAft>
              <a:buFont typeface="Times New Roman" panose="02020603050405020304" pitchFamily="18" charset="0"/>
              <a:buChar char="•"/>
              <a:tabLst>
                <a:tab pos="457200" algn="l"/>
              </a:tabLst>
            </a:pPr>
            <a:r>
              <a:rPr lang="en-US" sz="1400" b="1" kern="100">
                <a:highlight>
                  <a:srgbClr val="FFFFFF"/>
                </a:highlight>
                <a:ea typeface="Aptos" panose="020B0004020202020204" pitchFamily="34" charset="0"/>
                <a:cs typeface="Times New Roman" panose="02020603050405020304" pitchFamily="18" charset="0"/>
              </a:rPr>
              <a:t>Northlake PLD</a:t>
            </a:r>
          </a:p>
          <a:p>
            <a:pPr marL="342900" indent="-342900">
              <a:lnSpc>
                <a:spcPct val="107000"/>
              </a:lnSpc>
              <a:spcAft>
                <a:spcPts val="800"/>
              </a:spcAft>
              <a:buFont typeface="Times New Roman" panose="02020603050405020304" pitchFamily="18" charset="0"/>
              <a:buChar char="•"/>
              <a:tabLst>
                <a:tab pos="457200" algn="l"/>
              </a:tabLst>
            </a:pPr>
            <a:r>
              <a:rPr lang="en-US" sz="1400" b="1" kern="100">
                <a:effectLst/>
                <a:highlight>
                  <a:srgbClr val="FFFFFF"/>
                </a:highlight>
                <a:ea typeface="Aptos" panose="020B0004020202020204" pitchFamily="34" charset="0"/>
                <a:cs typeface="Times New Roman" panose="02020603050405020304" pitchFamily="18" charset="0"/>
              </a:rPr>
              <a:t>Oak Lawn PL</a:t>
            </a:r>
            <a:endParaRPr lang="en-US"/>
          </a:p>
        </p:txBody>
      </p:sp>
      <p:sp>
        <p:nvSpPr>
          <p:cNvPr id="12" name="TextBox 11">
            <a:extLst>
              <a:ext uri="{FF2B5EF4-FFF2-40B4-BE49-F238E27FC236}">
                <a16:creationId xmlns:a16="http://schemas.microsoft.com/office/drawing/2014/main" id="{9BE5EDE7-6EC4-75C4-1643-7AE4B8D0DE02}"/>
              </a:ext>
            </a:extLst>
          </p:cNvPr>
          <p:cNvSpPr txBox="1"/>
          <p:nvPr/>
        </p:nvSpPr>
        <p:spPr>
          <a:xfrm>
            <a:off x="6353230" y="1074674"/>
            <a:ext cx="2427968" cy="5099409"/>
          </a:xfrm>
          <a:prstGeom prst="rect">
            <a:avLst/>
          </a:prstGeom>
          <a:noFill/>
          <a:ln w="38100">
            <a:solidFill>
              <a:srgbClr val="F17623"/>
            </a:solidFill>
          </a:ln>
        </p:spPr>
        <p:txBody>
          <a:bodyPr wrap="square" rtlCol="0">
            <a:spAutoFit/>
          </a:bodyPr>
          <a:lstStyle/>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effectLst/>
                <a:highlight>
                  <a:srgbClr val="FFFFFF"/>
                </a:highlight>
                <a:ea typeface="Aptos" panose="020B0004020202020204" pitchFamily="34" charset="0"/>
                <a:cs typeface="Times New Roman" panose="02020603050405020304" pitchFamily="18" charset="0"/>
              </a:rPr>
              <a:t>Park Forest PL</a:t>
            </a:r>
            <a:endParaRPr lang="en-US" sz="1400" b="1" kern="100" dirty="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solidFill>
                  <a:srgbClr val="E68129"/>
                </a:solidFill>
                <a:effectLst/>
                <a:highlight>
                  <a:srgbClr val="FFFFFF"/>
                </a:highlight>
                <a:ea typeface="Aptos" panose="020B0004020202020204" pitchFamily="34" charset="0"/>
                <a:cs typeface="Times New Roman" panose="02020603050405020304" pitchFamily="18" charset="0"/>
              </a:rPr>
              <a:t>Phoenix PL</a:t>
            </a:r>
            <a:endParaRPr lang="en-US" sz="1400" b="1" kern="100" dirty="0">
              <a:solidFill>
                <a:srgbClr val="E68129"/>
              </a:solidFill>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effectLst/>
                <a:highlight>
                  <a:srgbClr val="FFFFFF"/>
                </a:highlight>
                <a:ea typeface="Aptos" panose="020B0004020202020204" pitchFamily="34" charset="0"/>
                <a:cs typeface="Times New Roman" panose="02020603050405020304" pitchFamily="18" charset="0"/>
              </a:rPr>
              <a:t>Prairie Trails PLD</a:t>
            </a:r>
            <a:endParaRPr lang="en-US" sz="1400" b="1" kern="100" dirty="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effectLst/>
                <a:highlight>
                  <a:srgbClr val="FFFFFF"/>
                </a:highlight>
                <a:ea typeface="Aptos" panose="020B0004020202020204" pitchFamily="34" charset="0"/>
                <a:cs typeface="Times New Roman" panose="02020603050405020304" pitchFamily="18" charset="0"/>
              </a:rPr>
              <a:t>Richton Park PLD</a:t>
            </a:r>
            <a:endParaRPr lang="en-US" sz="1400" b="1" kern="100" dirty="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effectLst/>
                <a:highlight>
                  <a:srgbClr val="FFFFFF"/>
                </a:highlight>
                <a:ea typeface="Aptos" panose="020B0004020202020204" pitchFamily="34" charset="0"/>
                <a:cs typeface="Times New Roman" panose="02020603050405020304" pitchFamily="18" charset="0"/>
              </a:rPr>
              <a:t>Riverdale PLD</a:t>
            </a:r>
            <a:endParaRPr lang="en-US" sz="1400" b="1" kern="100" dirty="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solidFill>
                  <a:srgbClr val="E68129"/>
                </a:solidFill>
                <a:effectLst/>
                <a:highlight>
                  <a:srgbClr val="FFFFFF"/>
                </a:highlight>
                <a:ea typeface="Aptos" panose="020B0004020202020204" pitchFamily="34" charset="0"/>
                <a:cs typeface="Times New Roman" panose="02020603050405020304" pitchFamily="18" charset="0"/>
              </a:rPr>
              <a:t>Schiller Park PL</a:t>
            </a:r>
            <a:endParaRPr lang="en-US" sz="1400" b="1" kern="100" dirty="0">
              <a:solidFill>
                <a:srgbClr val="E68129"/>
              </a:solidFill>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effectLst/>
                <a:highlight>
                  <a:srgbClr val="FFFFFF"/>
                </a:highlight>
                <a:ea typeface="Aptos" panose="020B0004020202020204" pitchFamily="34" charset="0"/>
                <a:cs typeface="Times New Roman" panose="02020603050405020304" pitchFamily="18" charset="0"/>
              </a:rPr>
              <a:t>South Holland PL</a:t>
            </a:r>
            <a:endParaRPr lang="en-US" sz="1400" b="1" kern="100" dirty="0">
              <a:effectLs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Times New Roman" panose="02020603050405020304" pitchFamily="18" charset="0"/>
              <a:buChar char="•"/>
              <a:tabLst>
                <a:tab pos="457200" algn="l"/>
              </a:tabLst>
            </a:pPr>
            <a:r>
              <a:rPr lang="en-US" sz="1400" b="1" kern="100" dirty="0">
                <a:solidFill>
                  <a:srgbClr val="E68129"/>
                </a:solidFill>
                <a:effectLst/>
                <a:highlight>
                  <a:srgbClr val="FFFFFF"/>
                </a:highlight>
                <a:ea typeface="Aptos" panose="020B0004020202020204" pitchFamily="34" charset="0"/>
                <a:cs typeface="Times New Roman" panose="02020603050405020304" pitchFamily="18" charset="0"/>
              </a:rPr>
              <a:t>Steger – South Chicago Heights PL</a:t>
            </a:r>
            <a:endParaRPr lang="en-US" sz="1400" b="1" kern="100" dirty="0">
              <a:solidFill>
                <a:srgbClr val="E68129"/>
              </a:solidFill>
              <a:effectLst/>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57200" algn="l"/>
              </a:tabLst>
              <a:defRPr/>
            </a:pPr>
            <a:r>
              <a:rPr kumimoji="0" lang="en-US" sz="1400" b="1" i="0" u="none" strike="noStrike" kern="100" cap="none" spc="0" normalizeH="0" baseline="0" noProof="0" dirty="0">
                <a:ln>
                  <a:noFill/>
                </a:ln>
                <a:solidFill>
                  <a:srgbClr val="000000"/>
                </a:solidFill>
                <a:effectLst/>
                <a:highlight>
                  <a:srgbClr val="FFFFFF"/>
                </a:highlight>
                <a:uLnTx/>
                <a:uFillTx/>
                <a:latin typeface="Gill Sans MT" panose="020B0502020104020203"/>
                <a:ea typeface="Aptos" panose="020B0004020202020204" pitchFamily="34" charset="0"/>
                <a:cs typeface="Times New Roman" panose="02020603050405020304" pitchFamily="18" charset="0"/>
              </a:rPr>
              <a:t>Stickney-Forest View PLD</a:t>
            </a:r>
            <a:endParaRPr kumimoji="0" lang="en-US" sz="1400" b="1" i="0" u="none" strike="noStrike" kern="100" cap="none" spc="0" normalizeH="0" baseline="0" noProof="0" dirty="0">
              <a:ln>
                <a:noFill/>
              </a:ln>
              <a:solidFill>
                <a:srgbClr val="000000"/>
              </a:solidFill>
              <a:effectLst/>
              <a:uLnTx/>
              <a:uFillTx/>
              <a:latin typeface="Gill Sans MT" panose="020B0502020104020203"/>
              <a:ea typeface="Aptos" panose="020B0004020202020204" pitchFamily="34" charset="0"/>
              <a:cs typeface="Times New Roman" panose="02020603050405020304" pitchFamily="18" charset="0"/>
            </a:endParaRPr>
          </a:p>
          <a:p>
            <a:pPr marL="342900" indent="-342900">
              <a:lnSpc>
                <a:spcPct val="107000"/>
              </a:lnSpc>
              <a:spcAft>
                <a:spcPts val="800"/>
              </a:spcAft>
              <a:buFont typeface="Times New Roman" panose="02020603050405020304" pitchFamily="18" charset="0"/>
              <a:buChar char="•"/>
              <a:tabLst>
                <a:tab pos="457200" algn="l"/>
              </a:tabLst>
              <a:defRPr/>
            </a:pPr>
            <a:r>
              <a:rPr kumimoji="0" lang="en-US" sz="1400" b="1" i="0" u="none" strike="noStrike" kern="100" cap="none" spc="0" normalizeH="0" baseline="0" noProof="0" dirty="0">
                <a:ln>
                  <a:noFill/>
                </a:ln>
                <a:solidFill>
                  <a:srgbClr val="000000"/>
                </a:solidFill>
                <a:effectLst/>
                <a:highlight>
                  <a:srgbClr val="FFFFFF"/>
                </a:highlight>
                <a:uLnTx/>
                <a:uFillTx/>
                <a:latin typeface="Gill Sans MT" panose="020B0502020104020203"/>
                <a:ea typeface="Aptos" panose="020B0004020202020204" pitchFamily="34" charset="0"/>
                <a:cs typeface="Times New Roman" panose="02020603050405020304" pitchFamily="18" charset="0"/>
              </a:rPr>
              <a:t>Summit PLD</a:t>
            </a:r>
          </a:p>
          <a:p>
            <a:pPr marL="342900" indent="-342900">
              <a:lnSpc>
                <a:spcPct val="107000"/>
              </a:lnSpc>
              <a:spcAft>
                <a:spcPts val="800"/>
              </a:spcAft>
              <a:buFont typeface="Times New Roman" panose="02020603050405020304" pitchFamily="18" charset="0"/>
              <a:buChar char="•"/>
              <a:tabLst>
                <a:tab pos="457200" algn="l"/>
              </a:tabLst>
              <a:defRPr/>
            </a:pPr>
            <a:r>
              <a:rPr kumimoji="0" lang="en-US" sz="1400" b="1" i="0" u="none" strike="noStrike" kern="100" cap="none" spc="0" normalizeH="0" baseline="0" noProof="0" dirty="0">
                <a:ln>
                  <a:noFill/>
                </a:ln>
                <a:solidFill>
                  <a:srgbClr val="000000"/>
                </a:solidFill>
                <a:effectLst/>
                <a:highlight>
                  <a:srgbClr val="FFFFFF"/>
                </a:highlight>
                <a:uLnTx/>
                <a:uFillTx/>
                <a:latin typeface="Gill Sans MT" panose="020B0502020104020203"/>
                <a:ea typeface="Aptos" panose="020B0004020202020204" pitchFamily="34" charset="0"/>
                <a:cs typeface="Times New Roman" panose="02020603050405020304" pitchFamily="18" charset="0"/>
              </a:rPr>
              <a:t> </a:t>
            </a:r>
            <a:r>
              <a:rPr lang="en-US" sz="1400" b="1" kern="100" dirty="0">
                <a:solidFill>
                  <a:srgbClr val="F17623"/>
                </a:solidFill>
                <a:effectLst/>
                <a:highlight>
                  <a:srgbClr val="FFFFFF"/>
                </a:highlight>
                <a:ea typeface="Aptos" panose="020B0004020202020204" pitchFamily="34" charset="0"/>
                <a:cs typeface="Times New Roman" panose="02020603050405020304" pitchFamily="18" charset="0"/>
              </a:rPr>
              <a:t>Thornton PL</a:t>
            </a:r>
          </a:p>
          <a:p>
            <a:pPr marL="342900" indent="-342900">
              <a:lnSpc>
                <a:spcPct val="107000"/>
              </a:lnSpc>
              <a:spcAft>
                <a:spcPts val="800"/>
              </a:spcAft>
              <a:buFont typeface="Times New Roman" panose="02020603050405020304" pitchFamily="18" charset="0"/>
              <a:buChar char="•"/>
              <a:tabLst>
                <a:tab pos="457200" algn="l"/>
              </a:tabLst>
              <a:defRPr/>
            </a:pPr>
            <a:r>
              <a:rPr lang="en-US" sz="1400" b="1" kern="100" dirty="0">
                <a:solidFill>
                  <a:srgbClr val="E68129"/>
                </a:solidFill>
                <a:highlight>
                  <a:srgbClr val="FFFFFF"/>
                </a:highlight>
                <a:latin typeface="+mn-lt"/>
                <a:cs typeface="Times New Roman" panose="02020603050405020304" pitchFamily="18" charset="0"/>
              </a:rPr>
              <a:t>Tinley Park PL</a:t>
            </a:r>
          </a:p>
          <a:p>
            <a:pPr marL="342900" indent="-342900">
              <a:lnSpc>
                <a:spcPct val="107000"/>
              </a:lnSpc>
              <a:spcAft>
                <a:spcPts val="800"/>
              </a:spcAft>
              <a:buFont typeface="Times New Roman" panose="02020603050405020304" pitchFamily="18" charset="0"/>
              <a:buChar char="•"/>
              <a:tabLst>
                <a:tab pos="457200" algn="l"/>
              </a:tabLst>
              <a:defRPr/>
            </a:pPr>
            <a:r>
              <a:rPr lang="en-US" sz="1400" b="1" kern="100" dirty="0">
                <a:effectLst/>
                <a:highlight>
                  <a:srgbClr val="FFFFFF"/>
                </a:highlight>
                <a:ea typeface="+mn-ea"/>
                <a:cs typeface="Times New Roman" panose="02020603050405020304" pitchFamily="18" charset="0"/>
              </a:rPr>
              <a:t>William Leonard PLD</a:t>
            </a:r>
          </a:p>
          <a:p>
            <a:pPr marL="342900" indent="-342900">
              <a:lnSpc>
                <a:spcPct val="107000"/>
              </a:lnSpc>
              <a:spcAft>
                <a:spcPts val="800"/>
              </a:spcAft>
              <a:buFont typeface="Times New Roman" panose="02020603050405020304" pitchFamily="18" charset="0"/>
              <a:buChar char="•"/>
              <a:tabLst>
                <a:tab pos="457200" algn="l"/>
              </a:tabLst>
              <a:defRPr/>
            </a:pPr>
            <a:r>
              <a:rPr lang="en-US" sz="1400" b="1" kern="100" dirty="0">
                <a:solidFill>
                  <a:schemeClr val="tx1"/>
                </a:solidFill>
                <a:highlight>
                  <a:srgbClr val="FFFFFF"/>
                </a:highlight>
                <a:latin typeface="+mn-lt"/>
                <a:cs typeface="Times New Roman" panose="02020603050405020304" pitchFamily="18" charset="0"/>
              </a:rPr>
              <a:t>Worth PLD</a:t>
            </a:r>
            <a:endParaRPr lang="en-US" sz="1800" b="1" kern="1200" dirty="0">
              <a:solidFill>
                <a:schemeClr val="tx1"/>
              </a:solidFill>
              <a:effectLst/>
              <a:latin typeface="+mn-lt"/>
              <a:ea typeface="+mn-ea"/>
              <a:cs typeface="+mn-cs"/>
            </a:endParaRPr>
          </a:p>
        </p:txBody>
      </p:sp>
      <p:pic>
        <p:nvPicPr>
          <p:cNvPr id="21" name="Picture 20" descr="A white speech bubble with black text&#10;&#10;Description automatically generated">
            <a:extLst>
              <a:ext uri="{FF2B5EF4-FFF2-40B4-BE49-F238E27FC236}">
                <a16:creationId xmlns:a16="http://schemas.microsoft.com/office/drawing/2014/main" id="{65C4B226-CEF1-2C76-EAD9-952583E06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604" y="930324"/>
            <a:ext cx="2471866" cy="2072763"/>
          </a:xfrm>
          <a:prstGeom prst="rect">
            <a:avLst/>
          </a:prstGeom>
          <a:ln>
            <a:noFill/>
          </a:ln>
          <a:effectLst>
            <a:outerShdw blurRad="292100" dist="139700" dir="2700000" algn="tl" rotWithShape="0">
              <a:srgbClr val="333333">
                <a:alpha val="65000"/>
              </a:srgbClr>
            </a:outerShdw>
          </a:effectLst>
        </p:spPr>
      </p:pic>
      <p:pic>
        <p:nvPicPr>
          <p:cNvPr id="23" name="Picture 22" descr="A group of people with different age&#10;&#10;Description automatically generated">
            <a:extLst>
              <a:ext uri="{FF2B5EF4-FFF2-40B4-BE49-F238E27FC236}">
                <a16:creationId xmlns:a16="http://schemas.microsoft.com/office/drawing/2014/main" id="{D470A492-4969-36A8-26E4-512F569F22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511" y="3634564"/>
            <a:ext cx="2094053" cy="2094053"/>
          </a:xfrm>
          <a:prstGeom prst="rect">
            <a:avLst/>
          </a:prstGeom>
          <a:ln>
            <a:noFill/>
          </a:ln>
          <a:effectLst>
            <a:outerShdw blurRad="292100" dist="139700" dir="2700000" algn="tl" rotWithShape="0">
              <a:srgbClr val="333333">
                <a:alpha val="65000"/>
              </a:srgbClr>
            </a:outerShdw>
          </a:effectLst>
        </p:spPr>
      </p:pic>
      <p:pic>
        <p:nvPicPr>
          <p:cNvPr id="29" name="Picture 28" descr="A black and white pictogram of a person dancing&#10;&#10;Description automatically generated">
            <a:extLst>
              <a:ext uri="{FF2B5EF4-FFF2-40B4-BE49-F238E27FC236}">
                <a16:creationId xmlns:a16="http://schemas.microsoft.com/office/drawing/2014/main" id="{2246E44C-0EB4-C12B-BB6A-CC4CB1946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439" y="3585492"/>
            <a:ext cx="2143125" cy="2143125"/>
          </a:xfrm>
          <a:prstGeom prst="rect">
            <a:avLst/>
          </a:prstGeom>
        </p:spPr>
      </p:pic>
    </p:spTree>
    <p:extLst>
      <p:ext uri="{BB962C8B-B14F-4D97-AF65-F5344CB8AC3E}">
        <p14:creationId xmlns:p14="http://schemas.microsoft.com/office/powerpoint/2010/main" val="423484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F61764-8043-42A4-3D1A-CA1A91FF5721}"/>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9" name="Graphic 8" descr="Clipboard Checked with solid fill">
            <a:extLst>
              <a:ext uri="{FF2B5EF4-FFF2-40B4-BE49-F238E27FC236}">
                <a16:creationId xmlns:a16="http://schemas.microsoft.com/office/drawing/2014/main" id="{F83DC469-4012-765A-FE02-945FD5098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sp>
        <p:nvSpPr>
          <p:cNvPr id="3" name="TextBox 2">
            <a:extLst>
              <a:ext uri="{FF2B5EF4-FFF2-40B4-BE49-F238E27FC236}">
                <a16:creationId xmlns:a16="http://schemas.microsoft.com/office/drawing/2014/main" id="{F181A6AA-D618-24C2-1E83-D85A40EE2992}"/>
              </a:ext>
            </a:extLst>
          </p:cNvPr>
          <p:cNvSpPr txBox="1"/>
          <p:nvPr/>
        </p:nvSpPr>
        <p:spPr>
          <a:xfrm>
            <a:off x="390144" y="171450"/>
            <a:ext cx="8612464" cy="1754326"/>
          </a:xfrm>
          <a:prstGeom prst="rect">
            <a:avLst/>
          </a:prstGeom>
          <a:noFill/>
        </p:spPr>
        <p:txBody>
          <a:bodyPr wrap="square" rtlCol="0">
            <a:spAutoFit/>
          </a:bodyPr>
          <a:lstStyle/>
          <a:p>
            <a:pPr algn="ctr"/>
            <a:r>
              <a:rPr lang="en-US" sz="3600" b="1" dirty="0">
                <a:solidFill>
                  <a:schemeClr val="accent2"/>
                </a:solidFill>
                <a:latin typeface="+mj-lt"/>
              </a:rPr>
              <a:t>How do you connect with your Aging Network?</a:t>
            </a:r>
          </a:p>
          <a:p>
            <a:pPr algn="ctr"/>
            <a:endParaRPr lang="en-US" sz="3600" b="1" dirty="0">
              <a:solidFill>
                <a:schemeClr val="accent2"/>
              </a:solidFill>
              <a:latin typeface="+mj-lt"/>
            </a:endParaRPr>
          </a:p>
        </p:txBody>
      </p:sp>
      <p:sp>
        <p:nvSpPr>
          <p:cNvPr id="22" name="TextBox 21">
            <a:extLst>
              <a:ext uri="{FF2B5EF4-FFF2-40B4-BE49-F238E27FC236}">
                <a16:creationId xmlns:a16="http://schemas.microsoft.com/office/drawing/2014/main" id="{BDDD02B6-3EDC-740B-4988-9F8707950C02}"/>
              </a:ext>
            </a:extLst>
          </p:cNvPr>
          <p:cNvSpPr txBox="1"/>
          <p:nvPr/>
        </p:nvSpPr>
        <p:spPr>
          <a:xfrm>
            <a:off x="520995" y="6211668"/>
            <a:ext cx="4633208" cy="461665"/>
          </a:xfrm>
          <a:prstGeom prst="rect">
            <a:avLst/>
          </a:prstGeom>
          <a:noFill/>
        </p:spPr>
        <p:txBody>
          <a:bodyPr wrap="square" rtlCol="0">
            <a:spAutoFit/>
          </a:bodyPr>
          <a:lstStyle/>
          <a:p>
            <a:r>
              <a:rPr lang="en-US" sz="2400" b="1">
                <a:solidFill>
                  <a:srgbClr val="005293"/>
                </a:solidFill>
              </a:rPr>
              <a:t>services.ageoptions.org</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BD02BA1C-8943-E5B2-04B9-DB04078C34B3}"/>
                  </a:ext>
                </a:extLst>
              </p14:cNvPr>
              <p14:cNvContentPartPr/>
              <p14:nvPr/>
            </p14:nvContentPartPr>
            <p14:xfrm>
              <a:off x="7101130" y="3052325"/>
              <a:ext cx="360" cy="2160"/>
            </p14:xfrm>
          </p:contentPart>
        </mc:Choice>
        <mc:Fallback xmlns="">
          <p:pic>
            <p:nvPicPr>
              <p:cNvPr id="8" name="Ink 7">
                <a:extLst>
                  <a:ext uri="{FF2B5EF4-FFF2-40B4-BE49-F238E27FC236}">
                    <a16:creationId xmlns:a16="http://schemas.microsoft.com/office/drawing/2014/main" id="{BD02BA1C-8943-E5B2-04B9-DB04078C34B3}"/>
                  </a:ext>
                </a:extLst>
              </p:cNvPr>
              <p:cNvPicPr/>
              <p:nvPr/>
            </p:nvPicPr>
            <p:blipFill>
              <a:blip r:embed="rId6"/>
              <a:stretch>
                <a:fillRect/>
              </a:stretch>
            </p:blipFill>
            <p:spPr>
              <a:xfrm>
                <a:off x="7095010" y="3044981"/>
                <a:ext cx="12600" cy="168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0E5AD65-C0E6-76E8-707C-E40CB77A831A}"/>
                  </a:ext>
                </a:extLst>
              </p14:cNvPr>
              <p14:cNvContentPartPr/>
              <p14:nvPr/>
            </p14:nvContentPartPr>
            <p14:xfrm>
              <a:off x="7266370" y="3062405"/>
              <a:ext cx="360" cy="2160"/>
            </p14:xfrm>
          </p:contentPart>
        </mc:Choice>
        <mc:Fallback xmlns="">
          <p:pic>
            <p:nvPicPr>
              <p:cNvPr id="10" name="Ink 9">
                <a:extLst>
                  <a:ext uri="{FF2B5EF4-FFF2-40B4-BE49-F238E27FC236}">
                    <a16:creationId xmlns:a16="http://schemas.microsoft.com/office/drawing/2014/main" id="{90E5AD65-C0E6-76E8-707C-E40CB77A831A}"/>
                  </a:ext>
                </a:extLst>
              </p:cNvPr>
              <p:cNvPicPr/>
              <p:nvPr/>
            </p:nvPicPr>
            <p:blipFill>
              <a:blip r:embed="rId6"/>
              <a:stretch>
                <a:fillRect/>
              </a:stretch>
            </p:blipFill>
            <p:spPr>
              <a:xfrm>
                <a:off x="7260250" y="3056285"/>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A7FAF4CC-CDDA-BD32-27CB-3C9CEFBD95F7}"/>
                  </a:ext>
                </a:extLst>
              </p14:cNvPr>
              <p14:cNvContentPartPr/>
              <p14:nvPr/>
            </p14:nvContentPartPr>
            <p14:xfrm>
              <a:off x="7188250" y="3062405"/>
              <a:ext cx="360" cy="2160"/>
            </p14:xfrm>
          </p:contentPart>
        </mc:Choice>
        <mc:Fallback xmlns="">
          <p:pic>
            <p:nvPicPr>
              <p:cNvPr id="11" name="Ink 10">
                <a:extLst>
                  <a:ext uri="{FF2B5EF4-FFF2-40B4-BE49-F238E27FC236}">
                    <a16:creationId xmlns:a16="http://schemas.microsoft.com/office/drawing/2014/main" id="{A7FAF4CC-CDDA-BD32-27CB-3C9CEFBD95F7}"/>
                  </a:ext>
                </a:extLst>
              </p:cNvPr>
              <p:cNvPicPr/>
              <p:nvPr/>
            </p:nvPicPr>
            <p:blipFill>
              <a:blip r:embed="rId6"/>
              <a:stretch>
                <a:fillRect/>
              </a:stretch>
            </p:blipFill>
            <p:spPr>
              <a:xfrm>
                <a:off x="7182130" y="3056285"/>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DC9208A-3C28-88EB-8CC4-36173519867A}"/>
                  </a:ext>
                </a:extLst>
              </p14:cNvPr>
              <p14:cNvContentPartPr/>
              <p14:nvPr/>
            </p14:nvContentPartPr>
            <p14:xfrm>
              <a:off x="7417930" y="3139805"/>
              <a:ext cx="4320" cy="1800"/>
            </p14:xfrm>
          </p:contentPart>
        </mc:Choice>
        <mc:Fallback xmlns="">
          <p:pic>
            <p:nvPicPr>
              <p:cNvPr id="12" name="Ink 11">
                <a:extLst>
                  <a:ext uri="{FF2B5EF4-FFF2-40B4-BE49-F238E27FC236}">
                    <a16:creationId xmlns:a16="http://schemas.microsoft.com/office/drawing/2014/main" id="{FDC9208A-3C28-88EB-8CC4-36173519867A}"/>
                  </a:ext>
                </a:extLst>
              </p:cNvPr>
              <p:cNvPicPr/>
              <p:nvPr/>
            </p:nvPicPr>
            <p:blipFill>
              <a:blip r:embed="rId6"/>
              <a:stretch>
                <a:fillRect/>
              </a:stretch>
            </p:blipFill>
            <p:spPr>
              <a:xfrm>
                <a:off x="7411810" y="3133685"/>
                <a:ext cx="16560" cy="14040"/>
              </a:xfrm>
              <a:prstGeom prst="rect">
                <a:avLst/>
              </a:prstGeom>
            </p:spPr>
          </p:pic>
        </mc:Fallback>
      </mc:AlternateContent>
      <p:pic>
        <p:nvPicPr>
          <p:cNvPr id="14" name="Picture 13" descr="A person with colorful question marks above their head&#10;&#10;Description automatically generated">
            <a:extLst>
              <a:ext uri="{FF2B5EF4-FFF2-40B4-BE49-F238E27FC236}">
                <a16:creationId xmlns:a16="http://schemas.microsoft.com/office/drawing/2014/main" id="{A0BB98FB-D201-7936-91F9-3288499D6F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1144" y="1908790"/>
            <a:ext cx="3297780" cy="3933546"/>
          </a:xfrm>
          <a:prstGeom prst="rect">
            <a:avLst/>
          </a:prstGeom>
        </p:spPr>
      </p:pic>
    </p:spTree>
    <p:extLst>
      <p:ext uri="{BB962C8B-B14F-4D97-AF65-F5344CB8AC3E}">
        <p14:creationId xmlns:p14="http://schemas.microsoft.com/office/powerpoint/2010/main" val="1636101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F61764-8043-42A4-3D1A-CA1A91FF5721}"/>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9" name="Graphic 8" descr="Clipboard Checked with solid fill">
            <a:extLst>
              <a:ext uri="{FF2B5EF4-FFF2-40B4-BE49-F238E27FC236}">
                <a16:creationId xmlns:a16="http://schemas.microsoft.com/office/drawing/2014/main" id="{F83DC469-4012-765A-FE02-945FD5098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sp>
        <p:nvSpPr>
          <p:cNvPr id="3" name="TextBox 2">
            <a:extLst>
              <a:ext uri="{FF2B5EF4-FFF2-40B4-BE49-F238E27FC236}">
                <a16:creationId xmlns:a16="http://schemas.microsoft.com/office/drawing/2014/main" id="{F181A6AA-D618-24C2-1E83-D85A40EE2992}"/>
              </a:ext>
            </a:extLst>
          </p:cNvPr>
          <p:cNvSpPr txBox="1"/>
          <p:nvPr/>
        </p:nvSpPr>
        <p:spPr>
          <a:xfrm>
            <a:off x="390144" y="171450"/>
            <a:ext cx="8612464" cy="646331"/>
          </a:xfrm>
          <a:prstGeom prst="rect">
            <a:avLst/>
          </a:prstGeom>
          <a:noFill/>
        </p:spPr>
        <p:txBody>
          <a:bodyPr wrap="square" rtlCol="0">
            <a:spAutoFit/>
          </a:bodyPr>
          <a:lstStyle/>
          <a:p>
            <a:pPr algn="ctr"/>
            <a:r>
              <a:rPr lang="en-US" sz="3600" b="1">
                <a:solidFill>
                  <a:schemeClr val="accent2"/>
                </a:solidFill>
                <a:latin typeface="+mj-lt"/>
              </a:rPr>
              <a:t>AgeOptions Referral Page</a:t>
            </a:r>
          </a:p>
        </p:txBody>
      </p:sp>
      <p:sp>
        <p:nvSpPr>
          <p:cNvPr id="22" name="TextBox 21">
            <a:extLst>
              <a:ext uri="{FF2B5EF4-FFF2-40B4-BE49-F238E27FC236}">
                <a16:creationId xmlns:a16="http://schemas.microsoft.com/office/drawing/2014/main" id="{BDDD02B6-3EDC-740B-4988-9F8707950C02}"/>
              </a:ext>
            </a:extLst>
          </p:cNvPr>
          <p:cNvSpPr txBox="1"/>
          <p:nvPr/>
        </p:nvSpPr>
        <p:spPr>
          <a:xfrm>
            <a:off x="520995" y="6211668"/>
            <a:ext cx="4633208" cy="461665"/>
          </a:xfrm>
          <a:prstGeom prst="rect">
            <a:avLst/>
          </a:prstGeom>
          <a:noFill/>
        </p:spPr>
        <p:txBody>
          <a:bodyPr wrap="square" rtlCol="0">
            <a:spAutoFit/>
          </a:bodyPr>
          <a:lstStyle/>
          <a:p>
            <a:r>
              <a:rPr lang="en-US" sz="2400" b="1">
                <a:solidFill>
                  <a:srgbClr val="005293"/>
                </a:solidFill>
              </a:rPr>
              <a:t>services.ageoptions.org</a:t>
            </a:r>
          </a:p>
        </p:txBody>
      </p:sp>
      <p:pic>
        <p:nvPicPr>
          <p:cNvPr id="12" name="Picture 11" descr="A screenshot of a computer&#10;&#10;Description automatically generated">
            <a:extLst>
              <a:ext uri="{FF2B5EF4-FFF2-40B4-BE49-F238E27FC236}">
                <a16:creationId xmlns:a16="http://schemas.microsoft.com/office/drawing/2014/main" id="{ADF9E990-8420-271C-3787-C0262B377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360" y="1132886"/>
            <a:ext cx="6879686" cy="4579011"/>
          </a:xfrm>
          <a:prstGeom prst="rect">
            <a:avLst/>
          </a:prstGeom>
          <a:ln w="38100">
            <a:solidFill>
              <a:srgbClr val="005293"/>
            </a:solidFill>
          </a:ln>
        </p:spPr>
      </p:pic>
    </p:spTree>
    <p:extLst>
      <p:ext uri="{BB962C8B-B14F-4D97-AF65-F5344CB8AC3E}">
        <p14:creationId xmlns:p14="http://schemas.microsoft.com/office/powerpoint/2010/main" val="1987726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2062103"/>
          </a:xfrm>
          <a:prstGeom prst="rect">
            <a:avLst/>
          </a:prstGeom>
        </p:spPr>
        <p:txBody>
          <a:bodyPr wrap="square" lIns="91440" tIns="45720" rIns="91440" bIns="45720" anchor="t">
            <a:spAutoFit/>
          </a:bodyPr>
          <a:lstStyle/>
          <a:p>
            <a:pPr algn="ctr"/>
            <a:r>
              <a:rPr lang="en-US" sz="3600" b="1" dirty="0">
                <a:solidFill>
                  <a:schemeClr val="accent2"/>
                </a:solidFill>
                <a:latin typeface="+mj-lt"/>
              </a:rPr>
              <a:t>FY25 Library CARES Administrative Details</a:t>
            </a:r>
          </a:p>
          <a:p>
            <a:pPr algn="ctr"/>
            <a:endParaRPr lang="en-US" sz="3600" b="1" i="0" dirty="0">
              <a:solidFill>
                <a:schemeClr val="accent2"/>
              </a:solidFill>
              <a:effectLst/>
              <a:latin typeface="+mj-lt"/>
            </a:endParaRPr>
          </a:p>
          <a:p>
            <a:pPr algn="ctr"/>
            <a:endParaRPr lang="en-US" sz="2000" dirty="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12856" y="6070191"/>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1874" y="2364742"/>
            <a:ext cx="2128513" cy="2128513"/>
          </a:xfrm>
          <a:prstGeom prst="rect">
            <a:avLst/>
          </a:prstGeom>
        </p:spPr>
      </p:pic>
      <p:pic>
        <p:nvPicPr>
          <p:cNvPr id="7" name="Picture 6" descr="A blue and white bubble with black text&#10;&#10;Description automatically generated">
            <a:extLst>
              <a:ext uri="{FF2B5EF4-FFF2-40B4-BE49-F238E27FC236}">
                <a16:creationId xmlns:a16="http://schemas.microsoft.com/office/drawing/2014/main" id="{3E469CE1-FC3C-ECF2-963F-C678C5FEA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099" y="1809069"/>
            <a:ext cx="4877481" cy="4877481"/>
          </a:xfrm>
          <a:prstGeom prst="rect">
            <a:avLst/>
          </a:prstGeom>
        </p:spPr>
      </p:pic>
    </p:spTree>
    <p:extLst>
      <p:ext uri="{BB962C8B-B14F-4D97-AF65-F5344CB8AC3E}">
        <p14:creationId xmlns:p14="http://schemas.microsoft.com/office/powerpoint/2010/main" val="2452443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dirty="0">
                <a:solidFill>
                  <a:schemeClr val="accent2"/>
                </a:solidFill>
                <a:latin typeface="+mj-lt"/>
              </a:rPr>
              <a:t>FY25 Administrative Details</a:t>
            </a:r>
          </a:p>
          <a:p>
            <a:pPr algn="ctr"/>
            <a:endParaRPr lang="en-US" sz="3600" b="1" i="0" dirty="0">
              <a:solidFill>
                <a:schemeClr val="accent2"/>
              </a:solidFill>
              <a:effectLst/>
              <a:latin typeface="+mj-lt"/>
            </a:endParaRPr>
          </a:p>
          <a:p>
            <a:pPr algn="ctr"/>
            <a:endParaRPr lang="en-US" sz="2000" dirty="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12856" y="6070191"/>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1874" y="2364742"/>
            <a:ext cx="2128513" cy="2128513"/>
          </a:xfrm>
          <a:prstGeom prst="rect">
            <a:avLst/>
          </a:prstGeom>
        </p:spPr>
      </p:pic>
      <p:graphicFrame>
        <p:nvGraphicFramePr>
          <p:cNvPr id="32" name="TextBox 5">
            <a:extLst>
              <a:ext uri="{FF2B5EF4-FFF2-40B4-BE49-F238E27FC236}">
                <a16:creationId xmlns:a16="http://schemas.microsoft.com/office/drawing/2014/main" id="{03E312F4-0EE4-4E6D-BA47-3D0FD2D670CB}"/>
              </a:ext>
            </a:extLst>
          </p:cNvPr>
          <p:cNvGraphicFramePr/>
          <p:nvPr>
            <p:extLst>
              <p:ext uri="{D42A27DB-BD31-4B8C-83A1-F6EECF244321}">
                <p14:modId xmlns:p14="http://schemas.microsoft.com/office/powerpoint/2010/main" val="3910112286"/>
              </p:ext>
            </p:extLst>
          </p:nvPr>
        </p:nvGraphicFramePr>
        <p:xfrm>
          <a:off x="521993" y="1407377"/>
          <a:ext cx="7850037" cy="50783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839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2616101"/>
          </a:xfrm>
          <a:prstGeom prst="rect">
            <a:avLst/>
          </a:prstGeom>
        </p:spPr>
        <p:txBody>
          <a:bodyPr wrap="square" lIns="91440" tIns="45720" rIns="91440" bIns="45720" anchor="t">
            <a:spAutoFit/>
          </a:bodyPr>
          <a:lstStyle/>
          <a:p>
            <a:pPr algn="ctr"/>
            <a:r>
              <a:rPr lang="en-US" sz="3600" dirty="0">
                <a:solidFill>
                  <a:schemeClr val="accent2"/>
                </a:solidFill>
                <a:latin typeface="+mj-lt"/>
              </a:rPr>
              <a:t>FY25 Quarterly Mandatory Meeting Dates </a:t>
            </a:r>
          </a:p>
          <a:p>
            <a:pPr algn="ctr"/>
            <a:r>
              <a:rPr lang="en-US" sz="3600" dirty="0">
                <a:solidFill>
                  <a:schemeClr val="accent2"/>
                </a:solidFill>
                <a:latin typeface="+mj-lt"/>
              </a:rPr>
              <a:t>Meetings are held virtually</a:t>
            </a:r>
          </a:p>
          <a:p>
            <a:pPr algn="ctr"/>
            <a:r>
              <a:rPr lang="en-US" sz="3600" dirty="0">
                <a:solidFill>
                  <a:schemeClr val="accent2"/>
                </a:solidFill>
                <a:latin typeface="+mj-lt"/>
              </a:rPr>
              <a:t>Tuesdays from 10:00 am – 11:30 am</a:t>
            </a:r>
          </a:p>
          <a:p>
            <a:pPr algn="ctr"/>
            <a:endParaRPr lang="en-US" sz="3600" b="1" i="0" dirty="0">
              <a:solidFill>
                <a:schemeClr val="accent2"/>
              </a:solidFill>
              <a:effectLst/>
              <a:latin typeface="+mj-lt"/>
            </a:endParaRPr>
          </a:p>
          <a:p>
            <a:pPr algn="ctr"/>
            <a:endParaRPr lang="en-US" sz="2000" dirty="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774130" y="3057990"/>
            <a:ext cx="7454347" cy="2154436"/>
          </a:xfrm>
          <a:prstGeom prst="rect">
            <a:avLst/>
          </a:prstGeom>
          <a:noFill/>
          <a:ln w="38100">
            <a:solidFill>
              <a:srgbClr val="F1762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2" indent="-342900">
              <a:buFont typeface="Arial"/>
              <a:buChar char="•"/>
            </a:pPr>
            <a:endParaRPr lang="en-US" sz="2200" b="1">
              <a:solidFill>
                <a:srgbClr val="FF6600"/>
              </a:solidFill>
              <a:latin typeface="Gill Sans Std Light"/>
            </a:endParaRPr>
          </a:p>
          <a:p>
            <a:pPr marL="1257300" lvl="2" indent="-342900">
              <a:buFont typeface="Arial"/>
              <a:buChar char="•"/>
            </a:pPr>
            <a:r>
              <a:rPr lang="en-US" sz="2200" b="1">
                <a:solidFill>
                  <a:srgbClr val="FF6600"/>
                </a:solidFill>
                <a:latin typeface="Gill Sans Std Light"/>
              </a:rPr>
              <a:t>Tuesday, December 10th, 2024</a:t>
            </a:r>
            <a:endParaRPr lang="en-US" sz="2200" b="1" baseline="30000">
              <a:solidFill>
                <a:srgbClr val="FF6600"/>
              </a:solidFill>
              <a:latin typeface="Gill Sans Std Light"/>
            </a:endParaRPr>
          </a:p>
          <a:p>
            <a:pPr marL="1257300" lvl="2" indent="-342900">
              <a:buFont typeface="Arial"/>
              <a:buChar char="•"/>
            </a:pPr>
            <a:r>
              <a:rPr lang="en-US" sz="2200" b="1">
                <a:solidFill>
                  <a:srgbClr val="FF6600"/>
                </a:solidFill>
                <a:latin typeface="Gill Sans Std Light"/>
              </a:rPr>
              <a:t>Tuesday, March 18th, 2025</a:t>
            </a:r>
          </a:p>
          <a:p>
            <a:pPr marL="1257300" lvl="2" indent="-342900">
              <a:buFont typeface="Arial"/>
              <a:buChar char="•"/>
            </a:pPr>
            <a:r>
              <a:rPr lang="en-US" sz="2200" b="1">
                <a:solidFill>
                  <a:srgbClr val="FF6600"/>
                </a:solidFill>
                <a:latin typeface="Gill Sans Std Light"/>
              </a:rPr>
              <a:t>Tuesday, June 17th, 2025</a:t>
            </a:r>
          </a:p>
          <a:p>
            <a:pPr marL="1257300" lvl="2" indent="-342900">
              <a:buFont typeface="Arial"/>
              <a:buChar char="•"/>
            </a:pPr>
            <a:r>
              <a:rPr lang="en-US" sz="2200" b="1">
                <a:solidFill>
                  <a:srgbClr val="FF6600"/>
                </a:solidFill>
                <a:latin typeface="Gill Sans Std Light"/>
              </a:rPr>
              <a:t>Tuesday, September 16th, 2025</a:t>
            </a:r>
          </a:p>
          <a:p>
            <a:endParaRPr lang="en-US" sz="2400"/>
          </a:p>
        </p:txBody>
      </p:sp>
      <p:pic>
        <p:nvPicPr>
          <p:cNvPr id="11" name="Graphic 10" descr="Folder Search with solid fill">
            <a:extLst>
              <a:ext uri="{FF2B5EF4-FFF2-40B4-BE49-F238E27FC236}">
                <a16:creationId xmlns:a16="http://schemas.microsoft.com/office/drawing/2014/main" id="{1409F78F-C60B-7E17-0CAF-D7FF0654FC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1874" y="2364742"/>
            <a:ext cx="2128513" cy="2128513"/>
          </a:xfrm>
          <a:prstGeom prst="rect">
            <a:avLst/>
          </a:prstGeom>
        </p:spPr>
      </p:pic>
      <p:pic>
        <p:nvPicPr>
          <p:cNvPr id="7" name="Picture 6" descr="Icon&#10;&#10;Description automatically generated">
            <a:extLst>
              <a:ext uri="{FF2B5EF4-FFF2-40B4-BE49-F238E27FC236}">
                <a16:creationId xmlns:a16="http://schemas.microsoft.com/office/drawing/2014/main" id="{83D9D368-5509-541B-55CA-CCF5E76AB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310" y="3559770"/>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Straight Arrow Connector 7">
            <a:extLst>
              <a:ext uri="{FF2B5EF4-FFF2-40B4-BE49-F238E27FC236}">
                <a16:creationId xmlns:a16="http://schemas.microsoft.com/office/drawing/2014/main" id="{973D4C6B-1C29-24D1-DCA1-66C7A473A01E}"/>
              </a:ext>
            </a:extLst>
          </p:cNvPr>
          <p:cNvCxnSpPr>
            <a:cxnSpLocks/>
          </p:cNvCxnSpPr>
          <p:nvPr/>
        </p:nvCxnSpPr>
        <p:spPr>
          <a:xfrm flipH="1">
            <a:off x="5680840" y="2937194"/>
            <a:ext cx="1277470" cy="537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56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E0DE0D-8EF6-FD69-4BF1-11471A2C594D}"/>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a:solidFill>
                  <a:schemeClr val="accent2"/>
                </a:solidFill>
                <a:latin typeface="+mj-lt"/>
              </a:rPr>
              <a:t>FY25 Quarterly Report Due Dates </a:t>
            </a: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966304" y="2177912"/>
            <a:ext cx="7454347" cy="3539430"/>
          </a:xfrm>
          <a:prstGeom prst="rect">
            <a:avLst/>
          </a:prstGeom>
          <a:noFill/>
          <a:ln w="38100">
            <a:solidFill>
              <a:srgbClr val="F1762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800">
                <a:solidFill>
                  <a:srgbClr val="005193"/>
                </a:solidFill>
                <a:latin typeface="Gill Sans Std Light"/>
              </a:rPr>
              <a:t>Quarterly Reports are due the Friday of the week following quarter-end by close of business:</a:t>
            </a:r>
          </a:p>
          <a:p>
            <a:pPr lvl="1"/>
            <a:endParaRPr lang="en-US" sz="2800">
              <a:solidFill>
                <a:srgbClr val="005193"/>
              </a:solidFill>
              <a:latin typeface="Gill Sans Std Light"/>
            </a:endParaRPr>
          </a:p>
          <a:p>
            <a:pPr marL="1257300" lvl="2" indent="-342900">
              <a:buFont typeface="Arial"/>
              <a:buChar char="•"/>
            </a:pPr>
            <a:r>
              <a:rPr lang="en-US" sz="2200" b="1">
                <a:solidFill>
                  <a:srgbClr val="FF6600"/>
                </a:solidFill>
                <a:latin typeface="Gill Sans Std Light"/>
              </a:rPr>
              <a:t>Friday, January 3rd, 2025</a:t>
            </a:r>
            <a:endParaRPr lang="en-US" sz="2200" b="1" baseline="30000">
              <a:solidFill>
                <a:srgbClr val="FF6600"/>
              </a:solidFill>
              <a:latin typeface="Gill Sans Std Light"/>
            </a:endParaRPr>
          </a:p>
          <a:p>
            <a:pPr marL="1257300" lvl="2" indent="-342900">
              <a:buFont typeface="Arial"/>
              <a:buChar char="•"/>
            </a:pPr>
            <a:r>
              <a:rPr lang="en-US" sz="2200" b="1">
                <a:solidFill>
                  <a:srgbClr val="FF6600"/>
                </a:solidFill>
                <a:latin typeface="Gill Sans Std Light"/>
              </a:rPr>
              <a:t>Friday, April 4th, 2025</a:t>
            </a:r>
          </a:p>
          <a:p>
            <a:pPr marL="1257300" lvl="2" indent="-342900">
              <a:buFont typeface="Arial"/>
              <a:buChar char="•"/>
            </a:pPr>
            <a:r>
              <a:rPr lang="en-US" sz="2200" b="1">
                <a:solidFill>
                  <a:srgbClr val="FF6600"/>
                </a:solidFill>
                <a:latin typeface="Gill Sans Std Light"/>
              </a:rPr>
              <a:t>Monday, July 7th, 2025</a:t>
            </a:r>
          </a:p>
          <a:p>
            <a:pPr marL="1257300" lvl="2" indent="-342900">
              <a:buFont typeface="Arial"/>
              <a:buChar char="•"/>
            </a:pPr>
            <a:r>
              <a:rPr lang="en-US" sz="2200" b="1">
                <a:solidFill>
                  <a:srgbClr val="FF6600"/>
                </a:solidFill>
                <a:latin typeface="Gill Sans Std Light"/>
              </a:rPr>
              <a:t>Friday, October 3rd, 2025</a:t>
            </a:r>
          </a:p>
          <a:p>
            <a:endParaRPr lang="en-US" sz="2400"/>
          </a:p>
        </p:txBody>
      </p:sp>
      <p:pic>
        <p:nvPicPr>
          <p:cNvPr id="11" name="Graphic 10" descr="Folder Search with solid fill">
            <a:extLst>
              <a:ext uri="{FF2B5EF4-FFF2-40B4-BE49-F238E27FC236}">
                <a16:creationId xmlns:a16="http://schemas.microsoft.com/office/drawing/2014/main" id="{1409F78F-C60B-7E17-0CAF-D7FF0654FC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1874" y="2364742"/>
            <a:ext cx="2128513" cy="2128513"/>
          </a:xfrm>
          <a:prstGeom prst="rect">
            <a:avLst/>
          </a:prstGeom>
        </p:spPr>
      </p:pic>
      <p:pic>
        <p:nvPicPr>
          <p:cNvPr id="7" name="Picture 6" descr="Icon&#10;&#10;Description automatically generated">
            <a:extLst>
              <a:ext uri="{FF2B5EF4-FFF2-40B4-BE49-F238E27FC236}">
                <a16:creationId xmlns:a16="http://schemas.microsoft.com/office/drawing/2014/main" id="{83D9D368-5509-541B-55CA-CCF5E76AB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310" y="3559770"/>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Straight Arrow Connector 7">
            <a:extLst>
              <a:ext uri="{FF2B5EF4-FFF2-40B4-BE49-F238E27FC236}">
                <a16:creationId xmlns:a16="http://schemas.microsoft.com/office/drawing/2014/main" id="{973D4C6B-1C29-24D1-DCA1-66C7A473A01E}"/>
              </a:ext>
            </a:extLst>
          </p:cNvPr>
          <p:cNvCxnSpPr>
            <a:cxnSpLocks/>
          </p:cNvCxnSpPr>
          <p:nvPr/>
        </p:nvCxnSpPr>
        <p:spPr>
          <a:xfrm flipH="1">
            <a:off x="5291034" y="3466222"/>
            <a:ext cx="1277470" cy="537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8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2062103"/>
          </a:xfrm>
          <a:prstGeom prst="rect">
            <a:avLst/>
          </a:prstGeom>
        </p:spPr>
        <p:txBody>
          <a:bodyPr wrap="square" lIns="91440" tIns="45720" rIns="91440" bIns="45720" anchor="t">
            <a:spAutoFit/>
          </a:bodyPr>
          <a:lstStyle/>
          <a:p>
            <a:pPr algn="ctr"/>
            <a:r>
              <a:rPr lang="en-US" sz="3600">
                <a:solidFill>
                  <a:schemeClr val="accent2"/>
                </a:solidFill>
                <a:latin typeface="+mj-lt"/>
              </a:rPr>
              <a:t>FY 2025</a:t>
            </a:r>
          </a:p>
          <a:p>
            <a:pPr algn="ctr"/>
            <a:endParaRPr lang="en-US" sz="3600">
              <a:solidFill>
                <a:schemeClr val="accent2"/>
              </a:solidFill>
              <a:latin typeface="+mj-lt"/>
            </a:endParaRP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1002735" y="1236174"/>
            <a:ext cx="7232618" cy="3170099"/>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F17623"/>
                </a:solidFill>
                <a:latin typeface="+mj-lt"/>
              </a:rPr>
              <a:t>There will be a Library Programs Evaluation survey like last year. Stay tuned there will be more at the December meeting</a:t>
            </a:r>
          </a:p>
        </p:txBody>
      </p:sp>
      <p:pic>
        <p:nvPicPr>
          <p:cNvPr id="14" name="Graphic 13" descr="Clipboard Checked with solid fill">
            <a:extLst>
              <a:ext uri="{FF2B5EF4-FFF2-40B4-BE49-F238E27FC236}">
                <a16:creationId xmlns:a16="http://schemas.microsoft.com/office/drawing/2014/main" id="{604675A5-FC73-35EC-BC40-D8355C6B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pic>
        <p:nvPicPr>
          <p:cNvPr id="8" name="Picture 7" descr="Cartoon person holding a megaphone&#10;&#10;Description automatically generated">
            <a:extLst>
              <a:ext uri="{FF2B5EF4-FFF2-40B4-BE49-F238E27FC236}">
                <a16:creationId xmlns:a16="http://schemas.microsoft.com/office/drawing/2014/main" id="{3D10F156-C15E-0B7B-774F-D3370AAD2D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859" y="4578285"/>
            <a:ext cx="2087081" cy="20870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72384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2062103"/>
          </a:xfrm>
          <a:prstGeom prst="rect">
            <a:avLst/>
          </a:prstGeom>
        </p:spPr>
        <p:txBody>
          <a:bodyPr wrap="square" lIns="91440" tIns="45720" rIns="91440" bIns="45720" anchor="t">
            <a:spAutoFit/>
          </a:bodyPr>
          <a:lstStyle/>
          <a:p>
            <a:pPr algn="ctr"/>
            <a:r>
              <a:rPr lang="en-US" sz="3600">
                <a:solidFill>
                  <a:schemeClr val="accent2"/>
                </a:solidFill>
                <a:latin typeface="+mj-lt"/>
              </a:rPr>
              <a:t>FY 2025</a:t>
            </a:r>
          </a:p>
          <a:p>
            <a:pPr algn="ctr"/>
            <a:endParaRPr lang="en-US" sz="3600">
              <a:solidFill>
                <a:schemeClr val="accent2"/>
              </a:solidFill>
              <a:latin typeface="+mj-lt"/>
            </a:endParaRP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1002735" y="1236174"/>
            <a:ext cx="7232618" cy="707886"/>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F17623"/>
                </a:solidFill>
                <a:latin typeface="+mj-lt"/>
              </a:rPr>
              <a:t>Reporting Form </a:t>
            </a:r>
          </a:p>
        </p:txBody>
      </p:sp>
      <p:pic>
        <p:nvPicPr>
          <p:cNvPr id="14" name="Graphic 13" descr="Clipboard Checked with solid fill">
            <a:extLst>
              <a:ext uri="{FF2B5EF4-FFF2-40B4-BE49-F238E27FC236}">
                <a16:creationId xmlns:a16="http://schemas.microsoft.com/office/drawing/2014/main" id="{604675A5-FC73-35EC-BC40-D8355C6B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pic>
        <p:nvPicPr>
          <p:cNvPr id="9" name="Picture 8" descr="A computer screen with a colorful screen&#10;&#10;Description automatically generated">
            <a:extLst>
              <a:ext uri="{FF2B5EF4-FFF2-40B4-BE49-F238E27FC236}">
                <a16:creationId xmlns:a16="http://schemas.microsoft.com/office/drawing/2014/main" id="{E88BBD88-A3EC-BC54-4631-9D43D920A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979" y="2485968"/>
            <a:ext cx="3135858" cy="3135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1074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2062103"/>
          </a:xfrm>
          <a:prstGeom prst="rect">
            <a:avLst/>
          </a:prstGeom>
        </p:spPr>
        <p:txBody>
          <a:bodyPr wrap="square" lIns="91440" tIns="45720" rIns="91440" bIns="45720" anchor="t">
            <a:spAutoFit/>
          </a:bodyPr>
          <a:lstStyle/>
          <a:p>
            <a:pPr algn="ctr"/>
            <a:r>
              <a:rPr lang="en-US" sz="3600">
                <a:solidFill>
                  <a:schemeClr val="accent2"/>
                </a:solidFill>
                <a:latin typeface="+mj-lt"/>
              </a:rPr>
              <a:t>FY 2025 Reporting Form </a:t>
            </a:r>
          </a:p>
          <a:p>
            <a:pPr algn="ctr"/>
            <a:endParaRPr lang="en-US" sz="3600">
              <a:solidFill>
                <a:schemeClr val="accent2"/>
              </a:solidFill>
              <a:latin typeface="+mj-lt"/>
            </a:endParaRP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1002734" y="610226"/>
            <a:ext cx="7232618" cy="707886"/>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b="1">
              <a:solidFill>
                <a:srgbClr val="F17623"/>
              </a:solidFill>
              <a:highlight>
                <a:srgbClr val="FFFF00"/>
              </a:highlight>
              <a:latin typeface="+mj-lt"/>
            </a:endParaRPr>
          </a:p>
        </p:txBody>
      </p:sp>
      <p:pic>
        <p:nvPicPr>
          <p:cNvPr id="14" name="Graphic 13" descr="Clipboard Checked with solid fill">
            <a:extLst>
              <a:ext uri="{FF2B5EF4-FFF2-40B4-BE49-F238E27FC236}">
                <a16:creationId xmlns:a16="http://schemas.microsoft.com/office/drawing/2014/main" id="{604675A5-FC73-35EC-BC40-D8355C6B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pic>
        <p:nvPicPr>
          <p:cNvPr id="9" name="Picture 8" descr="A screenshot of a computer program&#10;&#10;Description automatically generated">
            <a:extLst>
              <a:ext uri="{FF2B5EF4-FFF2-40B4-BE49-F238E27FC236}">
                <a16:creationId xmlns:a16="http://schemas.microsoft.com/office/drawing/2014/main" id="{755F1730-2DFF-81F1-1300-9ED756EA5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3" y="2690785"/>
            <a:ext cx="9104041" cy="2742522"/>
          </a:xfrm>
          <a:prstGeom prst="rect">
            <a:avLst/>
          </a:prstGeom>
          <a:ln w="38100">
            <a:solidFill>
              <a:schemeClr val="tx1"/>
            </a:solidFill>
          </a:ln>
        </p:spPr>
      </p:pic>
    </p:spTree>
    <p:extLst>
      <p:ext uri="{BB962C8B-B14F-4D97-AF65-F5344CB8AC3E}">
        <p14:creationId xmlns:p14="http://schemas.microsoft.com/office/powerpoint/2010/main" val="202912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9638" y="258900"/>
            <a:ext cx="8715884" cy="954107"/>
          </a:xfrm>
          <a:prstGeom prst="rect">
            <a:avLst/>
          </a:prstGeom>
        </p:spPr>
        <p:txBody>
          <a:bodyPr wrap="square" lIns="91440" tIns="45720" rIns="91440" bIns="45720" anchor="t">
            <a:spAutoFit/>
          </a:bodyPr>
          <a:lstStyle/>
          <a:p>
            <a:pPr algn="ctr"/>
            <a:r>
              <a:rPr lang="en-US" sz="3600">
                <a:solidFill>
                  <a:schemeClr val="accent2"/>
                </a:solidFill>
                <a:latin typeface="+mj-lt"/>
              </a:rPr>
              <a:t>FY 2025 Reporting Form</a:t>
            </a: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14" name="Graphic 13" descr="Clipboard Checked with solid fill">
            <a:extLst>
              <a:ext uri="{FF2B5EF4-FFF2-40B4-BE49-F238E27FC236}">
                <a16:creationId xmlns:a16="http://schemas.microsoft.com/office/drawing/2014/main" id="{604675A5-FC73-35EC-BC40-D8355C6B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370CC5FA-03FE-BF63-98A7-ADD5008DC49E}"/>
                  </a:ext>
                </a:extLst>
              </p14:cNvPr>
              <p14:cNvContentPartPr/>
              <p14:nvPr/>
            </p14:nvContentPartPr>
            <p14:xfrm>
              <a:off x="9456040" y="4524603"/>
              <a:ext cx="360" cy="360"/>
            </p14:xfrm>
          </p:contentPart>
        </mc:Choice>
        <mc:Fallback xmlns="">
          <p:pic>
            <p:nvPicPr>
              <p:cNvPr id="12" name="Ink 11">
                <a:extLst>
                  <a:ext uri="{FF2B5EF4-FFF2-40B4-BE49-F238E27FC236}">
                    <a16:creationId xmlns:a16="http://schemas.microsoft.com/office/drawing/2014/main" id="{370CC5FA-03FE-BF63-98A7-ADD5008DC49E}"/>
                  </a:ext>
                </a:extLst>
              </p:cNvPr>
              <p:cNvPicPr/>
              <p:nvPr/>
            </p:nvPicPr>
            <p:blipFill>
              <a:blip r:embed="rId6"/>
              <a:stretch>
                <a:fillRect/>
              </a:stretch>
            </p:blipFill>
            <p:spPr>
              <a:xfrm>
                <a:off x="9449920" y="4518483"/>
                <a:ext cx="12600" cy="12600"/>
              </a:xfrm>
              <a:prstGeom prst="rect">
                <a:avLst/>
              </a:prstGeom>
            </p:spPr>
          </p:pic>
        </mc:Fallback>
      </mc:AlternateContent>
      <p:sp>
        <p:nvSpPr>
          <p:cNvPr id="11" name="TextBox 10">
            <a:extLst>
              <a:ext uri="{FF2B5EF4-FFF2-40B4-BE49-F238E27FC236}">
                <a16:creationId xmlns:a16="http://schemas.microsoft.com/office/drawing/2014/main" id="{9D561649-579F-DECA-76C3-7A7F2822D042}"/>
              </a:ext>
            </a:extLst>
          </p:cNvPr>
          <p:cNvSpPr txBox="1"/>
          <p:nvPr/>
        </p:nvSpPr>
        <p:spPr>
          <a:xfrm>
            <a:off x="1122561" y="4770217"/>
            <a:ext cx="3907348" cy="1754326"/>
          </a:xfrm>
          <a:prstGeom prst="rect">
            <a:avLst/>
          </a:prstGeom>
          <a:noFill/>
          <a:ln w="57150">
            <a:solidFill>
              <a:schemeClr val="tx1"/>
            </a:solidFill>
          </a:ln>
        </p:spPr>
        <p:txBody>
          <a:bodyPr wrap="square" rtlCol="0">
            <a:spAutoFit/>
          </a:bodyPr>
          <a:lstStyle/>
          <a:p>
            <a:r>
              <a:rPr lang="en-US" b="1"/>
              <a:t>COLUMN TWO CATEGORIES:</a:t>
            </a:r>
            <a:br>
              <a:rPr lang="en-US" b="1"/>
            </a:br>
            <a:r>
              <a:rPr lang="en-US" b="1">
                <a:solidFill>
                  <a:srgbClr val="0000FF"/>
                </a:solidFill>
              </a:rPr>
              <a:t>AgeOptions=AO</a:t>
            </a:r>
          </a:p>
          <a:p>
            <a:r>
              <a:rPr lang="en-US" b="1">
                <a:solidFill>
                  <a:srgbClr val="F17623"/>
                </a:solidFill>
              </a:rPr>
              <a:t>Aging Services Network=ASN</a:t>
            </a:r>
          </a:p>
          <a:p>
            <a:r>
              <a:rPr lang="en-US" b="1">
                <a:solidFill>
                  <a:srgbClr val="0000FF"/>
                </a:solidFill>
              </a:rPr>
              <a:t>Tech Literacy=TL</a:t>
            </a:r>
          </a:p>
          <a:p>
            <a:r>
              <a:rPr lang="en-US" b="1">
                <a:solidFill>
                  <a:srgbClr val="F17623"/>
                </a:solidFill>
              </a:rPr>
              <a:t>Social isolation-SI</a:t>
            </a:r>
          </a:p>
          <a:p>
            <a:r>
              <a:rPr lang="en-US" b="1">
                <a:solidFill>
                  <a:srgbClr val="0000FF"/>
                </a:solidFill>
              </a:rPr>
              <a:t>Other=anything else!</a:t>
            </a:r>
          </a:p>
        </p:txBody>
      </p:sp>
      <p:pic>
        <p:nvPicPr>
          <p:cNvPr id="7" name="Picture 6" descr="A screenshot of a computer&#10;&#10;Description automatically generated">
            <a:extLst>
              <a:ext uri="{FF2B5EF4-FFF2-40B4-BE49-F238E27FC236}">
                <a16:creationId xmlns:a16="http://schemas.microsoft.com/office/drawing/2014/main" id="{627DDF50-490B-7FB7-07EA-D73132E72A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0719" y="1854455"/>
            <a:ext cx="6140766" cy="2768742"/>
          </a:xfrm>
          <a:prstGeom prst="rect">
            <a:avLst/>
          </a:prstGeom>
          <a:ln w="38100">
            <a:solidFill>
              <a:schemeClr val="tx1"/>
            </a:solidFill>
          </a:ln>
        </p:spPr>
      </p:pic>
      <p:pic>
        <p:nvPicPr>
          <p:cNvPr id="19" name="Picture 18" descr="A screenshot of a computer&#10;&#10;Description automatically generated">
            <a:extLst>
              <a:ext uri="{FF2B5EF4-FFF2-40B4-BE49-F238E27FC236}">
                <a16:creationId xmlns:a16="http://schemas.microsoft.com/office/drawing/2014/main" id="{447010DD-F4C1-D0A2-E214-670444C708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0143" y="4770217"/>
            <a:ext cx="1293314" cy="1709804"/>
          </a:xfrm>
          <a:prstGeom prst="rect">
            <a:avLst/>
          </a:prstGeom>
          <a:ln w="38100">
            <a:solidFill>
              <a:schemeClr val="tx1"/>
            </a:solidFill>
          </a:ln>
        </p:spPr>
      </p:pic>
      <p:pic>
        <p:nvPicPr>
          <p:cNvPr id="23" name="Picture 22" descr="A screenshot of a spreadsheet&#10;&#10;Description automatically generated">
            <a:extLst>
              <a:ext uri="{FF2B5EF4-FFF2-40B4-BE49-F238E27FC236}">
                <a16:creationId xmlns:a16="http://schemas.microsoft.com/office/drawing/2014/main" id="{1D56CBB6-D05C-4EF9-1EC3-674EAEFA1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5696" y="4574617"/>
            <a:ext cx="1682836" cy="1333569"/>
          </a:xfrm>
          <a:prstGeom prst="rect">
            <a:avLst/>
          </a:prstGeom>
        </p:spPr>
      </p:pic>
      <p:sp>
        <p:nvSpPr>
          <p:cNvPr id="24" name="TextBox 23">
            <a:extLst>
              <a:ext uri="{FF2B5EF4-FFF2-40B4-BE49-F238E27FC236}">
                <a16:creationId xmlns:a16="http://schemas.microsoft.com/office/drawing/2014/main" id="{CBC8FAD5-28DA-E3BE-CA87-6FEE204838B1}"/>
              </a:ext>
            </a:extLst>
          </p:cNvPr>
          <p:cNvSpPr txBox="1"/>
          <p:nvPr/>
        </p:nvSpPr>
        <p:spPr>
          <a:xfrm>
            <a:off x="1034793" y="307121"/>
            <a:ext cx="7232618" cy="523220"/>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a:solidFill>
                <a:srgbClr val="F17623"/>
              </a:solidFill>
              <a:highlight>
                <a:srgbClr val="FFFF00"/>
              </a:highlight>
              <a:latin typeface="+mj-lt"/>
            </a:endParaRPr>
          </a:p>
        </p:txBody>
      </p:sp>
    </p:spTree>
    <p:extLst>
      <p:ext uri="{BB962C8B-B14F-4D97-AF65-F5344CB8AC3E}">
        <p14:creationId xmlns:p14="http://schemas.microsoft.com/office/powerpoint/2010/main" val="334089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800" kern="1200">
              <a:latin typeface="+mj-lt"/>
              <a:ea typeface="+mj-ea"/>
              <a:cs typeface="+mj-cs"/>
            </a:endParaRP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B5E727F-B4A1-EE8F-B21A-F37764A38128}"/>
              </a:ext>
            </a:extLst>
          </p:cNvPr>
          <p:cNvSpPr>
            <a:spLocks noGrp="1"/>
          </p:cNvSpPr>
          <p:nvPr>
            <p:ph type="title"/>
          </p:nvPr>
        </p:nvSpPr>
        <p:spPr/>
        <p:txBody>
          <a:bodyPr/>
          <a:lstStyle/>
          <a:p>
            <a:r>
              <a:rPr lang="en-US" dirty="0">
                <a:latin typeface="Gill Sans MT"/>
              </a:rPr>
              <a:t>Who is AgeOptions?</a:t>
            </a:r>
          </a:p>
        </p:txBody>
      </p:sp>
      <p:pic>
        <p:nvPicPr>
          <p:cNvPr id="8" name="Content Placeholder 7" descr="A logo with blue and orange letters&#10;&#10;Description automatically generated">
            <a:extLst>
              <a:ext uri="{FF2B5EF4-FFF2-40B4-BE49-F238E27FC236}">
                <a16:creationId xmlns:a16="http://schemas.microsoft.com/office/drawing/2014/main" id="{00DE40FE-0DAE-954F-BB6C-7F6426A0DA34}"/>
              </a:ext>
            </a:extLst>
          </p:cNvPr>
          <p:cNvPicPr>
            <a:picLocks noGrp="1" noChangeAspect="1"/>
          </p:cNvPicPr>
          <p:nvPr>
            <p:ph idx="1"/>
          </p:nvPr>
        </p:nvPicPr>
        <p:blipFill>
          <a:blip r:embed="rId3"/>
          <a:stretch>
            <a:fillRect/>
          </a:stretch>
        </p:blipFill>
        <p:spPr>
          <a:xfrm>
            <a:off x="3869102" y="2903519"/>
            <a:ext cx="6042123" cy="1723236"/>
          </a:xfrm>
        </p:spPr>
      </p:pic>
    </p:spTree>
    <p:extLst>
      <p:ext uri="{BB962C8B-B14F-4D97-AF65-F5344CB8AC3E}">
        <p14:creationId xmlns:p14="http://schemas.microsoft.com/office/powerpoint/2010/main" val="642717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10783" y="155619"/>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9638" y="328903"/>
            <a:ext cx="8715884" cy="2062103"/>
          </a:xfrm>
          <a:prstGeom prst="rect">
            <a:avLst/>
          </a:prstGeom>
        </p:spPr>
        <p:txBody>
          <a:bodyPr wrap="square" lIns="91440" tIns="45720" rIns="91440" bIns="45720" anchor="t">
            <a:spAutoFit/>
          </a:bodyPr>
          <a:lstStyle/>
          <a:p>
            <a:pPr algn="ctr"/>
            <a:r>
              <a:rPr lang="en-US" sz="3600">
                <a:solidFill>
                  <a:schemeClr val="accent2"/>
                </a:solidFill>
                <a:latin typeface="+mj-lt"/>
              </a:rPr>
              <a:t>FY 2025 Reporting Form</a:t>
            </a:r>
          </a:p>
          <a:p>
            <a:pPr algn="ctr"/>
            <a:endParaRPr lang="en-US" sz="3600">
              <a:solidFill>
                <a:schemeClr val="accent2"/>
              </a:solidFill>
              <a:latin typeface="+mj-lt"/>
            </a:endParaRP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1271320" y="415925"/>
            <a:ext cx="7232618" cy="523220"/>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solidFill>
                <a:srgbClr val="F17623"/>
              </a:solidFill>
              <a:highlight>
                <a:srgbClr val="FFFF00"/>
              </a:highlight>
              <a:latin typeface="+mj-lt"/>
            </a:endParaRPr>
          </a:p>
        </p:txBody>
      </p:sp>
      <p:pic>
        <p:nvPicPr>
          <p:cNvPr id="14" name="Graphic 13" descr="Clipboard Checked with solid fill">
            <a:extLst>
              <a:ext uri="{FF2B5EF4-FFF2-40B4-BE49-F238E27FC236}">
                <a16:creationId xmlns:a16="http://schemas.microsoft.com/office/drawing/2014/main" id="{604675A5-FC73-35EC-BC40-D8355C6B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370CC5FA-03FE-BF63-98A7-ADD5008DC49E}"/>
                  </a:ext>
                </a:extLst>
              </p14:cNvPr>
              <p14:cNvContentPartPr/>
              <p14:nvPr/>
            </p14:nvContentPartPr>
            <p14:xfrm>
              <a:off x="9456040" y="4524603"/>
              <a:ext cx="360" cy="360"/>
            </p14:xfrm>
          </p:contentPart>
        </mc:Choice>
        <mc:Fallback xmlns="">
          <p:pic>
            <p:nvPicPr>
              <p:cNvPr id="12" name="Ink 11">
                <a:extLst>
                  <a:ext uri="{FF2B5EF4-FFF2-40B4-BE49-F238E27FC236}">
                    <a16:creationId xmlns:a16="http://schemas.microsoft.com/office/drawing/2014/main" id="{370CC5FA-03FE-BF63-98A7-ADD5008DC49E}"/>
                  </a:ext>
                </a:extLst>
              </p:cNvPr>
              <p:cNvPicPr/>
              <p:nvPr/>
            </p:nvPicPr>
            <p:blipFill>
              <a:blip r:embed="rId6"/>
              <a:stretch>
                <a:fillRect/>
              </a:stretch>
            </p:blipFill>
            <p:spPr>
              <a:xfrm>
                <a:off x="9449920" y="4518483"/>
                <a:ext cx="12600" cy="12600"/>
              </a:xfrm>
              <a:prstGeom prst="rect">
                <a:avLst/>
              </a:prstGeom>
            </p:spPr>
          </p:pic>
        </mc:Fallback>
      </mc:AlternateContent>
      <p:pic>
        <p:nvPicPr>
          <p:cNvPr id="8" name="Picture 7" descr="A screenshot of a document&#10;&#10;Description automatically generated">
            <a:extLst>
              <a:ext uri="{FF2B5EF4-FFF2-40B4-BE49-F238E27FC236}">
                <a16:creationId xmlns:a16="http://schemas.microsoft.com/office/drawing/2014/main" id="{08E45FCD-B757-F3C5-43E3-D802059707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321" y="1523907"/>
            <a:ext cx="7392041" cy="4519052"/>
          </a:xfrm>
          <a:prstGeom prst="rect">
            <a:avLst/>
          </a:prstGeom>
        </p:spPr>
      </p:pic>
      <p:sp>
        <p:nvSpPr>
          <p:cNvPr id="9" name="Rectangle: Rounded Corners 8">
            <a:extLst>
              <a:ext uri="{FF2B5EF4-FFF2-40B4-BE49-F238E27FC236}">
                <a16:creationId xmlns:a16="http://schemas.microsoft.com/office/drawing/2014/main" id="{98226864-E59A-A6B3-77B4-CF90C181092C}"/>
              </a:ext>
            </a:extLst>
          </p:cNvPr>
          <p:cNvSpPr/>
          <p:nvPr/>
        </p:nvSpPr>
        <p:spPr>
          <a:xfrm>
            <a:off x="6475126" y="3078150"/>
            <a:ext cx="1396206" cy="39209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9525">
                <a:solidFill>
                  <a:srgbClr val="FF0000"/>
                </a:solidFill>
              </a:ln>
              <a:noFill/>
            </a:endParaRPr>
          </a:p>
        </p:txBody>
      </p:sp>
      <p:cxnSp>
        <p:nvCxnSpPr>
          <p:cNvPr id="15" name="Straight Arrow Connector 14">
            <a:extLst>
              <a:ext uri="{FF2B5EF4-FFF2-40B4-BE49-F238E27FC236}">
                <a16:creationId xmlns:a16="http://schemas.microsoft.com/office/drawing/2014/main" id="{A1583F3C-E0D1-8588-E05A-A5481B7E8F7C}"/>
              </a:ext>
            </a:extLst>
          </p:cNvPr>
          <p:cNvCxnSpPr/>
          <p:nvPr/>
        </p:nvCxnSpPr>
        <p:spPr>
          <a:xfrm flipV="1">
            <a:off x="720090" y="4686300"/>
            <a:ext cx="1001420" cy="10172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B0C16B-6FE4-9AF2-6B34-2BDC9A06AAB2}"/>
              </a:ext>
            </a:extLst>
          </p:cNvPr>
          <p:cNvCxnSpPr>
            <a:cxnSpLocks/>
          </p:cNvCxnSpPr>
          <p:nvPr/>
        </p:nvCxnSpPr>
        <p:spPr>
          <a:xfrm flipV="1">
            <a:off x="720090" y="3359408"/>
            <a:ext cx="1396206" cy="6565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C8F589-3EB7-1E90-C68C-65DBE8DA464F}"/>
              </a:ext>
            </a:extLst>
          </p:cNvPr>
          <p:cNvCxnSpPr>
            <a:cxnSpLocks/>
          </p:cNvCxnSpPr>
          <p:nvPr/>
        </p:nvCxnSpPr>
        <p:spPr>
          <a:xfrm flipH="1">
            <a:off x="5693063" y="2096250"/>
            <a:ext cx="1564127" cy="1245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815E2CE4-6F01-C118-C842-2A996533C56F}"/>
              </a:ext>
            </a:extLst>
          </p:cNvPr>
          <p:cNvSpPr/>
          <p:nvPr/>
        </p:nvSpPr>
        <p:spPr>
          <a:xfrm>
            <a:off x="1271320" y="4328538"/>
            <a:ext cx="997611" cy="39209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9525">
                <a:solidFill>
                  <a:srgbClr val="FF0000"/>
                </a:solidFill>
              </a:ln>
              <a:noFill/>
            </a:endParaRPr>
          </a:p>
        </p:txBody>
      </p:sp>
    </p:spTree>
    <p:extLst>
      <p:ext uri="{BB962C8B-B14F-4D97-AF65-F5344CB8AC3E}">
        <p14:creationId xmlns:p14="http://schemas.microsoft.com/office/powerpoint/2010/main" val="1149622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F61764-8043-42A4-3D1A-CA1A91FF5721}"/>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653325"/>
            <a:ext cx="8715884" cy="1508105"/>
          </a:xfrm>
          <a:prstGeom prst="rect">
            <a:avLst/>
          </a:prstGeom>
        </p:spPr>
        <p:txBody>
          <a:bodyPr wrap="square" lIns="91440" tIns="45720" rIns="91440" bIns="45720" anchor="t">
            <a:spAutoFit/>
          </a:bodyPr>
          <a:lstStyle/>
          <a:p>
            <a:pPr algn="ctr"/>
            <a:r>
              <a:rPr lang="en-US" sz="3600">
                <a:solidFill>
                  <a:schemeClr val="accent2"/>
                </a:solidFill>
                <a:latin typeface="+mj-lt"/>
              </a:rPr>
              <a:t>FY25 Quarterly Reporting </a:t>
            </a: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2" name="TextBox 1">
            <a:extLst>
              <a:ext uri="{FF2B5EF4-FFF2-40B4-BE49-F238E27FC236}">
                <a16:creationId xmlns:a16="http://schemas.microsoft.com/office/drawing/2014/main" id="{9028576E-5399-4FCA-B0A4-A15C823FD069}"/>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9" name="Graphic 8" descr="Clipboard Checked with solid fill">
            <a:extLst>
              <a:ext uri="{FF2B5EF4-FFF2-40B4-BE49-F238E27FC236}">
                <a16:creationId xmlns:a16="http://schemas.microsoft.com/office/drawing/2014/main" id="{F83DC469-4012-765A-FE02-945FD5098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graphicFrame>
        <p:nvGraphicFramePr>
          <p:cNvPr id="20" name="TextBox 6">
            <a:extLst>
              <a:ext uri="{FF2B5EF4-FFF2-40B4-BE49-F238E27FC236}">
                <a16:creationId xmlns:a16="http://schemas.microsoft.com/office/drawing/2014/main" id="{1DEDE353-FA14-D529-F841-740A717793B5}"/>
              </a:ext>
            </a:extLst>
          </p:cNvPr>
          <p:cNvGraphicFramePr/>
          <p:nvPr/>
        </p:nvGraphicFramePr>
        <p:xfrm>
          <a:off x="487819" y="1709161"/>
          <a:ext cx="8185945" cy="4339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0825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400B7-6041-C4BA-EA92-EAAEE44BD49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866B479-01F8-6E96-8F12-AECBFA604F78}"/>
              </a:ext>
            </a:extLst>
          </p:cNvPr>
          <p:cNvSpPr/>
          <p:nvPr/>
        </p:nvSpPr>
        <p:spPr>
          <a:xfrm>
            <a:off x="9200263" y="69668"/>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1E2A330D-2285-442E-BAF3-C009E8F2CB4A}"/>
              </a:ext>
            </a:extLst>
          </p:cNvPr>
          <p:cNvSpPr/>
          <p:nvPr/>
        </p:nvSpPr>
        <p:spPr>
          <a:xfrm>
            <a:off x="140441" y="447675"/>
            <a:ext cx="9059822" cy="2554545"/>
          </a:xfrm>
          <a:prstGeom prst="rect">
            <a:avLst/>
          </a:prstGeom>
        </p:spPr>
        <p:txBody>
          <a:bodyPr wrap="square" lIns="91440" tIns="45720" rIns="91440" bIns="45720" anchor="t">
            <a:spAutoFit/>
          </a:bodyPr>
          <a:lstStyle/>
          <a:p>
            <a:pPr algn="ctr"/>
            <a:r>
              <a:rPr lang="en-US" sz="3600" b="1" i="1">
                <a:solidFill>
                  <a:srgbClr val="004E96"/>
                </a:solidFill>
                <a:ea typeface="+mn-lt"/>
                <a:cs typeface="+mn-lt"/>
              </a:rPr>
              <a:t>Library Partner Program Share and Tell</a:t>
            </a:r>
            <a:endParaRPr lang="en-US" sz="1600" b="1" i="1">
              <a:solidFill>
                <a:srgbClr val="004E96"/>
              </a:solidFill>
              <a:ea typeface="+mn-lt"/>
              <a:cs typeface="+mn-lt"/>
            </a:endParaRPr>
          </a:p>
          <a:p>
            <a:pPr algn="ctr"/>
            <a:endParaRPr lang="en-US" sz="1600" b="1" i="1">
              <a:solidFill>
                <a:srgbClr val="004E96"/>
              </a:solidFill>
              <a:ea typeface="+mn-lt"/>
              <a:cs typeface="+mn-lt"/>
            </a:endParaRPr>
          </a:p>
          <a:p>
            <a:pPr algn="ctr"/>
            <a:r>
              <a:rPr lang="en-US" sz="3200" b="1" i="1">
                <a:solidFill>
                  <a:srgbClr val="004E96"/>
                </a:solidFill>
                <a:ea typeface="+mn-lt"/>
                <a:cs typeface="+mn-lt"/>
              </a:rPr>
              <a:t>You!</a:t>
            </a:r>
          </a:p>
          <a:p>
            <a:pPr algn="ctr"/>
            <a:r>
              <a:rPr lang="en-US" sz="3200" b="1" i="1">
                <a:solidFill>
                  <a:srgbClr val="004E96"/>
                </a:solidFill>
                <a:ea typeface="+mn-lt"/>
                <a:cs typeface="+mn-lt"/>
              </a:rPr>
              <a:t>Your Public Library!</a:t>
            </a:r>
            <a:endParaRPr lang="en-US" sz="1100">
              <a:solidFill>
                <a:schemeClr val="accent2"/>
              </a:solidFill>
              <a:highlight>
                <a:srgbClr val="FCFFFF"/>
              </a:highlight>
              <a:latin typeface="+mj-lt"/>
            </a:endParaRPr>
          </a:p>
          <a:p>
            <a:pPr algn="ctr"/>
            <a:endParaRPr lang="en-US" sz="2000">
              <a:solidFill>
                <a:schemeClr val="accent2"/>
              </a:solidFill>
            </a:endParaRPr>
          </a:p>
          <a:p>
            <a:pPr algn="ctr"/>
            <a:endParaRPr lang="en-US" sz="2000">
              <a:solidFill>
                <a:schemeClr val="accent2"/>
              </a:solidFill>
            </a:endParaRPr>
          </a:p>
        </p:txBody>
      </p:sp>
      <p:sp>
        <p:nvSpPr>
          <p:cNvPr id="4" name="Rectangle 3">
            <a:extLst>
              <a:ext uri="{FF2B5EF4-FFF2-40B4-BE49-F238E27FC236}">
                <a16:creationId xmlns:a16="http://schemas.microsoft.com/office/drawing/2014/main" id="{6D85B192-A680-A45C-02D8-4763596E897E}"/>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hat with solid fill">
            <a:extLst>
              <a:ext uri="{FF2B5EF4-FFF2-40B4-BE49-F238E27FC236}">
                <a16:creationId xmlns:a16="http://schemas.microsoft.com/office/drawing/2014/main" id="{B6D74BA6-EA1A-B583-3D2D-485B02C4AA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1671" y="554354"/>
            <a:ext cx="2183412" cy="2183412"/>
          </a:xfrm>
          <a:prstGeom prst="rect">
            <a:avLst/>
          </a:prstGeom>
        </p:spPr>
      </p:pic>
      <p:pic>
        <p:nvPicPr>
          <p:cNvPr id="7" name="Picture 6" descr="A group of old people in a room&#10;&#10;Description automatically generated">
            <a:extLst>
              <a:ext uri="{FF2B5EF4-FFF2-40B4-BE49-F238E27FC236}">
                <a16:creationId xmlns:a16="http://schemas.microsoft.com/office/drawing/2014/main" id="{1B2EAC36-8B31-3AED-86EB-920DE9114A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8331">
            <a:off x="1324289" y="4301127"/>
            <a:ext cx="2558339" cy="2021915"/>
          </a:xfrm>
          <a:prstGeom prst="rect">
            <a:avLst/>
          </a:prstGeom>
          <a:ln>
            <a:noFill/>
          </a:ln>
          <a:effectLst>
            <a:outerShdw blurRad="292100" dist="139700" dir="2700000" algn="tl" rotWithShape="0">
              <a:srgbClr val="333333">
                <a:alpha val="65000"/>
              </a:srgbClr>
            </a:outerShdw>
          </a:effectLst>
        </p:spPr>
      </p:pic>
      <p:pic>
        <p:nvPicPr>
          <p:cNvPr id="20" name="Picture 19" descr="A group of people with different age&#10;&#10;Description automatically generated">
            <a:extLst>
              <a:ext uri="{FF2B5EF4-FFF2-40B4-BE49-F238E27FC236}">
                <a16:creationId xmlns:a16="http://schemas.microsoft.com/office/drawing/2014/main" id="{666EA8EA-92B4-408E-D04E-4CDFC0CF55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0175" y="3002220"/>
            <a:ext cx="2431912" cy="2431912"/>
          </a:xfrm>
          <a:prstGeom prst="rect">
            <a:avLst/>
          </a:prstGeom>
          <a:ln>
            <a:noFill/>
          </a:ln>
          <a:effectLst>
            <a:outerShdw blurRad="292100" dist="139700" dir="2700000" algn="tl" rotWithShape="0">
              <a:srgbClr val="333333">
                <a:alpha val="65000"/>
              </a:srgbClr>
            </a:outerShdw>
          </a:effectLst>
        </p:spPr>
      </p:pic>
      <p:pic>
        <p:nvPicPr>
          <p:cNvPr id="22" name="Picture 21" descr="A group of people sitting at a table playing cards&#10;&#10;Description automatically generated">
            <a:extLst>
              <a:ext uri="{FF2B5EF4-FFF2-40B4-BE49-F238E27FC236}">
                <a16:creationId xmlns:a16="http://schemas.microsoft.com/office/drawing/2014/main" id="{AA1A80E5-5E8F-112C-5970-194128CDFE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01008">
            <a:off x="4794275" y="2750647"/>
            <a:ext cx="3033467" cy="3033467"/>
          </a:xfrm>
          <a:prstGeom prst="rect">
            <a:avLst/>
          </a:prstGeom>
          <a:ln>
            <a:noFill/>
          </a:ln>
          <a:effectLst>
            <a:outerShdw blurRad="292100" dist="139700" dir="2700000" algn="tl" rotWithShape="0">
              <a:srgbClr val="333333">
                <a:alpha val="65000"/>
              </a:srgbClr>
            </a:outerShdw>
          </a:effectLst>
        </p:spPr>
      </p:pic>
      <p:pic>
        <p:nvPicPr>
          <p:cNvPr id="14" name="Picture 13" descr="A group of people smiling&#10;&#10;Description automatically generated">
            <a:extLst>
              <a:ext uri="{FF2B5EF4-FFF2-40B4-BE49-F238E27FC236}">
                <a16:creationId xmlns:a16="http://schemas.microsoft.com/office/drawing/2014/main" id="{F96EB680-BA19-7AFF-6712-88CE5FC176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5553">
            <a:off x="1461863" y="2534520"/>
            <a:ext cx="3551345" cy="1417645"/>
          </a:xfrm>
          <a:prstGeom prst="rect">
            <a:avLst/>
          </a:prstGeom>
          <a:ln w="38100">
            <a:solidFill>
              <a:srgbClr val="0081B8"/>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5131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42724" y="-276226"/>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070" y="309563"/>
            <a:ext cx="8441472" cy="646331"/>
          </a:xfrm>
          <a:prstGeom prst="rect">
            <a:avLst/>
          </a:prstGeom>
        </p:spPr>
        <p:txBody>
          <a:bodyPr wrap="square" lIns="91440" tIns="45720" rIns="91440" bIns="45720" anchor="t">
            <a:spAutoFit/>
          </a:bodyPr>
          <a:lstStyle/>
          <a:p>
            <a:pPr algn="ctr"/>
            <a:r>
              <a:rPr lang="en-US" sz="3600" dirty="0">
                <a:solidFill>
                  <a:schemeClr val="accent2"/>
                </a:solidFill>
                <a:latin typeface="+mj-lt"/>
              </a:rPr>
              <a:t>FY25 Library CARES Welcome Packet </a:t>
            </a:r>
            <a:endParaRPr lang="en-US" sz="2000" dirty="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14" name="Graphic 13" descr="Clipboard Checked with solid fill">
            <a:extLst>
              <a:ext uri="{FF2B5EF4-FFF2-40B4-BE49-F238E27FC236}">
                <a16:creationId xmlns:a16="http://schemas.microsoft.com/office/drawing/2014/main" id="{604675A5-FC73-35EC-BC40-D8355C6B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39126" y="1113592"/>
            <a:ext cx="2039182" cy="2039182"/>
          </a:xfrm>
          <a:prstGeom prst="rect">
            <a:avLst/>
          </a:prstGeom>
        </p:spPr>
      </p:pic>
      <p:pic>
        <p:nvPicPr>
          <p:cNvPr id="6" name="Picture 5" descr="A black gift box with a bow&#10;&#10;Description automatically generated">
            <a:extLst>
              <a:ext uri="{FF2B5EF4-FFF2-40B4-BE49-F238E27FC236}">
                <a16:creationId xmlns:a16="http://schemas.microsoft.com/office/drawing/2014/main" id="{1E9AE34F-657E-1DE6-6CC4-22F75FAC6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5136" y="4202349"/>
            <a:ext cx="1842922" cy="1842922"/>
          </a:xfrm>
          <a:prstGeom prst="rect">
            <a:avLst/>
          </a:prstGeom>
        </p:spPr>
      </p:pic>
      <p:pic>
        <p:nvPicPr>
          <p:cNvPr id="7" name="Picture 6" descr="A yellow envelope with red text&#10;&#10;Description automatically generated">
            <a:extLst>
              <a:ext uri="{FF2B5EF4-FFF2-40B4-BE49-F238E27FC236}">
                <a16:creationId xmlns:a16="http://schemas.microsoft.com/office/drawing/2014/main" id="{D6975C77-C3C6-9E61-37F7-2305CD384B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2205" y="1923468"/>
            <a:ext cx="5203079" cy="3377916"/>
          </a:xfrm>
          <a:prstGeom prst="rect">
            <a:avLst/>
          </a:prstGeom>
          <a:ln>
            <a:noFill/>
          </a:ln>
          <a:effectLst>
            <a:outerShdw blurRad="292100" dist="139700" dir="2700000" algn="tl" rotWithShape="0">
              <a:srgbClr val="333333">
                <a:alpha val="65000"/>
              </a:srgbClr>
            </a:outerShdw>
          </a:effectLst>
        </p:spPr>
      </p:pic>
      <p:pic>
        <p:nvPicPr>
          <p:cNvPr id="11" name="Picture 10" descr="A yellow envelope with a white paper in it&#10;&#10;Description automatically generated">
            <a:extLst>
              <a:ext uri="{FF2B5EF4-FFF2-40B4-BE49-F238E27FC236}">
                <a16:creationId xmlns:a16="http://schemas.microsoft.com/office/drawing/2014/main" id="{66D45890-448C-B532-FB6A-9D9B8E088B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71703" y="3612426"/>
            <a:ext cx="1371600" cy="1371600"/>
          </a:xfrm>
          <a:prstGeom prst="rect">
            <a:avLst/>
          </a:prstGeom>
        </p:spPr>
      </p:pic>
    </p:spTree>
    <p:extLst>
      <p:ext uri="{BB962C8B-B14F-4D97-AF65-F5344CB8AC3E}">
        <p14:creationId xmlns:p14="http://schemas.microsoft.com/office/powerpoint/2010/main" val="2313817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1FB6-626C-A5C1-1EB6-B0850ECB05A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90239B1-A004-95BB-71E3-D701DBDFB531}"/>
              </a:ext>
            </a:extLst>
          </p:cNvPr>
          <p:cNvSpPr/>
          <p:nvPr/>
        </p:nvSpPr>
        <p:spPr>
          <a:xfrm>
            <a:off x="9200263" y="-1"/>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50F674-821E-E27F-3F9D-97F3CD3166BA}"/>
              </a:ext>
            </a:extLst>
          </p:cNvPr>
          <p:cNvSpPr/>
          <p:nvPr/>
        </p:nvSpPr>
        <p:spPr>
          <a:xfrm>
            <a:off x="89070" y="653325"/>
            <a:ext cx="8715884" cy="954107"/>
          </a:xfrm>
          <a:prstGeom prst="rect">
            <a:avLst/>
          </a:prstGeom>
        </p:spPr>
        <p:txBody>
          <a:bodyPr wrap="square" lIns="91440" tIns="45720" rIns="91440" bIns="45720" anchor="t">
            <a:spAutoFit/>
          </a:bodyPr>
          <a:lstStyle/>
          <a:p>
            <a:pPr algn="ctr"/>
            <a:r>
              <a:rPr lang="en-US" sz="3600" b="1" i="0">
                <a:solidFill>
                  <a:schemeClr val="accent2"/>
                </a:solidFill>
                <a:effectLst/>
                <a:latin typeface="+mj-lt"/>
              </a:rPr>
              <a:t>How to find the Partner Page</a:t>
            </a:r>
          </a:p>
          <a:p>
            <a:pPr algn="ctr"/>
            <a:endParaRPr lang="en-US" sz="2000">
              <a:solidFill>
                <a:schemeClr val="accent2"/>
              </a:solidFill>
            </a:endParaRPr>
          </a:p>
        </p:txBody>
      </p:sp>
      <p:sp>
        <p:nvSpPr>
          <p:cNvPr id="2" name="TextBox 1">
            <a:extLst>
              <a:ext uri="{FF2B5EF4-FFF2-40B4-BE49-F238E27FC236}">
                <a16:creationId xmlns:a16="http://schemas.microsoft.com/office/drawing/2014/main" id="{01F209E7-7EA5-C123-5A66-DC173EBFF2A6}"/>
              </a:ext>
            </a:extLst>
          </p:cNvPr>
          <p:cNvSpPr txBox="1"/>
          <p:nvPr/>
        </p:nvSpPr>
        <p:spPr>
          <a:xfrm>
            <a:off x="266019" y="6027003"/>
            <a:ext cx="34734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600" b="1">
                <a:solidFill>
                  <a:srgbClr val="FF6600"/>
                </a:solidFill>
              </a:rPr>
            </a:br>
            <a:endParaRPr lang="en-US" sz="1600" b="1">
              <a:solidFill>
                <a:srgbClr val="FF6600"/>
              </a:solidFill>
            </a:endParaRPr>
          </a:p>
          <a:p>
            <a:endParaRPr lang="en-US" sz="1600">
              <a:solidFill>
                <a:schemeClr val="accent2"/>
              </a:solidFill>
            </a:endParaRPr>
          </a:p>
        </p:txBody>
      </p:sp>
      <p:sp>
        <p:nvSpPr>
          <p:cNvPr id="4" name="Rectangle 3">
            <a:extLst>
              <a:ext uri="{FF2B5EF4-FFF2-40B4-BE49-F238E27FC236}">
                <a16:creationId xmlns:a16="http://schemas.microsoft.com/office/drawing/2014/main" id="{A9F091EE-9C61-C1EE-4DAF-503F592053C6}"/>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AC14F7-6198-15D3-A96D-ADF59D36F4D8}"/>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9" name="Graphic 8" descr="Clipboard Checked with solid fill">
            <a:extLst>
              <a:ext uri="{FF2B5EF4-FFF2-40B4-BE49-F238E27FC236}">
                <a16:creationId xmlns:a16="http://schemas.microsoft.com/office/drawing/2014/main" id="{8475614C-73D4-670A-3DEA-3DD0C0F37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8077" y="2357896"/>
            <a:ext cx="2039182" cy="2039182"/>
          </a:xfrm>
          <a:prstGeom prst="rect">
            <a:avLst/>
          </a:prstGeom>
        </p:spPr>
      </p:pic>
      <p:graphicFrame>
        <p:nvGraphicFramePr>
          <p:cNvPr id="20" name="TextBox 6">
            <a:extLst>
              <a:ext uri="{FF2B5EF4-FFF2-40B4-BE49-F238E27FC236}">
                <a16:creationId xmlns:a16="http://schemas.microsoft.com/office/drawing/2014/main" id="{A5079DED-408E-C551-385B-FD34F3D03E6E}"/>
              </a:ext>
            </a:extLst>
          </p:cNvPr>
          <p:cNvGraphicFramePr/>
          <p:nvPr/>
        </p:nvGraphicFramePr>
        <p:xfrm>
          <a:off x="487819" y="1709161"/>
          <a:ext cx="8185945" cy="4339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a:extLst>
              <a:ext uri="{FF2B5EF4-FFF2-40B4-BE49-F238E27FC236}">
                <a16:creationId xmlns:a16="http://schemas.microsoft.com/office/drawing/2014/main" id="{90C562C3-2842-1E0B-593E-A5A7E9B57A2F}"/>
              </a:ext>
            </a:extLst>
          </p:cNvPr>
          <p:cNvPicPr>
            <a:picLocks noChangeAspect="1"/>
          </p:cNvPicPr>
          <p:nvPr/>
        </p:nvPicPr>
        <p:blipFill>
          <a:blip r:embed="rId10"/>
          <a:stretch>
            <a:fillRect/>
          </a:stretch>
        </p:blipFill>
        <p:spPr>
          <a:xfrm>
            <a:off x="1330693" y="2931048"/>
            <a:ext cx="6297537" cy="2823034"/>
          </a:xfrm>
          <a:prstGeom prst="rect">
            <a:avLst/>
          </a:prstGeom>
        </p:spPr>
      </p:pic>
      <p:sp>
        <p:nvSpPr>
          <p:cNvPr id="12" name="Rectangle: Rounded Corners 11">
            <a:extLst>
              <a:ext uri="{FF2B5EF4-FFF2-40B4-BE49-F238E27FC236}">
                <a16:creationId xmlns:a16="http://schemas.microsoft.com/office/drawing/2014/main" id="{0EC3EEB7-94FD-90E0-D66D-A0C1AE698595}"/>
              </a:ext>
            </a:extLst>
          </p:cNvPr>
          <p:cNvSpPr/>
          <p:nvPr/>
        </p:nvSpPr>
        <p:spPr>
          <a:xfrm>
            <a:off x="1330693" y="2775347"/>
            <a:ext cx="4916623" cy="462579"/>
          </a:xfrm>
          <a:prstGeom prst="roundRect">
            <a:avLst/>
          </a:prstGeom>
          <a:noFill/>
          <a:ln w="38100">
            <a:solidFill>
              <a:srgbClr val="0052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A81AA25-CD4D-4F3D-B12C-35CC304C0DDF}"/>
              </a:ext>
            </a:extLst>
          </p:cNvPr>
          <p:cNvCxnSpPr>
            <a:cxnSpLocks/>
          </p:cNvCxnSpPr>
          <p:nvPr/>
        </p:nvCxnSpPr>
        <p:spPr>
          <a:xfrm flipH="1">
            <a:off x="6642625" y="2823944"/>
            <a:ext cx="741652" cy="786643"/>
          </a:xfrm>
          <a:prstGeom prst="straightConnector1">
            <a:avLst/>
          </a:prstGeom>
          <a:ln w="38100">
            <a:solidFill>
              <a:srgbClr val="00519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364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42724" y="-276226"/>
            <a:ext cx="2991737"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7807" y="299153"/>
            <a:ext cx="8597730" cy="2062103"/>
          </a:xfrm>
          <a:prstGeom prst="rect">
            <a:avLst/>
          </a:prstGeom>
        </p:spPr>
        <p:txBody>
          <a:bodyPr wrap="square" lIns="91440" tIns="45720" rIns="91440" bIns="45720" anchor="t">
            <a:spAutoFit/>
          </a:bodyPr>
          <a:lstStyle/>
          <a:p>
            <a:pPr algn="ctr"/>
            <a:r>
              <a:rPr lang="en-US" sz="3600">
                <a:solidFill>
                  <a:schemeClr val="accent2"/>
                </a:solidFill>
                <a:latin typeface="+mj-lt"/>
              </a:rPr>
              <a:t>Library CARES Q&amp;A</a:t>
            </a:r>
            <a:endParaRPr lang="en-US" sz="2000">
              <a:solidFill>
                <a:schemeClr val="accent2"/>
              </a:solidFill>
            </a:endParaRPr>
          </a:p>
          <a:p>
            <a:pPr algn="ctr"/>
            <a:endParaRPr lang="en-US" sz="3600">
              <a:solidFill>
                <a:schemeClr val="accent2"/>
              </a:solidFill>
              <a:latin typeface="+mj-lt"/>
            </a:endParaRPr>
          </a:p>
          <a:p>
            <a:pPr algn="ctr"/>
            <a:endParaRPr lang="en-US" sz="3600" b="1" i="0">
              <a:solidFill>
                <a:schemeClr val="accent2"/>
              </a:solidFill>
              <a:effectLst/>
              <a:latin typeface="+mj-lt"/>
            </a:endParaRPr>
          </a:p>
          <a:p>
            <a:pPr algn="ctr"/>
            <a:endParaRPr lang="en-US" sz="20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4000500" y="171450"/>
            <a:ext cx="2857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pic>
        <p:nvPicPr>
          <p:cNvPr id="7" name="Picture 6" descr="Many hands reaching up to the sky&#10;&#10;Description automatically generated">
            <a:extLst>
              <a:ext uri="{FF2B5EF4-FFF2-40B4-BE49-F238E27FC236}">
                <a16:creationId xmlns:a16="http://schemas.microsoft.com/office/drawing/2014/main" id="{4858D165-C7BE-DABD-8D16-B36CF885E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37" y="680566"/>
            <a:ext cx="11744325" cy="6858000"/>
          </a:xfrm>
          <a:prstGeom prst="rect">
            <a:avLst/>
          </a:prstGeom>
        </p:spPr>
      </p:pic>
    </p:spTree>
    <p:extLst>
      <p:ext uri="{BB962C8B-B14F-4D97-AF65-F5344CB8AC3E}">
        <p14:creationId xmlns:p14="http://schemas.microsoft.com/office/powerpoint/2010/main" val="3973697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A59070-8B9B-ECBF-B45A-DAA44BAC7734}"/>
              </a:ext>
            </a:extLst>
          </p:cNvPr>
          <p:cNvSpPr/>
          <p:nvPr/>
        </p:nvSpPr>
        <p:spPr>
          <a:xfrm>
            <a:off x="7192413" y="-1"/>
            <a:ext cx="4999588"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82267" y="891574"/>
            <a:ext cx="3919890" cy="646331"/>
          </a:xfrm>
          <a:prstGeom prst="rect">
            <a:avLst/>
          </a:prstGeom>
        </p:spPr>
        <p:txBody>
          <a:bodyPr wrap="square" lIns="91440" tIns="45720" rIns="91440" bIns="45720" anchor="t">
            <a:spAutoFit/>
          </a:bodyPr>
          <a:lstStyle/>
          <a:p>
            <a:pPr algn="ctr"/>
            <a:r>
              <a:rPr lang="en-US" sz="3600">
                <a:solidFill>
                  <a:schemeClr val="accent2"/>
                </a:solidFill>
                <a:latin typeface="+mj-lt"/>
              </a:rPr>
              <a:t>Group Discussion! </a:t>
            </a:r>
            <a:endParaRPr lang="en-US">
              <a:solidFill>
                <a:schemeClr val="accent2"/>
              </a:solidFill>
            </a:endParaRPr>
          </a:p>
        </p:txBody>
      </p:sp>
      <p:sp>
        <p:nvSpPr>
          <p:cNvPr id="5" name="TextBox 4">
            <a:extLst>
              <a:ext uri="{FF2B5EF4-FFF2-40B4-BE49-F238E27FC236}">
                <a16:creationId xmlns:a16="http://schemas.microsoft.com/office/drawing/2014/main" id="{FF031B5A-2594-4E69-B8FA-F143426E00E4}"/>
              </a:ext>
            </a:extLst>
          </p:cNvPr>
          <p:cNvSpPr txBox="1"/>
          <p:nvPr/>
        </p:nvSpPr>
        <p:spPr>
          <a:xfrm>
            <a:off x="7293794" y="2248566"/>
            <a:ext cx="499958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800"/>
              <a:t>Collaborative program opportunities</a:t>
            </a:r>
          </a:p>
          <a:p>
            <a:pPr marL="342900" indent="-342900">
              <a:buAutoNum type="arabicPeriod"/>
            </a:pPr>
            <a:r>
              <a:rPr lang="en-US" sz="2800"/>
              <a:t>Any additional feedback/input?</a:t>
            </a:r>
          </a:p>
          <a:p>
            <a:pPr marL="342900" indent="-342900">
              <a:buAutoNum type="arabicPeriod"/>
            </a:pPr>
            <a:r>
              <a:rPr lang="en-US" sz="2800"/>
              <a:t>What has worked well?</a:t>
            </a:r>
          </a:p>
          <a:p>
            <a:pPr marL="342900" indent="-342900">
              <a:buAutoNum type="arabicPeriod"/>
            </a:pPr>
            <a:r>
              <a:rPr lang="en-US" sz="2800"/>
              <a:t>Any advice?</a:t>
            </a:r>
          </a:p>
          <a:p>
            <a:pPr marL="342900" indent="-342900">
              <a:buAutoNum type="arabicPeriod"/>
            </a:pPr>
            <a:r>
              <a:rPr lang="en-US" sz="2800"/>
              <a:t>Questions about anything! </a:t>
            </a:r>
          </a:p>
        </p:txBody>
      </p:sp>
      <p:pic>
        <p:nvPicPr>
          <p:cNvPr id="6" name="Picture 5" descr="A picture containing indoor, toy, office, set&#10;&#10;Description automatically generated">
            <a:extLst>
              <a:ext uri="{FF2B5EF4-FFF2-40B4-BE49-F238E27FC236}">
                <a16:creationId xmlns:a16="http://schemas.microsoft.com/office/drawing/2014/main" id="{A01FC770-A04A-13D9-01D6-9A11274E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13" y="1676423"/>
            <a:ext cx="4673536" cy="3505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phic 7" descr="Chat with solid fill">
            <a:extLst>
              <a:ext uri="{FF2B5EF4-FFF2-40B4-BE49-F238E27FC236}">
                <a16:creationId xmlns:a16="http://schemas.microsoft.com/office/drawing/2014/main" id="{49F7D584-0129-CF1C-910F-D977E0C3F7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01882" y="123033"/>
            <a:ext cx="2183412" cy="2183412"/>
          </a:xfrm>
          <a:prstGeom prst="rect">
            <a:avLst/>
          </a:prstGeom>
        </p:spPr>
      </p:pic>
    </p:spTree>
    <p:extLst>
      <p:ext uri="{BB962C8B-B14F-4D97-AF65-F5344CB8AC3E}">
        <p14:creationId xmlns:p14="http://schemas.microsoft.com/office/powerpoint/2010/main" val="3371364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55BB70-4961-A742-B3AA-27DEFA389829}"/>
              </a:ext>
            </a:extLst>
          </p:cNvPr>
          <p:cNvSpPr/>
          <p:nvPr/>
        </p:nvSpPr>
        <p:spPr>
          <a:xfrm>
            <a:off x="-1449" y="0"/>
            <a:ext cx="32842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65AD7B-308D-4549-AFEC-051350BE8CF6}"/>
              </a:ext>
            </a:extLst>
          </p:cNvPr>
          <p:cNvSpPr txBox="1"/>
          <p:nvPr/>
        </p:nvSpPr>
        <p:spPr>
          <a:xfrm>
            <a:off x="4176132" y="1172790"/>
            <a:ext cx="7938496"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1668A4"/>
                </a:solidFill>
                <a:ea typeface="+mn-lt"/>
                <a:cs typeface="+mn-lt"/>
              </a:rPr>
              <a:t>Many thanks for your participation in the Library CARES grant program and for the work you do to reach out to the older adults in your community.</a:t>
            </a:r>
          </a:p>
          <a:p>
            <a:pPr algn="ctr"/>
            <a:r>
              <a:rPr lang="en-US" sz="2800" b="1">
                <a:solidFill>
                  <a:srgbClr val="1668A4"/>
                </a:solidFill>
                <a:ea typeface="+mn-lt"/>
                <a:cs typeface="+mn-lt"/>
              </a:rPr>
              <a:t>I’m here for anything related to the library program – please reach out!</a:t>
            </a:r>
          </a:p>
          <a:p>
            <a:endParaRPr lang="en-US" sz="2400" b="1">
              <a:solidFill>
                <a:srgbClr val="000000"/>
              </a:solidFill>
              <a:effectLst/>
              <a:ea typeface="Times New Roman" panose="02020603050405020304" pitchFamily="18" charset="0"/>
            </a:endParaRPr>
          </a:p>
          <a:p>
            <a:endParaRPr lang="en-US" sz="2400" b="1">
              <a:solidFill>
                <a:srgbClr val="000000"/>
              </a:solidFill>
              <a:ea typeface="Times New Roman" panose="02020603050405020304" pitchFamily="18" charset="0"/>
            </a:endParaRPr>
          </a:p>
          <a:p>
            <a:endParaRPr lang="en-US" sz="2000" b="1">
              <a:solidFill>
                <a:srgbClr val="000000"/>
              </a:solidFill>
              <a:effectLst/>
              <a:ea typeface="Times New Roman" panose="02020603050405020304" pitchFamily="18" charset="0"/>
            </a:endParaRPr>
          </a:p>
          <a:p>
            <a:r>
              <a:rPr lang="en-US" sz="2400" b="1">
                <a:solidFill>
                  <a:srgbClr val="000000"/>
                </a:solidFill>
                <a:effectLst/>
                <a:ea typeface="Times New Roman" panose="02020603050405020304" pitchFamily="18" charset="0"/>
              </a:rPr>
              <a:t>708.383.0258 (main number)</a:t>
            </a:r>
          </a:p>
          <a:p>
            <a:r>
              <a:rPr lang="en-US" sz="2400" b="1">
                <a:solidFill>
                  <a:srgbClr val="000000"/>
                </a:solidFill>
              </a:rPr>
              <a:t>708.322.1370 (direct number)</a:t>
            </a:r>
          </a:p>
          <a:p>
            <a:r>
              <a:rPr lang="en-US" sz="2400" b="1">
                <a:solidFill>
                  <a:srgbClr val="000000"/>
                </a:solidFill>
              </a:rPr>
              <a:t>Laona.Fleischer@AgeOptions.org</a:t>
            </a:r>
            <a:endParaRPr lang="en-US" sz="2400" b="1"/>
          </a:p>
          <a:p>
            <a:endParaRPr lang="en-US"/>
          </a:p>
        </p:txBody>
      </p:sp>
      <p:pic>
        <p:nvPicPr>
          <p:cNvPr id="8" name="Picture 8" descr="A picture containing diagram&#10;&#10;Description automatically generated">
            <a:extLst>
              <a:ext uri="{FF2B5EF4-FFF2-40B4-BE49-F238E27FC236}">
                <a16:creationId xmlns:a16="http://schemas.microsoft.com/office/drawing/2014/main" id="{534F47F6-7CFB-AC44-F78C-B60D62015D76}"/>
              </a:ext>
            </a:extLst>
          </p:cNvPr>
          <p:cNvPicPr>
            <a:picLocks noChangeAspect="1"/>
          </p:cNvPicPr>
          <p:nvPr/>
        </p:nvPicPr>
        <p:blipFill>
          <a:blip r:embed="rId3"/>
          <a:stretch>
            <a:fillRect/>
          </a:stretch>
        </p:blipFill>
        <p:spPr>
          <a:xfrm>
            <a:off x="539646" y="638139"/>
            <a:ext cx="2743200" cy="37329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09958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fontScale="92500" lnSpcReduction="20000"/>
          </a:bodyPr>
          <a:lstStyle/>
          <a:p>
            <a:pPr>
              <a:lnSpc>
                <a:spcPct val="90000"/>
              </a:lnSpc>
              <a:spcBef>
                <a:spcPct val="0"/>
              </a:spcBef>
              <a:spcAft>
                <a:spcPts val="600"/>
              </a:spcAft>
            </a:pPr>
            <a:r>
              <a:rPr lang="en-US" sz="4800" kern="1200">
                <a:solidFill>
                  <a:schemeClr val="tx1"/>
                </a:solidFill>
                <a:latin typeface="+mj-lt"/>
                <a:ea typeface="+mj-ea"/>
                <a:cs typeface="+mj-cs"/>
              </a:rPr>
              <a:t>AgeOptions provides an umbrella of  services for older adults  </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07705" y="516863"/>
            <a:ext cx="5963929" cy="707886"/>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i="0" dirty="0">
                <a:solidFill>
                  <a:srgbClr val="005193"/>
                </a:solidFill>
                <a:effectLst/>
                <a:highlight>
                  <a:srgbClr val="FFFFFF"/>
                </a:highlight>
              </a:rPr>
              <a:t>Services Provided:</a:t>
            </a:r>
            <a:endParaRPr lang="en-US" sz="3200" b="1" dirty="0"/>
          </a:p>
        </p:txBody>
      </p:sp>
      <p:pic>
        <p:nvPicPr>
          <p:cNvPr id="12" name="Picture 11" descr="A black umbrella with a curved handle&#10;&#10;Description automatically generated">
            <a:extLst>
              <a:ext uri="{FF2B5EF4-FFF2-40B4-BE49-F238E27FC236}">
                <a16:creationId xmlns:a16="http://schemas.microsoft.com/office/drawing/2014/main" id="{6F5F7F61-79D0-8E63-983D-37CF4FB2A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148" y="4030984"/>
            <a:ext cx="1389792" cy="1231225"/>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36C599C-3CCC-AB5F-ADAF-C1D8C0D2D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384" y="4492588"/>
            <a:ext cx="2518313" cy="2010453"/>
          </a:xfrm>
          <a:prstGeom prst="rect">
            <a:avLst/>
          </a:prstGeom>
          <a:ln>
            <a:noFill/>
          </a:ln>
          <a:effectLst>
            <a:outerShdw blurRad="292100" dist="139700" dir="2700000" algn="tl" rotWithShape="0">
              <a:srgbClr val="333333">
                <a:alpha val="65000"/>
              </a:srgbClr>
            </a:outerShdw>
          </a:effectLst>
        </p:spPr>
      </p:pic>
      <p:pic>
        <p:nvPicPr>
          <p:cNvPr id="8" name="Picture 7" descr="A black umbrella with a curved handle&#10;&#10;Description automatically generated">
            <a:extLst>
              <a:ext uri="{FF2B5EF4-FFF2-40B4-BE49-F238E27FC236}">
                <a16:creationId xmlns:a16="http://schemas.microsoft.com/office/drawing/2014/main" id="{CBA979E6-9211-C34B-C85C-17D41012C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077" y="2550667"/>
            <a:ext cx="1389792" cy="1231225"/>
          </a:xfrm>
          <a:prstGeom prst="rect">
            <a:avLst/>
          </a:prstGeom>
        </p:spPr>
      </p:pic>
      <p:pic>
        <p:nvPicPr>
          <p:cNvPr id="9" name="Picture 8" descr="A black umbrella with a curved handle&#10;&#10;Description automatically generated">
            <a:extLst>
              <a:ext uri="{FF2B5EF4-FFF2-40B4-BE49-F238E27FC236}">
                <a16:creationId xmlns:a16="http://schemas.microsoft.com/office/drawing/2014/main" id="{76F958CE-04E1-9892-B5E8-D81734113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262" y="2550667"/>
            <a:ext cx="1389792" cy="1231225"/>
          </a:xfrm>
          <a:prstGeom prst="rect">
            <a:avLst/>
          </a:prstGeom>
        </p:spPr>
      </p:pic>
      <p:sp>
        <p:nvSpPr>
          <p:cNvPr id="13" name="TextBox 12">
            <a:extLst>
              <a:ext uri="{FF2B5EF4-FFF2-40B4-BE49-F238E27FC236}">
                <a16:creationId xmlns:a16="http://schemas.microsoft.com/office/drawing/2014/main" id="{CF22BF17-8560-A800-633D-78DFF9D4B299}"/>
              </a:ext>
            </a:extLst>
          </p:cNvPr>
          <p:cNvSpPr txBox="1"/>
          <p:nvPr/>
        </p:nvSpPr>
        <p:spPr>
          <a:xfrm>
            <a:off x="7144562" y="5316829"/>
            <a:ext cx="2277563" cy="646331"/>
          </a:xfrm>
          <a:prstGeom prst="rect">
            <a:avLst/>
          </a:prstGeom>
          <a:noFill/>
        </p:spPr>
        <p:txBody>
          <a:bodyPr wrap="square" rtlCol="0">
            <a:spAutoFit/>
          </a:bodyPr>
          <a:lstStyle/>
          <a:p>
            <a:pPr algn="ctr"/>
            <a:r>
              <a:rPr lang="en-US" dirty="0"/>
              <a:t>NUTRITION </a:t>
            </a:r>
          </a:p>
          <a:p>
            <a:pPr algn="ctr"/>
            <a:r>
              <a:rPr lang="en-US" dirty="0"/>
              <a:t>(MEAL PROGRAMS)</a:t>
            </a:r>
          </a:p>
        </p:txBody>
      </p:sp>
      <p:sp>
        <p:nvSpPr>
          <p:cNvPr id="15" name="TextBox 14">
            <a:extLst>
              <a:ext uri="{FF2B5EF4-FFF2-40B4-BE49-F238E27FC236}">
                <a16:creationId xmlns:a16="http://schemas.microsoft.com/office/drawing/2014/main" id="{A919D571-878F-FA5F-8F60-C4F36FE61F23}"/>
              </a:ext>
            </a:extLst>
          </p:cNvPr>
          <p:cNvSpPr txBox="1"/>
          <p:nvPr/>
        </p:nvSpPr>
        <p:spPr>
          <a:xfrm>
            <a:off x="9422125" y="3987053"/>
            <a:ext cx="1695696" cy="923330"/>
          </a:xfrm>
          <a:prstGeom prst="rect">
            <a:avLst/>
          </a:prstGeom>
          <a:noFill/>
        </p:spPr>
        <p:txBody>
          <a:bodyPr wrap="square" rtlCol="0">
            <a:spAutoFit/>
          </a:bodyPr>
          <a:lstStyle/>
          <a:p>
            <a:pPr algn="ctr"/>
            <a:r>
              <a:rPr lang="en-US" dirty="0"/>
              <a:t>CAREGIVER RESOURCE CENTER</a:t>
            </a:r>
          </a:p>
        </p:txBody>
      </p:sp>
      <p:sp>
        <p:nvSpPr>
          <p:cNvPr id="16" name="TextBox 15">
            <a:extLst>
              <a:ext uri="{FF2B5EF4-FFF2-40B4-BE49-F238E27FC236}">
                <a16:creationId xmlns:a16="http://schemas.microsoft.com/office/drawing/2014/main" id="{5D5E3195-3758-BD99-C8C9-CF035CB67902}"/>
              </a:ext>
            </a:extLst>
          </p:cNvPr>
          <p:cNvSpPr txBox="1"/>
          <p:nvPr/>
        </p:nvSpPr>
        <p:spPr>
          <a:xfrm>
            <a:off x="5277598" y="3885916"/>
            <a:ext cx="1695696" cy="1200329"/>
          </a:xfrm>
          <a:prstGeom prst="rect">
            <a:avLst/>
          </a:prstGeom>
          <a:noFill/>
        </p:spPr>
        <p:txBody>
          <a:bodyPr wrap="square" rtlCol="0">
            <a:spAutoFit/>
          </a:bodyPr>
          <a:lstStyle/>
          <a:p>
            <a:pPr algn="ctr"/>
            <a:r>
              <a:rPr lang="en-US" dirty="0"/>
              <a:t>AGING and DISABILITY RESOURCE NETWORK</a:t>
            </a:r>
          </a:p>
        </p:txBody>
      </p:sp>
    </p:spTree>
    <p:extLst>
      <p:ext uri="{BB962C8B-B14F-4D97-AF65-F5344CB8AC3E}">
        <p14:creationId xmlns:p14="http://schemas.microsoft.com/office/powerpoint/2010/main" val="405059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Who is AgeOptions?  </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3" name="Rectangle 2"/>
          <p:cNvSpPr/>
          <p:nvPr/>
        </p:nvSpPr>
        <p:spPr>
          <a:xfrm>
            <a:off x="12564976" y="1702335"/>
            <a:ext cx="1495801" cy="3428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178506" y="1181174"/>
            <a:ext cx="6460500" cy="4262705"/>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defTabSz="448056">
              <a:spcAft>
                <a:spcPts val="600"/>
              </a:spcAft>
              <a:buFont typeface="Arial" panose="020B0604020202020204" pitchFamily="34" charset="0"/>
              <a:buChar char="•"/>
            </a:pPr>
            <a:r>
              <a:rPr lang="en-US" sz="2800" kern="100" dirty="0">
                <a:effectLst/>
                <a:ea typeface="Aptos" panose="020B0004020202020204" pitchFamily="34" charset="0"/>
                <a:cs typeface="Times New Roman" panose="02020603050405020304" pitchFamily="18" charset="0"/>
              </a:rPr>
              <a:t>We are </a:t>
            </a:r>
            <a:r>
              <a:rPr lang="en-US" sz="2800" b="1" kern="100" dirty="0">
                <a:solidFill>
                  <a:srgbClr val="005193"/>
                </a:solidFill>
                <a:ea typeface="Aptos" panose="020B0004020202020204" pitchFamily="34" charset="0"/>
                <a:cs typeface="Times New Roman" panose="02020603050405020304" pitchFamily="18" charset="0"/>
              </a:rPr>
              <a:t>r</a:t>
            </a:r>
            <a:r>
              <a:rPr lang="en-US" sz="2800" b="1" kern="100" dirty="0">
                <a:solidFill>
                  <a:srgbClr val="005193"/>
                </a:solidFill>
                <a:effectLst/>
                <a:ea typeface="Aptos" panose="020B0004020202020204" pitchFamily="34" charset="0"/>
                <a:cs typeface="Times New Roman" panose="02020603050405020304" pitchFamily="18" charset="0"/>
              </a:rPr>
              <a:t>esponsible </a:t>
            </a:r>
            <a:r>
              <a:rPr lang="en-US" sz="2800" kern="100" dirty="0">
                <a:effectLst/>
                <a:ea typeface="Aptos" panose="020B0004020202020204" pitchFamily="34" charset="0"/>
                <a:cs typeface="Times New Roman" panose="02020603050405020304" pitchFamily="18" charset="0"/>
              </a:rPr>
              <a:t>for planning services to meet the needs of older adults (60+)</a:t>
            </a:r>
          </a:p>
          <a:p>
            <a:pPr marL="457200" indent="-457200" defTabSz="448056">
              <a:spcAft>
                <a:spcPts val="600"/>
              </a:spcAft>
              <a:buFont typeface="Arial" panose="020B0604020202020204" pitchFamily="34" charset="0"/>
              <a:buChar char="•"/>
            </a:pPr>
            <a:r>
              <a:rPr lang="en-US" sz="2800" kern="100" dirty="0">
                <a:effectLst/>
                <a:ea typeface="Aptos" panose="020B0004020202020204" pitchFamily="34" charset="0"/>
                <a:cs typeface="Times New Roman" panose="02020603050405020304" pitchFamily="18" charset="0"/>
              </a:rPr>
              <a:t>We </a:t>
            </a:r>
            <a:r>
              <a:rPr lang="en-US" sz="2800" b="1" kern="100" dirty="0">
                <a:solidFill>
                  <a:srgbClr val="005193"/>
                </a:solidFill>
                <a:ea typeface="Aptos" panose="020B0004020202020204" pitchFamily="34" charset="0"/>
                <a:cs typeface="Times New Roman" panose="02020603050405020304" pitchFamily="18" charset="0"/>
              </a:rPr>
              <a:t>d</a:t>
            </a:r>
            <a:r>
              <a:rPr lang="en-US" sz="2800" b="1" kern="100" dirty="0">
                <a:solidFill>
                  <a:srgbClr val="005193"/>
                </a:solidFill>
                <a:effectLst/>
                <a:ea typeface="Aptos" panose="020B0004020202020204" pitchFamily="34" charset="0"/>
                <a:cs typeface="Times New Roman" panose="02020603050405020304" pitchFamily="18" charset="0"/>
              </a:rPr>
              <a:t>eveloped</a:t>
            </a:r>
            <a:r>
              <a:rPr lang="en-US" sz="2800" kern="100" dirty="0">
                <a:effectLst/>
                <a:ea typeface="Aptos" panose="020B0004020202020204" pitchFamily="34" charset="0"/>
                <a:cs typeface="Times New Roman" panose="02020603050405020304" pitchFamily="18" charset="0"/>
              </a:rPr>
              <a:t> the aging network in suburban Cook County. </a:t>
            </a:r>
          </a:p>
          <a:p>
            <a:pPr marL="457200" indent="-457200" defTabSz="448056">
              <a:spcAft>
                <a:spcPts val="600"/>
              </a:spcAft>
              <a:buFont typeface="Arial" panose="020B0604020202020204" pitchFamily="34" charset="0"/>
              <a:buChar char="•"/>
            </a:pPr>
            <a:r>
              <a:rPr lang="en-US" sz="2800" kern="100" dirty="0">
                <a:effectLst/>
                <a:ea typeface="Aptos" panose="020B0004020202020204" pitchFamily="34" charset="0"/>
                <a:cs typeface="Times New Roman" panose="02020603050405020304" pitchFamily="18" charset="0"/>
              </a:rPr>
              <a:t>We </a:t>
            </a:r>
            <a:r>
              <a:rPr lang="en-US" sz="2800" b="1" kern="100" dirty="0">
                <a:solidFill>
                  <a:srgbClr val="005193"/>
                </a:solidFill>
                <a:effectLst/>
                <a:ea typeface="Aptos" panose="020B0004020202020204" pitchFamily="34" charset="0"/>
                <a:cs typeface="Times New Roman" panose="02020603050405020304" pitchFamily="18" charset="0"/>
              </a:rPr>
              <a:t>work</a:t>
            </a:r>
            <a:r>
              <a:rPr lang="en-US" sz="2800" b="1" kern="100" dirty="0">
                <a:effectLst/>
                <a:ea typeface="Aptos" panose="020B0004020202020204" pitchFamily="34" charset="0"/>
                <a:cs typeface="Times New Roman" panose="02020603050405020304" pitchFamily="18" charset="0"/>
              </a:rPr>
              <a:t> </a:t>
            </a:r>
            <a:r>
              <a:rPr lang="en-US" sz="2800" kern="100" dirty="0">
                <a:effectLst/>
                <a:ea typeface="Aptos" panose="020B0004020202020204" pitchFamily="34" charset="0"/>
                <a:cs typeface="Times New Roman" panose="02020603050405020304" pitchFamily="18" charset="0"/>
              </a:rPr>
              <a:t>with local agencies that are the gatekeepers to older adult services and a source of high-quality information </a:t>
            </a:r>
          </a:p>
          <a:p>
            <a:pPr defTabSz="448056">
              <a:spcAft>
                <a:spcPts val="600"/>
              </a:spcAft>
            </a:pPr>
            <a:endParaRPr lang="en-US" sz="3200" dirty="0"/>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32221" y="4927039"/>
            <a:ext cx="1064208" cy="1064208"/>
          </a:xfrm>
          <a:prstGeom prst="rect">
            <a:avLst/>
          </a:prstGeom>
        </p:spPr>
      </p:pic>
      <p:pic>
        <p:nvPicPr>
          <p:cNvPr id="7" name="Graphic 6" descr="Folder Search with solid fill">
            <a:extLst>
              <a:ext uri="{FF2B5EF4-FFF2-40B4-BE49-F238E27FC236}">
                <a16:creationId xmlns:a16="http://schemas.microsoft.com/office/drawing/2014/main" id="{A1FDFC57-F338-83A2-467D-D5BA73AF24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4315" y="4554212"/>
            <a:ext cx="1810781" cy="1810781"/>
          </a:xfrm>
          <a:prstGeom prst="rect">
            <a:avLst/>
          </a:prstGeom>
        </p:spPr>
      </p:pic>
    </p:spTree>
    <p:extLst>
      <p:ext uri="{BB962C8B-B14F-4D97-AF65-F5344CB8AC3E}">
        <p14:creationId xmlns:p14="http://schemas.microsoft.com/office/powerpoint/2010/main" val="304483984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Who is AgeOptions?  </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3" name="Rectangle 2"/>
          <p:cNvSpPr/>
          <p:nvPr/>
        </p:nvSpPr>
        <p:spPr>
          <a:xfrm>
            <a:off x="12685917" y="986401"/>
            <a:ext cx="1495801" cy="3428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60702" y="658589"/>
            <a:ext cx="5932144" cy="5415457"/>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457200">
              <a:lnSpc>
                <a:spcPct val="107000"/>
              </a:lnSpc>
              <a:spcBef>
                <a:spcPts val="0"/>
              </a:spcBef>
              <a:spcAft>
                <a:spcPts val="800"/>
              </a:spcAft>
            </a:pPr>
            <a:r>
              <a:rPr lang="en-US" sz="3200" b="1" kern="100">
                <a:solidFill>
                  <a:srgbClr val="005193"/>
                </a:solidFill>
                <a:effectLst/>
                <a:ea typeface="Aptos" panose="020B0004020202020204" pitchFamily="34" charset="0"/>
                <a:cs typeface="Times New Roman" panose="02020603050405020304" pitchFamily="18" charset="0"/>
              </a:rPr>
              <a:t>AgeOptions Functions: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a:effectLst/>
                <a:ea typeface="Aptos" panose="020B0004020202020204" pitchFamily="34" charset="0"/>
                <a:cs typeface="Times New Roman" panose="02020603050405020304" pitchFamily="18" charset="0"/>
              </a:rPr>
              <a:t>Grant $ to local agencies who provide direct services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a:effectLst/>
                <a:ea typeface="Aptos" panose="020B0004020202020204" pitchFamily="34" charset="0"/>
                <a:cs typeface="Times New Roman" panose="02020603050405020304" pitchFamily="18" charset="0"/>
              </a:rPr>
              <a:t>Provide oversight and technical assistance to grantees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a:effectLst/>
                <a:ea typeface="Aptos" panose="020B0004020202020204" pitchFamily="34" charset="0"/>
                <a:cs typeface="Times New Roman" panose="02020603050405020304" pitchFamily="18" charset="0"/>
              </a:rPr>
              <a:t>Plan for future needs and services for older adults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a:effectLst/>
                <a:ea typeface="Aptos" panose="020B0004020202020204" pitchFamily="34" charset="0"/>
                <a:cs typeface="Times New Roman" panose="02020603050405020304" pitchFamily="18" charset="0"/>
              </a:rPr>
              <a:t>Provide information and assistance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a:effectLst/>
                <a:ea typeface="Aptos" panose="020B0004020202020204" pitchFamily="34" charset="0"/>
                <a:cs typeface="Times New Roman" panose="02020603050405020304" pitchFamily="18" charset="0"/>
              </a:rPr>
              <a:t>Conduct special projects</a:t>
            </a:r>
            <a:endParaRPr lang="en-US" sz="3200" kern="100">
              <a:effectLst/>
              <a:ea typeface="Aptos" panose="020B0004020202020204" pitchFamily="34" charset="0"/>
              <a:cs typeface="Times New Roman" panose="02020603050405020304" pitchFamily="18" charset="0"/>
            </a:endParaRPr>
          </a:p>
          <a:p>
            <a:pPr defTabSz="448056">
              <a:spcAft>
                <a:spcPts val="600"/>
              </a:spcAft>
            </a:pPr>
            <a:endParaRPr lang="en-US" sz="3200"/>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3111" y="2971710"/>
            <a:ext cx="1064208" cy="1064208"/>
          </a:xfrm>
          <a:prstGeom prst="rect">
            <a:avLst/>
          </a:prstGeom>
        </p:spPr>
      </p:pic>
      <p:pic>
        <p:nvPicPr>
          <p:cNvPr id="7" name="Graphic 6" descr="Folder Search with solid fill">
            <a:extLst>
              <a:ext uri="{FF2B5EF4-FFF2-40B4-BE49-F238E27FC236}">
                <a16:creationId xmlns:a16="http://schemas.microsoft.com/office/drawing/2014/main" id="{9414B17F-2C3E-60D4-3921-B6749CB860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4315" y="4554212"/>
            <a:ext cx="1810781" cy="1810781"/>
          </a:xfrm>
          <a:prstGeom prst="rect">
            <a:avLst/>
          </a:prstGeom>
        </p:spPr>
      </p:pic>
    </p:spTree>
    <p:extLst>
      <p:ext uri="{BB962C8B-B14F-4D97-AF65-F5344CB8AC3E}">
        <p14:creationId xmlns:p14="http://schemas.microsoft.com/office/powerpoint/2010/main" val="395099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5065" y="1463040"/>
            <a:ext cx="3796306" cy="26909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a:solidFill>
                  <a:schemeClr val="tx1"/>
                </a:solidFill>
                <a:latin typeface="+mj-lt"/>
                <a:ea typeface="+mj-ea"/>
                <a:cs typeface="+mj-cs"/>
              </a:rPr>
              <a:t>Who is AgeOptions?  </a:t>
            </a:r>
          </a:p>
          <a:p>
            <a:pPr>
              <a:lnSpc>
                <a:spcPct val="90000"/>
              </a:lnSpc>
              <a:spcBef>
                <a:spcPct val="0"/>
              </a:spcBef>
              <a:spcAft>
                <a:spcPts val="600"/>
              </a:spcAft>
            </a:pPr>
            <a:endParaRPr lang="en-US" sz="4800" b="1" i="0" kern="1200">
              <a:solidFill>
                <a:schemeClr val="tx1"/>
              </a:solidFill>
              <a:effectLst/>
              <a:latin typeface="+mj-lt"/>
              <a:ea typeface="+mj-ea"/>
              <a:cs typeface="+mj-cs"/>
            </a:endParaRPr>
          </a:p>
          <a:p>
            <a:pPr>
              <a:lnSpc>
                <a:spcPct val="90000"/>
              </a:lnSpc>
              <a:spcBef>
                <a:spcPct val="0"/>
              </a:spcBef>
              <a:spcAft>
                <a:spcPts val="600"/>
              </a:spcAft>
            </a:pPr>
            <a:endParaRPr lang="en-US" sz="4800" kern="1200">
              <a:solidFill>
                <a:schemeClr val="tx1"/>
              </a:solidFill>
              <a:latin typeface="+mj-lt"/>
              <a:ea typeface="+mj-ea"/>
              <a:cs typeface="+mj-cs"/>
            </a:endParaRPr>
          </a:p>
        </p:txBody>
      </p:sp>
      <p:grpSp>
        <p:nvGrpSpPr>
          <p:cNvPr id="30" name="Group 1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1"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3"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3231F4-D855-EEB9-4D1F-5DEB5F7B564D}"/>
              </a:ext>
            </a:extLst>
          </p:cNvPr>
          <p:cNvSpPr txBox="1"/>
          <p:nvPr/>
        </p:nvSpPr>
        <p:spPr>
          <a:xfrm>
            <a:off x="7037798" y="6204675"/>
            <a:ext cx="1964810" cy="369332"/>
          </a:xfrm>
          <a:prstGeom prst="rect">
            <a:avLst/>
          </a:prstGeom>
          <a:noFill/>
        </p:spPr>
        <p:txBody>
          <a:bodyPr wrap="square" rtlCol="0">
            <a:spAutoFit/>
          </a:bodyPr>
          <a:lstStyle/>
          <a:p>
            <a:endParaRPr lang="en-US"/>
          </a:p>
        </p:txBody>
      </p:sp>
      <p:sp>
        <p:nvSpPr>
          <p:cNvPr id="3" name="Rectangle 2"/>
          <p:cNvSpPr/>
          <p:nvPr/>
        </p:nvSpPr>
        <p:spPr>
          <a:xfrm>
            <a:off x="12518995" y="2439566"/>
            <a:ext cx="1495801" cy="3428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028576E-5399-4FCA-B0A4-A15C823FD069}"/>
              </a:ext>
            </a:extLst>
          </p:cNvPr>
          <p:cNvSpPr txBox="1"/>
          <p:nvPr/>
        </p:nvSpPr>
        <p:spPr>
          <a:xfrm>
            <a:off x="5407705" y="4802757"/>
            <a:ext cx="1736646" cy="65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48056">
              <a:spcAft>
                <a:spcPts val="600"/>
              </a:spcAft>
            </a:pPr>
            <a:br>
              <a:rPr lang="en-US" sz="784" b="1" kern="1200">
                <a:solidFill>
                  <a:srgbClr val="FF6600"/>
                </a:solidFill>
                <a:latin typeface="+mn-lt"/>
                <a:ea typeface="+mn-ea"/>
                <a:cs typeface="+mn-cs"/>
              </a:rPr>
            </a:br>
            <a:endParaRPr lang="en-US" sz="784" b="1" kern="1200">
              <a:solidFill>
                <a:srgbClr val="FF6600"/>
              </a:solidFill>
              <a:latin typeface="+mn-lt"/>
              <a:ea typeface="+mn-ea"/>
              <a:cs typeface="+mn-cs"/>
            </a:endParaRPr>
          </a:p>
          <a:p>
            <a:pPr>
              <a:spcAft>
                <a:spcPts val="600"/>
              </a:spcAft>
            </a:pPr>
            <a:endParaRPr lang="en-US" sz="1600">
              <a:solidFill>
                <a:schemeClr val="accent2"/>
              </a:solidFill>
            </a:endParaRPr>
          </a:p>
        </p:txBody>
      </p:sp>
      <p:sp>
        <p:nvSpPr>
          <p:cNvPr id="4" name="Rectangle 3">
            <a:extLst>
              <a:ext uri="{FF2B5EF4-FFF2-40B4-BE49-F238E27FC236}">
                <a16:creationId xmlns:a16="http://schemas.microsoft.com/office/drawing/2014/main" id="{EE86EED6-C23D-44E8-BBFB-569C473E0B9A}"/>
              </a:ext>
            </a:extLst>
          </p:cNvPr>
          <p:cNvSpPr/>
          <p:nvPr/>
        </p:nvSpPr>
        <p:spPr>
          <a:xfrm>
            <a:off x="7274861" y="1875114"/>
            <a:ext cx="142869" cy="13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C99E85-7D95-2377-FF6A-6E087EF742AA}"/>
              </a:ext>
            </a:extLst>
          </p:cNvPr>
          <p:cNvSpPr txBox="1"/>
          <p:nvPr/>
        </p:nvSpPr>
        <p:spPr>
          <a:xfrm>
            <a:off x="5460702" y="658589"/>
            <a:ext cx="5932144" cy="3662541"/>
          </a:xfrm>
          <a:prstGeom prst="rect">
            <a:avLst/>
          </a:prstGeom>
          <a:noFill/>
          <a:ln w="57150">
            <a:solidFill>
              <a:srgbClr val="004E9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i="0" dirty="0">
                <a:solidFill>
                  <a:srgbClr val="005193"/>
                </a:solidFill>
                <a:effectLst/>
                <a:highlight>
                  <a:srgbClr val="FFFFFF"/>
                </a:highlight>
              </a:rPr>
              <a:t>Our Mission:</a:t>
            </a:r>
          </a:p>
          <a:p>
            <a:pPr algn="l"/>
            <a:br>
              <a:rPr lang="en-US" sz="2800" b="1" i="0" dirty="0">
                <a:solidFill>
                  <a:srgbClr val="555555"/>
                </a:solidFill>
                <a:effectLst/>
                <a:highlight>
                  <a:srgbClr val="FFFFFF"/>
                </a:highlight>
              </a:rPr>
            </a:br>
            <a:r>
              <a:rPr lang="en-US" sz="2800" b="0" i="0" dirty="0">
                <a:solidFill>
                  <a:srgbClr val="555555"/>
                </a:solidFill>
                <a:effectLst/>
                <a:highlight>
                  <a:srgbClr val="FFFFFF"/>
                </a:highlight>
              </a:rPr>
              <a:t>AgeOptions innovates, partners, and advocates to improve systems and services in order to strengthen communities so people thrive as they age.</a:t>
            </a:r>
          </a:p>
          <a:p>
            <a:pPr defTabSz="448056">
              <a:spcAft>
                <a:spcPts val="600"/>
              </a:spcAft>
            </a:pPr>
            <a:endParaRPr lang="en-US" sz="3200" dirty="0"/>
          </a:p>
        </p:txBody>
      </p:sp>
      <p:pic>
        <p:nvPicPr>
          <p:cNvPr id="11" name="Graphic 10" descr="Folder Search with solid fill">
            <a:extLst>
              <a:ext uri="{FF2B5EF4-FFF2-40B4-BE49-F238E27FC236}">
                <a16:creationId xmlns:a16="http://schemas.microsoft.com/office/drawing/2014/main" id="{8B519AC2-647A-830F-32B1-CF3A958DC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4315" y="4554212"/>
            <a:ext cx="1810781" cy="1810781"/>
          </a:xfrm>
          <a:prstGeom prst="rect">
            <a:avLst/>
          </a:prstGeom>
        </p:spPr>
      </p:pic>
    </p:spTree>
    <p:extLst>
      <p:ext uri="{BB962C8B-B14F-4D97-AF65-F5344CB8AC3E}">
        <p14:creationId xmlns:p14="http://schemas.microsoft.com/office/powerpoint/2010/main" val="295391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325EAE0-7CD1-F0E7-0C36-CE5C172C0F8B}"/>
              </a:ext>
            </a:extLst>
          </p:cNvPr>
          <p:cNvSpPr>
            <a:spLocks noGrp="1"/>
          </p:cNvSpPr>
          <p:nvPr>
            <p:ph type="title"/>
          </p:nvPr>
        </p:nvSpPr>
        <p:spPr/>
        <p:txBody>
          <a:bodyPr vert="horz" lIns="91440" tIns="45720" rIns="91440" bIns="45720" rtlCol="0" anchor="b">
            <a:normAutofit/>
          </a:bodyPr>
          <a:lstStyle/>
          <a:p>
            <a:pPr algn="ctr"/>
            <a:r>
              <a:rPr lang="en-US" b="1" kern="1200" dirty="0">
                <a:solidFill>
                  <a:schemeClr val="tx1"/>
                </a:solidFill>
                <a:latin typeface="+mj-lt"/>
                <a:ea typeface="+mj-ea"/>
                <a:cs typeface="+mj-cs"/>
              </a:rPr>
              <a:t>The Aging Services Network</a:t>
            </a:r>
          </a:p>
        </p:txBody>
      </p:sp>
      <p:cxnSp>
        <p:nvCxnSpPr>
          <p:cNvPr id="7" name="Straight Connector 6">
            <a:extLst>
              <a:ext uri="{FF2B5EF4-FFF2-40B4-BE49-F238E27FC236}">
                <a16:creationId xmlns:a16="http://schemas.microsoft.com/office/drawing/2014/main" id="{CCC85A57-340D-C2C1-D341-E25CFE918F61}"/>
              </a:ext>
            </a:extLst>
          </p:cNvPr>
          <p:cNvCxnSpPr/>
          <p:nvPr/>
        </p:nvCxnSpPr>
        <p:spPr>
          <a:xfrm flipV="1">
            <a:off x="3608913" y="3306563"/>
            <a:ext cx="0" cy="190481"/>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4E1192D-E654-206C-2443-62FF7C867E76}"/>
              </a:ext>
            </a:extLst>
          </p:cNvPr>
          <p:cNvCxnSpPr/>
          <p:nvPr/>
        </p:nvCxnSpPr>
        <p:spPr>
          <a:xfrm flipV="1">
            <a:off x="8316156" y="3300053"/>
            <a:ext cx="0" cy="190481"/>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E5456FF-F855-50DE-502B-C307A882AEC0}"/>
              </a:ext>
            </a:extLst>
          </p:cNvPr>
          <p:cNvCxnSpPr/>
          <p:nvPr/>
        </p:nvCxnSpPr>
        <p:spPr>
          <a:xfrm flipV="1">
            <a:off x="8309725" y="1931608"/>
            <a:ext cx="0" cy="190481"/>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511D08C-8049-69B1-3AB5-78C7E206AF85}"/>
              </a:ext>
            </a:extLst>
          </p:cNvPr>
          <p:cNvCxnSpPr/>
          <p:nvPr/>
        </p:nvCxnSpPr>
        <p:spPr>
          <a:xfrm flipV="1">
            <a:off x="3606801" y="1934429"/>
            <a:ext cx="0" cy="190481"/>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16D5BB1-86DE-0E2A-7082-DB9D409D99FF}"/>
              </a:ext>
            </a:extLst>
          </p:cNvPr>
          <p:cNvCxnSpPr>
            <a:cxnSpLocks/>
          </p:cNvCxnSpPr>
          <p:nvPr/>
        </p:nvCxnSpPr>
        <p:spPr>
          <a:xfrm>
            <a:off x="5917063" y="1926266"/>
            <a:ext cx="12533" cy="2567462"/>
          </a:xfrm>
          <a:prstGeom prst="line">
            <a:avLst/>
          </a:prstGeom>
          <a:ln w="12700"/>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D16C99C-E9C6-3B4B-4364-37ADDC76BC32}"/>
              </a:ext>
            </a:extLst>
          </p:cNvPr>
          <p:cNvSpPr/>
          <p:nvPr/>
        </p:nvSpPr>
        <p:spPr>
          <a:xfrm>
            <a:off x="4830019" y="2096162"/>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President</a:t>
            </a:r>
            <a:endParaRPr lang="en-US"/>
          </a:p>
        </p:txBody>
      </p:sp>
      <p:sp>
        <p:nvSpPr>
          <p:cNvPr id="14" name="Rectangle 13">
            <a:extLst>
              <a:ext uri="{FF2B5EF4-FFF2-40B4-BE49-F238E27FC236}">
                <a16:creationId xmlns:a16="http://schemas.microsoft.com/office/drawing/2014/main" id="{A81F1745-7F3B-3A01-3DB8-E222415BBD5F}"/>
              </a:ext>
            </a:extLst>
          </p:cNvPr>
          <p:cNvSpPr/>
          <p:nvPr/>
        </p:nvSpPr>
        <p:spPr>
          <a:xfrm>
            <a:off x="7126380" y="2099144"/>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Senate</a:t>
            </a:r>
            <a:endParaRPr lang="en-US"/>
          </a:p>
        </p:txBody>
      </p:sp>
      <p:sp>
        <p:nvSpPr>
          <p:cNvPr id="15" name="Rectangle 14">
            <a:extLst>
              <a:ext uri="{FF2B5EF4-FFF2-40B4-BE49-F238E27FC236}">
                <a16:creationId xmlns:a16="http://schemas.microsoft.com/office/drawing/2014/main" id="{A51D6F6F-480D-18DB-1360-10272B9EE308}"/>
              </a:ext>
            </a:extLst>
          </p:cNvPr>
          <p:cNvSpPr/>
          <p:nvPr/>
        </p:nvSpPr>
        <p:spPr>
          <a:xfrm>
            <a:off x="2536640" y="3450120"/>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365" kern="1200">
                <a:solidFill>
                  <a:schemeClr val="dk1"/>
                </a:solidFill>
                <a:latin typeface="+mn-lt"/>
                <a:ea typeface="+mn-ea"/>
                <a:cs typeface="+mn-cs"/>
              </a:rPr>
              <a:t>Governors/State Legislators</a:t>
            </a:r>
            <a:endParaRPr lang="en-US" sz="1750"/>
          </a:p>
        </p:txBody>
      </p:sp>
      <p:sp>
        <p:nvSpPr>
          <p:cNvPr id="16" name="Rectangle 15">
            <a:extLst>
              <a:ext uri="{FF2B5EF4-FFF2-40B4-BE49-F238E27FC236}">
                <a16:creationId xmlns:a16="http://schemas.microsoft.com/office/drawing/2014/main" id="{F2FE1285-3590-08CB-3D5A-CF4EC7F81BD5}"/>
              </a:ext>
            </a:extLst>
          </p:cNvPr>
          <p:cNvSpPr/>
          <p:nvPr/>
        </p:nvSpPr>
        <p:spPr>
          <a:xfrm>
            <a:off x="4830019" y="3442617"/>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State Units on Aging</a:t>
            </a:r>
            <a:endParaRPr lang="en-US"/>
          </a:p>
        </p:txBody>
      </p:sp>
      <p:sp>
        <p:nvSpPr>
          <p:cNvPr id="17" name="Rectangle 16">
            <a:extLst>
              <a:ext uri="{FF2B5EF4-FFF2-40B4-BE49-F238E27FC236}">
                <a16:creationId xmlns:a16="http://schemas.microsoft.com/office/drawing/2014/main" id="{8635CB41-7E6D-9D50-DDE8-AB3C609B58D7}"/>
              </a:ext>
            </a:extLst>
          </p:cNvPr>
          <p:cNvSpPr/>
          <p:nvPr/>
        </p:nvSpPr>
        <p:spPr>
          <a:xfrm>
            <a:off x="7123398" y="3450120"/>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State Advisory Councils</a:t>
            </a:r>
            <a:endParaRPr lang="en-US"/>
          </a:p>
        </p:txBody>
      </p:sp>
      <p:sp>
        <p:nvSpPr>
          <p:cNvPr id="18" name="Rectangle 17">
            <a:extLst>
              <a:ext uri="{FF2B5EF4-FFF2-40B4-BE49-F238E27FC236}">
                <a16:creationId xmlns:a16="http://schemas.microsoft.com/office/drawing/2014/main" id="{563BF1C5-B6DC-3978-C510-F78FECF50A65}"/>
              </a:ext>
            </a:extLst>
          </p:cNvPr>
          <p:cNvSpPr/>
          <p:nvPr/>
        </p:nvSpPr>
        <p:spPr>
          <a:xfrm>
            <a:off x="4851499" y="4493728"/>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Local Service Providers</a:t>
            </a:r>
            <a:endParaRPr lang="en-US"/>
          </a:p>
        </p:txBody>
      </p:sp>
      <p:sp>
        <p:nvSpPr>
          <p:cNvPr id="19" name="Rectangle 18">
            <a:extLst>
              <a:ext uri="{FF2B5EF4-FFF2-40B4-BE49-F238E27FC236}">
                <a16:creationId xmlns:a16="http://schemas.microsoft.com/office/drawing/2014/main" id="{A65AD62A-A64C-7427-7DE3-911830C3AE9D}"/>
              </a:ext>
            </a:extLst>
          </p:cNvPr>
          <p:cNvSpPr/>
          <p:nvPr/>
        </p:nvSpPr>
        <p:spPr>
          <a:xfrm>
            <a:off x="4908658" y="3934447"/>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Area Agencies on Aging</a:t>
            </a:r>
            <a:endParaRPr lang="en-US"/>
          </a:p>
        </p:txBody>
      </p:sp>
      <p:sp>
        <p:nvSpPr>
          <p:cNvPr id="20" name="Rectangle 19">
            <a:extLst>
              <a:ext uri="{FF2B5EF4-FFF2-40B4-BE49-F238E27FC236}">
                <a16:creationId xmlns:a16="http://schemas.microsoft.com/office/drawing/2014/main" id="{11D02F94-4D00-C755-7093-C138D36372A8}"/>
              </a:ext>
            </a:extLst>
          </p:cNvPr>
          <p:cNvSpPr/>
          <p:nvPr/>
        </p:nvSpPr>
        <p:spPr>
          <a:xfrm>
            <a:off x="4221773" y="2562313"/>
            <a:ext cx="3498224" cy="611369"/>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248" kern="1200">
                <a:solidFill>
                  <a:schemeClr val="dk1"/>
                </a:solidFill>
                <a:latin typeface="+mn-lt"/>
                <a:ea typeface="+mn-ea"/>
                <a:cs typeface="+mn-cs"/>
              </a:rPr>
              <a:t>Department of Health and Human Services</a:t>
            </a:r>
          </a:p>
          <a:p>
            <a:pPr algn="ctr" defTabSz="713232">
              <a:spcAft>
                <a:spcPts val="600"/>
              </a:spcAft>
            </a:pPr>
            <a:r>
              <a:rPr lang="en-US" sz="1248" kern="1200">
                <a:solidFill>
                  <a:schemeClr val="dk1"/>
                </a:solidFill>
                <a:latin typeface="+mn-lt"/>
                <a:ea typeface="+mn-ea"/>
                <a:cs typeface="+mn-cs"/>
              </a:rPr>
              <a:t>Administration for Community Living </a:t>
            </a:r>
          </a:p>
          <a:p>
            <a:pPr algn="ctr" defTabSz="713232">
              <a:spcAft>
                <a:spcPts val="600"/>
              </a:spcAft>
            </a:pPr>
            <a:r>
              <a:rPr lang="en-US" sz="1248" kern="1200">
                <a:solidFill>
                  <a:schemeClr val="dk1"/>
                </a:solidFill>
                <a:latin typeface="+mn-lt"/>
                <a:ea typeface="+mn-ea"/>
                <a:cs typeface="+mn-cs"/>
              </a:rPr>
              <a:t>Administration on Aging</a:t>
            </a:r>
            <a:endParaRPr lang="en-US" sz="1600"/>
          </a:p>
        </p:txBody>
      </p:sp>
      <p:sp>
        <p:nvSpPr>
          <p:cNvPr id="21" name="Rectangle 20">
            <a:extLst>
              <a:ext uri="{FF2B5EF4-FFF2-40B4-BE49-F238E27FC236}">
                <a16:creationId xmlns:a16="http://schemas.microsoft.com/office/drawing/2014/main" id="{8E995202-A414-F8B1-CD0D-3E256CCEDD51}"/>
              </a:ext>
            </a:extLst>
          </p:cNvPr>
          <p:cNvSpPr/>
          <p:nvPr/>
        </p:nvSpPr>
        <p:spPr>
          <a:xfrm>
            <a:off x="2524711" y="2096162"/>
            <a:ext cx="2156194" cy="20577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713232">
              <a:spcAft>
                <a:spcPts val="600"/>
              </a:spcAft>
            </a:pPr>
            <a:r>
              <a:rPr lang="en-US" sz="1404" kern="1200">
                <a:solidFill>
                  <a:schemeClr val="dk1"/>
                </a:solidFill>
                <a:latin typeface="+mn-lt"/>
                <a:ea typeface="+mn-ea"/>
                <a:cs typeface="+mn-cs"/>
              </a:rPr>
              <a:t>House</a:t>
            </a:r>
            <a:endParaRPr lang="en-US"/>
          </a:p>
        </p:txBody>
      </p:sp>
      <p:cxnSp>
        <p:nvCxnSpPr>
          <p:cNvPr id="22" name="Straight Connector 21">
            <a:extLst>
              <a:ext uri="{FF2B5EF4-FFF2-40B4-BE49-F238E27FC236}">
                <a16:creationId xmlns:a16="http://schemas.microsoft.com/office/drawing/2014/main" id="{28E6D91E-AF79-496C-F16D-DC0E07C65964}"/>
              </a:ext>
            </a:extLst>
          </p:cNvPr>
          <p:cNvCxnSpPr/>
          <p:nvPr/>
        </p:nvCxnSpPr>
        <p:spPr>
          <a:xfrm>
            <a:off x="3608149" y="1934429"/>
            <a:ext cx="4701576" cy="0"/>
          </a:xfrm>
          <a:prstGeom prst="line">
            <a:avLst/>
          </a:prstGeom>
          <a:ln w="12700"/>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861E6EDB-5D21-6A44-F56D-F3BB4BBFE314}"/>
              </a:ext>
            </a:extLst>
          </p:cNvPr>
          <p:cNvSpPr txBox="1"/>
          <p:nvPr/>
        </p:nvSpPr>
        <p:spPr>
          <a:xfrm>
            <a:off x="2819470" y="4447665"/>
            <a:ext cx="724337"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dirty="0">
                <a:solidFill>
                  <a:schemeClr val="tx1"/>
                </a:solidFill>
                <a:latin typeface="+mn-lt"/>
                <a:ea typeface="+mn-ea"/>
                <a:cs typeface="+mn-cs"/>
              </a:rPr>
              <a:t>Access Services</a:t>
            </a:r>
            <a:endParaRPr lang="en-US" sz="1400" dirty="0"/>
          </a:p>
        </p:txBody>
      </p:sp>
      <p:sp>
        <p:nvSpPr>
          <p:cNvPr id="24" name="TextBox 23">
            <a:extLst>
              <a:ext uri="{FF2B5EF4-FFF2-40B4-BE49-F238E27FC236}">
                <a16:creationId xmlns:a16="http://schemas.microsoft.com/office/drawing/2014/main" id="{496FAFC6-2059-1FE4-8D13-478C2D479DA9}"/>
              </a:ext>
            </a:extLst>
          </p:cNvPr>
          <p:cNvSpPr txBox="1"/>
          <p:nvPr/>
        </p:nvSpPr>
        <p:spPr>
          <a:xfrm>
            <a:off x="3028873" y="4960892"/>
            <a:ext cx="868693"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a:solidFill>
                  <a:schemeClr val="tx1"/>
                </a:solidFill>
                <a:latin typeface="+mn-lt"/>
                <a:ea typeface="+mn-ea"/>
                <a:cs typeface="+mn-cs"/>
              </a:rPr>
              <a:t>Community Services</a:t>
            </a:r>
            <a:endParaRPr lang="en-US" sz="1400"/>
          </a:p>
        </p:txBody>
      </p:sp>
      <p:sp>
        <p:nvSpPr>
          <p:cNvPr id="25" name="TextBox 24">
            <a:extLst>
              <a:ext uri="{FF2B5EF4-FFF2-40B4-BE49-F238E27FC236}">
                <a16:creationId xmlns:a16="http://schemas.microsoft.com/office/drawing/2014/main" id="{1C39932D-1708-1D0D-4345-AFE2AFCB1A1C}"/>
              </a:ext>
            </a:extLst>
          </p:cNvPr>
          <p:cNvSpPr txBox="1"/>
          <p:nvPr/>
        </p:nvSpPr>
        <p:spPr>
          <a:xfrm>
            <a:off x="3908742" y="5046653"/>
            <a:ext cx="909733"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a:solidFill>
                  <a:schemeClr val="tx1"/>
                </a:solidFill>
                <a:latin typeface="+mn-lt"/>
                <a:ea typeface="+mn-ea"/>
                <a:cs typeface="+mn-cs"/>
              </a:rPr>
              <a:t>Institutional Services</a:t>
            </a:r>
            <a:endParaRPr lang="en-US" sz="1400"/>
          </a:p>
        </p:txBody>
      </p:sp>
      <p:sp>
        <p:nvSpPr>
          <p:cNvPr id="26" name="TextBox 25">
            <a:extLst>
              <a:ext uri="{FF2B5EF4-FFF2-40B4-BE49-F238E27FC236}">
                <a16:creationId xmlns:a16="http://schemas.microsoft.com/office/drawing/2014/main" id="{A99A342F-E7F5-C156-4605-B236E412B2CF}"/>
              </a:ext>
            </a:extLst>
          </p:cNvPr>
          <p:cNvSpPr txBox="1"/>
          <p:nvPr/>
        </p:nvSpPr>
        <p:spPr>
          <a:xfrm>
            <a:off x="4908657" y="5047473"/>
            <a:ext cx="756661"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a:solidFill>
                  <a:schemeClr val="tx1"/>
                </a:solidFill>
                <a:latin typeface="+mn-lt"/>
                <a:ea typeface="+mn-ea"/>
                <a:cs typeface="+mn-cs"/>
              </a:rPr>
              <a:t>In-home Services</a:t>
            </a:r>
            <a:endParaRPr lang="en-US" sz="1400"/>
          </a:p>
        </p:txBody>
      </p:sp>
      <p:sp>
        <p:nvSpPr>
          <p:cNvPr id="27" name="TextBox 26">
            <a:extLst>
              <a:ext uri="{FF2B5EF4-FFF2-40B4-BE49-F238E27FC236}">
                <a16:creationId xmlns:a16="http://schemas.microsoft.com/office/drawing/2014/main" id="{FFF931FA-2C02-F6F8-34D6-8477F7EC391A}"/>
              </a:ext>
            </a:extLst>
          </p:cNvPr>
          <p:cNvSpPr txBox="1"/>
          <p:nvPr/>
        </p:nvSpPr>
        <p:spPr>
          <a:xfrm>
            <a:off x="5698344" y="5039777"/>
            <a:ext cx="1006585"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dirty="0">
                <a:solidFill>
                  <a:schemeClr val="tx1"/>
                </a:solidFill>
                <a:latin typeface="+mn-lt"/>
                <a:ea typeface="+mn-ea"/>
                <a:cs typeface="+mn-cs"/>
              </a:rPr>
              <a:t>Voluntary Organizations</a:t>
            </a:r>
            <a:endParaRPr lang="en-US" sz="1400" dirty="0"/>
          </a:p>
        </p:txBody>
      </p:sp>
      <p:sp>
        <p:nvSpPr>
          <p:cNvPr id="28" name="TextBox 27">
            <a:extLst>
              <a:ext uri="{FF2B5EF4-FFF2-40B4-BE49-F238E27FC236}">
                <a16:creationId xmlns:a16="http://schemas.microsoft.com/office/drawing/2014/main" id="{F08CFC56-048D-7FF4-7A06-2BD7A7622954}"/>
              </a:ext>
            </a:extLst>
          </p:cNvPr>
          <p:cNvSpPr txBox="1"/>
          <p:nvPr/>
        </p:nvSpPr>
        <p:spPr>
          <a:xfrm>
            <a:off x="7598958" y="5032799"/>
            <a:ext cx="771836"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a:solidFill>
                  <a:schemeClr val="tx1"/>
                </a:solidFill>
                <a:latin typeface="+mn-lt"/>
                <a:ea typeface="+mn-ea"/>
                <a:cs typeface="+mn-cs"/>
              </a:rPr>
              <a:t>Legal Assistance</a:t>
            </a:r>
            <a:endParaRPr lang="en-US" sz="1400"/>
          </a:p>
        </p:txBody>
      </p:sp>
      <p:sp>
        <p:nvSpPr>
          <p:cNvPr id="29" name="TextBox 28">
            <a:extLst>
              <a:ext uri="{FF2B5EF4-FFF2-40B4-BE49-F238E27FC236}">
                <a16:creationId xmlns:a16="http://schemas.microsoft.com/office/drawing/2014/main" id="{EE728865-D2B6-6F13-1A95-561A25F3E06B}"/>
              </a:ext>
            </a:extLst>
          </p:cNvPr>
          <p:cNvSpPr txBox="1"/>
          <p:nvPr/>
        </p:nvSpPr>
        <p:spPr>
          <a:xfrm>
            <a:off x="8493056" y="4966946"/>
            <a:ext cx="858770"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a:solidFill>
                  <a:schemeClr val="tx1"/>
                </a:solidFill>
                <a:latin typeface="+mn-lt"/>
                <a:ea typeface="+mn-ea"/>
                <a:cs typeface="+mn-cs"/>
              </a:rPr>
              <a:t>Nutrition Services</a:t>
            </a:r>
            <a:endParaRPr lang="en-US" sz="1400"/>
          </a:p>
        </p:txBody>
      </p:sp>
      <p:sp>
        <p:nvSpPr>
          <p:cNvPr id="30" name="TextBox 29">
            <a:extLst>
              <a:ext uri="{FF2B5EF4-FFF2-40B4-BE49-F238E27FC236}">
                <a16:creationId xmlns:a16="http://schemas.microsoft.com/office/drawing/2014/main" id="{621F3196-3344-F31E-8AA7-39CAEB2AB7A7}"/>
              </a:ext>
            </a:extLst>
          </p:cNvPr>
          <p:cNvSpPr txBox="1"/>
          <p:nvPr/>
        </p:nvSpPr>
        <p:spPr>
          <a:xfrm>
            <a:off x="8012167" y="4445243"/>
            <a:ext cx="692994"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kern="1200">
                <a:solidFill>
                  <a:schemeClr val="tx1"/>
                </a:solidFill>
                <a:latin typeface="+mn-lt"/>
                <a:ea typeface="+mn-ea"/>
                <a:cs typeface="+mn-cs"/>
              </a:rPr>
              <a:t>Senior Centers</a:t>
            </a:r>
            <a:endParaRPr lang="en-US" sz="1400"/>
          </a:p>
        </p:txBody>
      </p:sp>
      <p:cxnSp>
        <p:nvCxnSpPr>
          <p:cNvPr id="31" name="Straight Connector 30">
            <a:extLst>
              <a:ext uri="{FF2B5EF4-FFF2-40B4-BE49-F238E27FC236}">
                <a16:creationId xmlns:a16="http://schemas.microsoft.com/office/drawing/2014/main" id="{38393BEE-F793-3558-6801-DD7AB3696216}"/>
              </a:ext>
            </a:extLst>
          </p:cNvPr>
          <p:cNvCxnSpPr/>
          <p:nvPr/>
        </p:nvCxnSpPr>
        <p:spPr>
          <a:xfrm>
            <a:off x="3609928" y="3306563"/>
            <a:ext cx="470157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495163B-AC88-3133-8A9D-3B0349C727BF}"/>
              </a:ext>
            </a:extLst>
          </p:cNvPr>
          <p:cNvCxnSpPr>
            <a:stCxn id="18" idx="1"/>
          </p:cNvCxnSpPr>
          <p:nvPr/>
        </p:nvCxnSpPr>
        <p:spPr>
          <a:xfrm flipH="1">
            <a:off x="3543807" y="4596617"/>
            <a:ext cx="1307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4EA623C-2D45-D320-8F20-6911A364081D}"/>
              </a:ext>
            </a:extLst>
          </p:cNvPr>
          <p:cNvCxnSpPr>
            <a:cxnSpLocks/>
          </p:cNvCxnSpPr>
          <p:nvPr/>
        </p:nvCxnSpPr>
        <p:spPr>
          <a:xfrm flipH="1">
            <a:off x="3897567" y="4699506"/>
            <a:ext cx="953932" cy="261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03EC5CE1-A48E-50FA-5C00-0BC80635E68B}"/>
              </a:ext>
            </a:extLst>
          </p:cNvPr>
          <p:cNvCxnSpPr>
            <a:cxnSpLocks/>
            <a:endCxn id="25" idx="0"/>
          </p:cNvCxnSpPr>
          <p:nvPr/>
        </p:nvCxnSpPr>
        <p:spPr>
          <a:xfrm flipH="1">
            <a:off x="4363609" y="4707611"/>
            <a:ext cx="487890" cy="3390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988E42D0-8B55-9C0B-949D-8DFD72C7D04D}"/>
              </a:ext>
            </a:extLst>
          </p:cNvPr>
          <p:cNvCxnSpPr>
            <a:cxnSpLocks/>
          </p:cNvCxnSpPr>
          <p:nvPr/>
        </p:nvCxnSpPr>
        <p:spPr>
          <a:xfrm>
            <a:off x="5303684" y="4707611"/>
            <a:ext cx="0" cy="325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C3795FDC-39D6-5899-81A3-C179993BE0DB}"/>
              </a:ext>
            </a:extLst>
          </p:cNvPr>
          <p:cNvCxnSpPr>
            <a:cxnSpLocks/>
          </p:cNvCxnSpPr>
          <p:nvPr/>
        </p:nvCxnSpPr>
        <p:spPr>
          <a:xfrm>
            <a:off x="6178396" y="4707611"/>
            <a:ext cx="0" cy="332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1E754C7-3D70-784B-3683-DDDDD317517E}"/>
              </a:ext>
            </a:extLst>
          </p:cNvPr>
          <p:cNvCxnSpPr>
            <a:cxnSpLocks/>
          </p:cNvCxnSpPr>
          <p:nvPr/>
        </p:nvCxnSpPr>
        <p:spPr>
          <a:xfrm>
            <a:off x="6958926" y="4688272"/>
            <a:ext cx="170220" cy="325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4D365F4-3B95-E274-5852-AFAF1DBC9910}"/>
              </a:ext>
            </a:extLst>
          </p:cNvPr>
          <p:cNvCxnSpPr>
            <a:cxnSpLocks/>
            <a:stCxn id="18" idx="3"/>
          </p:cNvCxnSpPr>
          <p:nvPr/>
        </p:nvCxnSpPr>
        <p:spPr>
          <a:xfrm>
            <a:off x="7007693" y="4596617"/>
            <a:ext cx="1412678" cy="382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24F3767-6A4E-9412-6FE7-4C577D050827}"/>
              </a:ext>
            </a:extLst>
          </p:cNvPr>
          <p:cNvCxnSpPr>
            <a:cxnSpLocks/>
            <a:stCxn id="18" idx="3"/>
          </p:cNvCxnSpPr>
          <p:nvPr/>
        </p:nvCxnSpPr>
        <p:spPr>
          <a:xfrm>
            <a:off x="7007692" y="4596617"/>
            <a:ext cx="10034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Arrow: Left 1">
            <a:extLst>
              <a:ext uri="{FF2B5EF4-FFF2-40B4-BE49-F238E27FC236}">
                <a16:creationId xmlns:a16="http://schemas.microsoft.com/office/drawing/2014/main" id="{24E0AA01-CA54-A96C-5326-AD53BF9114E4}"/>
              </a:ext>
            </a:extLst>
          </p:cNvPr>
          <p:cNvSpPr/>
          <p:nvPr/>
        </p:nvSpPr>
        <p:spPr>
          <a:xfrm>
            <a:off x="7207280" y="3866202"/>
            <a:ext cx="769343" cy="3803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38041F-59E5-23F2-0275-A27E00F2ECDE}"/>
              </a:ext>
            </a:extLst>
          </p:cNvPr>
          <p:cNvSpPr txBox="1"/>
          <p:nvPr/>
        </p:nvSpPr>
        <p:spPr>
          <a:xfrm>
            <a:off x="6745851" y="5053009"/>
            <a:ext cx="812185" cy="428451"/>
          </a:xfrm>
          <a:prstGeom prst="rect">
            <a:avLst/>
          </a:prstGeom>
          <a:noFill/>
          <a:ln w="12700">
            <a:solidFill>
              <a:schemeClr val="bg1">
                <a:lumMod val="75000"/>
              </a:schemeClr>
            </a:solidFill>
          </a:ln>
        </p:spPr>
        <p:txBody>
          <a:bodyPr wrap="square" rtlCol="0">
            <a:spAutoFit/>
          </a:bodyPr>
          <a:lstStyle/>
          <a:p>
            <a:pPr defTabSz="713232">
              <a:spcAft>
                <a:spcPts val="600"/>
              </a:spcAft>
            </a:pPr>
            <a:r>
              <a:rPr lang="en-US" sz="1092" b="1" kern="1200" dirty="0">
                <a:solidFill>
                  <a:srgbClr val="F17623"/>
                </a:solidFill>
                <a:latin typeface="+mn-lt"/>
                <a:ea typeface="+mn-ea"/>
                <a:cs typeface="+mn-cs"/>
              </a:rPr>
              <a:t>Public Libraries</a:t>
            </a:r>
            <a:endParaRPr lang="en-US" sz="1400" b="1" dirty="0">
              <a:solidFill>
                <a:srgbClr val="F17623"/>
              </a:solidFill>
            </a:endParaRPr>
          </a:p>
        </p:txBody>
      </p:sp>
      <p:cxnSp>
        <p:nvCxnSpPr>
          <p:cNvPr id="6" name="Straight Arrow Connector 5">
            <a:extLst>
              <a:ext uri="{FF2B5EF4-FFF2-40B4-BE49-F238E27FC236}">
                <a16:creationId xmlns:a16="http://schemas.microsoft.com/office/drawing/2014/main" id="{8C9B2763-5B65-597A-2163-1EF6DD55DDE3}"/>
              </a:ext>
            </a:extLst>
          </p:cNvPr>
          <p:cNvCxnSpPr>
            <a:cxnSpLocks/>
            <a:stCxn id="18" idx="3"/>
          </p:cNvCxnSpPr>
          <p:nvPr/>
        </p:nvCxnSpPr>
        <p:spPr>
          <a:xfrm>
            <a:off x="7007693" y="4596617"/>
            <a:ext cx="745013" cy="443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207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15568" y="548640"/>
            <a:ext cx="10168128" cy="1179576"/>
          </a:xfrm>
        </p:spPr>
        <p:txBody>
          <a:bodyPr vert="horz" lIns="91440" tIns="45720" rIns="91440" bIns="45720" rtlCol="0" anchor="ctr">
            <a:normAutofit/>
          </a:bodyPr>
          <a:lstStyle/>
          <a:p>
            <a:r>
              <a:rPr lang="en-US" sz="3700" b="1" kern="1200" err="1">
                <a:solidFill>
                  <a:schemeClr val="tx1"/>
                </a:solidFill>
                <a:latin typeface="+mj-lt"/>
                <a:ea typeface="+mj-ea"/>
                <a:cs typeface="+mj-cs"/>
              </a:rPr>
              <a:t>AgeOptions</a:t>
            </a:r>
            <a:r>
              <a:rPr lang="en-US" sz="3700" b="1" kern="1200">
                <a:solidFill>
                  <a:schemeClr val="tx1"/>
                </a:solidFill>
                <a:latin typeface="+mj-lt"/>
                <a:ea typeface="+mj-ea"/>
                <a:cs typeface="+mj-cs"/>
              </a:rPr>
              <a:t> is the Area Agency on Aging for Suburban Cook County</a:t>
            </a:r>
          </a:p>
        </p:txBody>
      </p:sp>
      <p:sp>
        <p:nvSpPr>
          <p:cNvPr id="6" name="Content Placeholder 5"/>
          <p:cNvSpPr>
            <a:spLocks noGrp="1"/>
          </p:cNvSpPr>
          <p:nvPr>
            <p:ph idx="1"/>
          </p:nvPr>
        </p:nvSpPr>
        <p:spPr>
          <a:xfrm>
            <a:off x="2194881" y="2240017"/>
            <a:ext cx="9635170" cy="3822646"/>
          </a:xfrm>
        </p:spPr>
        <p:txBody>
          <a:bodyPr vert="horz" lIns="91440" tIns="45720" rIns="91440" bIns="45720" rtlCol="0">
            <a:normAutofit/>
          </a:bodyPr>
          <a:lstStyle/>
          <a:p>
            <a:r>
              <a:rPr lang="en-US" sz="2200" dirty="0">
                <a:latin typeface="Arial" panose="020B0604020202020204" pitchFamily="34" charset="0"/>
                <a:cs typeface="Arial" panose="020B0604020202020204" pitchFamily="34" charset="0"/>
              </a:rPr>
              <a:t>Plan, fund, coordinate and advocate for services for older adult, people with disabilities and the people who care for them</a:t>
            </a:r>
          </a:p>
          <a:p>
            <a:r>
              <a:rPr lang="en-US" sz="2200" dirty="0">
                <a:latin typeface="Arial" panose="020B0604020202020204" pitchFamily="34" charset="0"/>
                <a:cs typeface="Arial" panose="020B0604020202020204" pitchFamily="34" charset="0"/>
              </a:rPr>
              <a:t>Most services are delivered through a network of over 40 service providers</a:t>
            </a:r>
          </a:p>
          <a:p>
            <a:pPr lvl="1"/>
            <a:r>
              <a:rPr lang="en-US" sz="2200" dirty="0">
                <a:latin typeface="Arial" panose="020B0604020202020204" pitchFamily="34" charset="0"/>
                <a:cs typeface="Arial" panose="020B0604020202020204" pitchFamily="34" charset="0"/>
              </a:rPr>
              <a:t>Experts in their local service area and/or their programs</a:t>
            </a:r>
          </a:p>
          <a:p>
            <a:pPr>
              <a:spcBef>
                <a:spcPts val="600"/>
              </a:spcBef>
            </a:pPr>
            <a:r>
              <a:rPr lang="en-US" sz="2200" dirty="0">
                <a:latin typeface="Arial" panose="020B0604020202020204" pitchFamily="34" charset="0"/>
                <a:cs typeface="Arial" panose="020B0604020202020204" pitchFamily="34" charset="0"/>
              </a:rPr>
              <a:t>Provide programmatic Technical Assistance and monitoring</a:t>
            </a:r>
          </a:p>
          <a:p>
            <a:r>
              <a:rPr lang="en-US" sz="2200" dirty="0">
                <a:latin typeface="Arial" panose="020B0604020202020204" pitchFamily="34" charset="0"/>
                <a:cs typeface="Arial" panose="020B0604020202020204" pitchFamily="34" charset="0"/>
              </a:rPr>
              <a:t>Deliver programs directly to fill gaps and do our best to demonstrate innovation in service delivery</a:t>
            </a:r>
          </a:p>
          <a:p>
            <a:pPr marL="457200" lvl="1" indent="0">
              <a:buNone/>
            </a:pPr>
            <a:endParaRPr lang="en-US" sz="2200" dirty="0">
              <a:latin typeface="+mn-lt"/>
            </a:endParaRPr>
          </a:p>
        </p:txBody>
      </p:sp>
      <p:sp>
        <p:nvSpPr>
          <p:cNvPr id="3" name="Slide Number Placeholder 2"/>
          <p:cNvSpPr>
            <a:spLocks noGrp="1"/>
          </p:cNvSpPr>
          <p:nvPr>
            <p:ph type="sldNum" sz="quarter" idx="12"/>
          </p:nvPr>
        </p:nvSpPr>
        <p:spPr>
          <a:xfrm>
            <a:off x="8540496" y="6356350"/>
            <a:ext cx="2743200" cy="365125"/>
          </a:xfrm>
        </p:spPr>
        <p:txBody>
          <a:bodyPr vert="horz" lIns="91440" tIns="45720" rIns="91440" bIns="45720" rtlCol="0" anchor="ctr">
            <a:normAutofit/>
          </a:bodyPr>
          <a:lstStyle/>
          <a:p>
            <a:pPr>
              <a:spcAft>
                <a:spcPts val="600"/>
              </a:spcAft>
              <a:defRPr/>
            </a:pPr>
            <a:fld id="{740FD090-73D7-4848-A9F2-B837B458E6ED}" type="slidenum">
              <a:rPr lang="en-US">
                <a:solidFill>
                  <a:schemeClr val="tx1">
                    <a:lumMod val="50000"/>
                    <a:lumOff val="50000"/>
                  </a:schemeClr>
                </a:solidFill>
              </a:rPr>
              <a:pPr>
                <a:spcAft>
                  <a:spcPts val="600"/>
                </a:spcAft>
                <a:defRPr/>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311087021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FF6319"/>
      </a:accent1>
      <a:accent2>
        <a:srgbClr val="005193"/>
      </a:accent2>
      <a:accent3>
        <a:srgbClr val="BEA5CA"/>
      </a:accent3>
      <a:accent4>
        <a:srgbClr val="CED64B"/>
      </a:accent4>
      <a:accent5>
        <a:srgbClr val="EAAB00"/>
      </a:accent5>
      <a:accent6>
        <a:srgbClr val="70AD47"/>
      </a:accent6>
      <a:hlink>
        <a:srgbClr val="009DDF"/>
      </a:hlink>
      <a:folHlink>
        <a:srgbClr val="CB002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51e4170a-ba1a-4f22-9fbf-1c359583468b" xsi:nil="true"/>
    <lcf76f155ced4ddcb4097134ff3c332f xmlns="51e4170a-ba1a-4f22-9fbf-1c359583468b">
      <Terms xmlns="http://schemas.microsoft.com/office/infopath/2007/PartnerControls"/>
    </lcf76f155ced4ddcb4097134ff3c332f>
    <TaxCatchAll xmlns="eee6f543-dc2e-4242-be15-0f2a3b74f11f" xsi:nil="true"/>
    <SharedWithUsers xmlns="eee6f543-dc2e-4242-be15-0f2a3b74f11f">
      <UserInfo>
        <DisplayName>Laona Fleischer</DisplayName>
        <AccountId>1794</AccountId>
        <AccountType/>
      </UserInfo>
      <UserInfo>
        <DisplayName>Jason Echols</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C5437C33EC814EA8281F4D9DF47314" ma:contentTypeVersion="20" ma:contentTypeDescription="Create a new document." ma:contentTypeScope="" ma:versionID="71104cf0306c4a030fc26f2c5facd2ec">
  <xsd:schema xmlns:xsd="http://www.w3.org/2001/XMLSchema" xmlns:xs="http://www.w3.org/2001/XMLSchema" xmlns:p="http://schemas.microsoft.com/office/2006/metadata/properties" xmlns:ns2="eee6f543-dc2e-4242-be15-0f2a3b74f11f" xmlns:ns3="51e4170a-ba1a-4f22-9fbf-1c359583468b" targetNamespace="http://schemas.microsoft.com/office/2006/metadata/properties" ma:root="true" ma:fieldsID="eeaaab2772962f8353265f336b34f4f9" ns2:_="" ns3:_="">
    <xsd:import namespace="eee6f543-dc2e-4242-be15-0f2a3b74f11f"/>
    <xsd:import namespace="51e4170a-ba1a-4f22-9fbf-1c35958346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DateandTim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6f543-dc2e-4242-be15-0f2a3b74f1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adb1a6e-839b-4433-889c-b6a112b290ae}" ma:internalName="TaxCatchAll" ma:showField="CatchAllData" ma:web="eee6f543-dc2e-4242-be15-0f2a3b74f1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e4170a-ba1a-4f22-9fbf-1c35958346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739f99e-083d-4148-a34e-8f964e95b94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FBDEF-188E-4AC8-8B48-CFFC2A7218C8}">
  <ds:schemaRefs>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51e4170a-ba1a-4f22-9fbf-1c359583468b"/>
    <ds:schemaRef ds:uri="eee6f543-dc2e-4242-be15-0f2a3b74f11f"/>
  </ds:schemaRefs>
</ds:datastoreItem>
</file>

<file path=customXml/itemProps2.xml><?xml version="1.0" encoding="utf-8"?>
<ds:datastoreItem xmlns:ds="http://schemas.openxmlformats.org/officeDocument/2006/customXml" ds:itemID="{72083889-21D9-4158-9A04-908300E9A8B7}">
  <ds:schemaRefs>
    <ds:schemaRef ds:uri="http://schemas.microsoft.com/office/2006/metadata/contentType"/>
    <ds:schemaRef ds:uri="http://schemas.microsoft.com/office/2006/metadata/properties/metaAttributes"/>
    <ds:schemaRef ds:uri="http://www.w3.org/2000/xmlns/"/>
    <ds:schemaRef ds:uri="http://www.w3.org/2001/XMLSchema"/>
    <ds:schemaRef ds:uri="eee6f543-dc2e-4242-be15-0f2a3b74f11f"/>
    <ds:schemaRef ds:uri="51e4170a-ba1a-4f22-9fbf-1c359583468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5E39C-E4C7-4133-B815-3C5DA33FA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379</TotalTime>
  <Words>3090</Words>
  <Application>Microsoft Office PowerPoint</Application>
  <PresentationFormat>Widescreen</PresentationFormat>
  <Paragraphs>446</Paragraphs>
  <Slides>48</Slides>
  <Notes>48</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Aptos</vt:lpstr>
      <vt:lpstr>Arial</vt:lpstr>
      <vt:lpstr>Calibri</vt:lpstr>
      <vt:lpstr>Gill Sans MT</vt:lpstr>
      <vt:lpstr>Gill Sans Nova</vt:lpstr>
      <vt:lpstr>Gill Sans Nova Medium</vt:lpstr>
      <vt:lpstr>Gill Sans Std Light</vt:lpstr>
      <vt:lpstr>Times New Roman</vt:lpstr>
      <vt:lpstr>Office Theme</vt:lpstr>
      <vt:lpstr>PowerPoint Presentation</vt:lpstr>
      <vt:lpstr>PowerPoint Presentation</vt:lpstr>
      <vt:lpstr>PowerPoint Presentation</vt:lpstr>
      <vt:lpstr>Who is AgeOptions?</vt:lpstr>
      <vt:lpstr>PowerPoint Presentation</vt:lpstr>
      <vt:lpstr>PowerPoint Presentation</vt:lpstr>
      <vt:lpstr>PowerPoint Presentation</vt:lpstr>
      <vt:lpstr>The Aging Services Network</vt:lpstr>
      <vt:lpstr>AgeOptions is the Area Agency on Aging for Suburban Cook County</vt:lpstr>
      <vt:lpstr>PowerPoint Presentation</vt:lpstr>
      <vt:lpstr>PowerPoint Presentation</vt:lpstr>
      <vt:lpstr>PowerPoint Presentation</vt:lpstr>
      <vt:lpstr>Definitions to Know</vt:lpstr>
      <vt:lpstr>PowerPoint Presentation</vt:lpstr>
      <vt:lpstr>PowerPoint Presentation</vt:lpstr>
      <vt:lpstr>PowerPoint Presentation</vt:lpstr>
      <vt:lpstr>FY25 Library CARES Grant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Aging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Neiger</dc:creator>
  <cp:lastModifiedBy>Laona Fleischer</cp:lastModifiedBy>
  <cp:revision>5</cp:revision>
  <dcterms:created xsi:type="dcterms:W3CDTF">2021-01-13T23:01:50Z</dcterms:created>
  <dcterms:modified xsi:type="dcterms:W3CDTF">2024-10-15T16:21:04Z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0x0101005FC5437C33EC814EA8281F4D9DF47314</vt:lpwstr>
  </property>
  <property fmtid="{D5CDD505-2E9C-101B-9397-08002B2CF9AE}" pid="3" name="MediaServiceImageTags">
    <vt:lpwstr/>
  </property>
</Properties>
</file>