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6"/>
  </p:notesMasterIdLst>
  <p:sldIdLst>
    <p:sldId id="290" r:id="rId2"/>
    <p:sldId id="291" r:id="rId3"/>
    <p:sldId id="262" r:id="rId4"/>
    <p:sldId id="292" r:id="rId5"/>
    <p:sldId id="346" r:id="rId6"/>
    <p:sldId id="468" r:id="rId7"/>
    <p:sldId id="469" r:id="rId8"/>
    <p:sldId id="294" r:id="rId9"/>
    <p:sldId id="295" r:id="rId10"/>
    <p:sldId id="289" r:id="rId11"/>
    <p:sldId id="271" r:id="rId12"/>
    <p:sldId id="275" r:id="rId13"/>
    <p:sldId id="420" r:id="rId14"/>
    <p:sldId id="410" r:id="rId15"/>
    <p:sldId id="399" r:id="rId16"/>
    <p:sldId id="421" r:id="rId17"/>
    <p:sldId id="467" r:id="rId18"/>
    <p:sldId id="274" r:id="rId19"/>
    <p:sldId id="286" r:id="rId20"/>
    <p:sldId id="357" r:id="rId21"/>
    <p:sldId id="429" r:id="rId22"/>
    <p:sldId id="426" r:id="rId23"/>
    <p:sldId id="428" r:id="rId24"/>
    <p:sldId id="41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98D4"/>
    <a:srgbClr val="5579ED"/>
    <a:srgbClr val="282828"/>
    <a:srgbClr val="323232"/>
    <a:srgbClr val="000000"/>
    <a:srgbClr val="FF7B21"/>
    <a:srgbClr val="9D3BFF"/>
    <a:srgbClr val="008A3E"/>
    <a:srgbClr val="80008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E1AABD-70D3-42F2-9F07-2A1C6C665158}" v="23" dt="2025-12-02T04:59:00.5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5" autoAdjust="0"/>
    <p:restoredTop sz="84449" autoAdjust="0"/>
  </p:normalViewPr>
  <p:slideViewPr>
    <p:cSldViewPr snapToGrid="0" showGuides="1">
      <p:cViewPr varScale="1">
        <p:scale>
          <a:sx n="53" d="100"/>
          <a:sy n="53" d="100"/>
        </p:scale>
        <p:origin x="1096" y="4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ln w="28575">
              <a:noFill/>
            </a:ln>
            <a:effectLst/>
          </c:spPr>
          <c:dPt>
            <c:idx val="0"/>
            <c:bubble3D val="0"/>
            <c:spPr>
              <a:solidFill>
                <a:schemeClr val="accent1"/>
              </a:solidFill>
              <a:ln w="28575">
                <a:noFill/>
              </a:ln>
              <a:effectLst/>
            </c:spPr>
            <c:extLst>
              <c:ext xmlns:c16="http://schemas.microsoft.com/office/drawing/2014/chart" uri="{C3380CC4-5D6E-409C-BE32-E72D297353CC}">
                <c16:uniqueId val="{00000001-4EA3-417A-B0CF-DE2C14A06E69}"/>
              </c:ext>
            </c:extLst>
          </c:dPt>
          <c:dPt>
            <c:idx val="1"/>
            <c:bubble3D val="0"/>
            <c:spPr>
              <a:solidFill>
                <a:srgbClr val="83C937"/>
              </a:solidFill>
              <a:ln w="28575">
                <a:noFill/>
              </a:ln>
              <a:effectLst/>
            </c:spPr>
            <c:extLst>
              <c:ext xmlns:c16="http://schemas.microsoft.com/office/drawing/2014/chart" uri="{C3380CC4-5D6E-409C-BE32-E72D297353CC}">
                <c16:uniqueId val="{00000003-4EA3-417A-B0CF-DE2C14A06E69}"/>
              </c:ext>
            </c:extLst>
          </c:dPt>
          <c:dPt>
            <c:idx val="2"/>
            <c:bubble3D val="0"/>
            <c:spPr>
              <a:solidFill>
                <a:schemeClr val="accent4"/>
              </a:solidFill>
              <a:ln w="28575">
                <a:noFill/>
              </a:ln>
              <a:effectLst/>
            </c:spPr>
            <c:extLst>
              <c:ext xmlns:c16="http://schemas.microsoft.com/office/drawing/2014/chart" uri="{C3380CC4-5D6E-409C-BE32-E72D297353CC}">
                <c16:uniqueId val="{00000005-4EA3-417A-B0CF-DE2C14A06E69}"/>
              </c:ext>
            </c:extLst>
          </c:dPt>
          <c:dPt>
            <c:idx val="3"/>
            <c:bubble3D val="0"/>
            <c:spPr>
              <a:solidFill>
                <a:schemeClr val="accent6"/>
              </a:solidFill>
              <a:ln w="28575">
                <a:noFill/>
              </a:ln>
              <a:effectLst/>
            </c:spPr>
            <c:extLst>
              <c:ext xmlns:c16="http://schemas.microsoft.com/office/drawing/2014/chart" uri="{C3380CC4-5D6E-409C-BE32-E72D297353CC}">
                <c16:uniqueId val="{00000007-4EA3-417A-B0CF-DE2C14A06E69}"/>
              </c:ext>
            </c:extLst>
          </c:dPt>
          <c:dPt>
            <c:idx val="4"/>
            <c:bubble3D val="0"/>
            <c:spPr>
              <a:solidFill>
                <a:schemeClr val="accent2"/>
              </a:solidFill>
              <a:ln w="28575">
                <a:noFill/>
              </a:ln>
              <a:effectLst/>
            </c:spPr>
            <c:extLst>
              <c:ext xmlns:c16="http://schemas.microsoft.com/office/drawing/2014/chart" uri="{C3380CC4-5D6E-409C-BE32-E72D297353CC}">
                <c16:uniqueId val="{00000009-4EA3-417A-B0CF-DE2C14A06E69}"/>
              </c:ext>
            </c:extLst>
          </c:dPt>
          <c:dLbls>
            <c:dLbl>
              <c:idx val="0"/>
              <c:layout>
                <c:manualLayout>
                  <c:x val="-8.6114380000000004E-2"/>
                  <c:y val="0.143845334999999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EA3-417A-B0CF-DE2C14A06E69}"/>
                </c:ext>
              </c:extLst>
            </c:dLbl>
            <c:dLbl>
              <c:idx val="3"/>
              <c:layout>
                <c:manualLayout>
                  <c:x val="0.11867480699999999"/>
                  <c:y val="-0.14446216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EA3-417A-B0CF-DE2C14A06E69}"/>
                </c:ext>
              </c:extLst>
            </c:dLbl>
            <c:spPr>
              <a:noFill/>
              <a:ln>
                <a:noFill/>
              </a:ln>
              <a:effectLst/>
            </c:spPr>
            <c:txPr>
              <a:bodyPr wrap="square" lIns="38100" tIns="19050" rIns="38100" bIns="19050" anchor="ctr">
                <a:spAutoFit/>
              </a:bodyPr>
              <a:lstStyle/>
              <a:p>
                <a:pPr>
                  <a:defRPr sz="240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Sheet1!$A$2:$A$6</c:f>
              <c:strCache>
                <c:ptCount val="5"/>
                <c:pt idx="0">
                  <c:v>New credit (10%)</c:v>
                </c:pt>
                <c:pt idx="1">
                  <c:v>Credit history length (15%)</c:v>
                </c:pt>
                <c:pt idx="2">
                  <c:v>Accounts owed (30%)</c:v>
                </c:pt>
                <c:pt idx="3">
                  <c:v>Types of credit used (10%)</c:v>
                </c:pt>
                <c:pt idx="4">
                  <c:v>Payment history (35%)</c:v>
                </c:pt>
              </c:strCache>
            </c:strRef>
          </c:cat>
          <c:val>
            <c:numRef>
              <c:f>Sheet1!$B$2:$B$6</c:f>
              <c:numCache>
                <c:formatCode>0%</c:formatCode>
                <c:ptCount val="5"/>
                <c:pt idx="0">
                  <c:v>0.1</c:v>
                </c:pt>
                <c:pt idx="1">
                  <c:v>0.15</c:v>
                </c:pt>
                <c:pt idx="2">
                  <c:v>0.3</c:v>
                </c:pt>
                <c:pt idx="3">
                  <c:v>0.1</c:v>
                </c:pt>
                <c:pt idx="4">
                  <c:v>0.35</c:v>
                </c:pt>
              </c:numCache>
            </c:numRef>
          </c:val>
          <c:extLst>
            <c:ext xmlns:c16="http://schemas.microsoft.com/office/drawing/2014/chart" uri="{C3380CC4-5D6E-409C-BE32-E72D297353CC}">
              <c16:uniqueId val="{0000000A-4EA3-417A-B0CF-DE2C14A06E69}"/>
            </c:ext>
          </c:extLst>
        </c:ser>
        <c:dLbls>
          <c:showLegendKey val="0"/>
          <c:showVal val="0"/>
          <c:showCatName val="0"/>
          <c:showSerName val="0"/>
          <c:showPercent val="0"/>
          <c:showBubbleSize val="0"/>
          <c:showLeaderLines val="1"/>
        </c:dLbls>
        <c:firstSliceAng val="9"/>
      </c:pieChart>
    </c:plotArea>
    <c:plotVisOnly val="1"/>
    <c:dispBlanksAs val="gap"/>
    <c:showDLblsOverMax val="0"/>
  </c:chart>
  <c:spPr>
    <a:ln>
      <a:noFill/>
    </a:ln>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7EA404-6FD1-4DFF-BE4F-174297327D82}" type="datetimeFigureOut">
              <a:rPr lang="en-US" smtClean="0"/>
              <a:t>12/2/2025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3422E-581D-40FB-BFB1-C68D0FD0EA54}" type="slidenum">
              <a:rPr lang="en-US" smtClean="0"/>
              <a:t>‹#›</a:t>
            </a:fld>
            <a:endParaRPr lang="en-US"/>
          </a:p>
        </p:txBody>
      </p:sp>
    </p:spTree>
    <p:extLst>
      <p:ext uri="{BB962C8B-B14F-4D97-AF65-F5344CB8AC3E}">
        <p14:creationId xmlns:p14="http://schemas.microsoft.com/office/powerpoint/2010/main" val="528614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b="1" u="sng" dirty="0"/>
              <a:t> </a:t>
            </a:r>
            <a:endParaRPr lang="en-US" dirty="0"/>
          </a:p>
        </p:txBody>
      </p:sp>
      <p:sp>
        <p:nvSpPr>
          <p:cNvPr id="4" name="Slide Number Placeholder 3"/>
          <p:cNvSpPr>
            <a:spLocks noGrp="1"/>
          </p:cNvSpPr>
          <p:nvPr>
            <p:ph type="sldNum" sz="quarter" idx="5"/>
          </p:nvPr>
        </p:nvSpPr>
        <p:spPr/>
        <p:txBody>
          <a:bodyPr/>
          <a:lstStyle/>
          <a:p>
            <a:fld id="{060D8EE3-805E-4F8E-A508-9530DD253BE2}" type="slidenum">
              <a:rPr lang="en-US" smtClean="0"/>
              <a:t>1</a:t>
            </a:fld>
            <a:endParaRPr lang="en-US"/>
          </a:p>
        </p:txBody>
      </p:sp>
    </p:spTree>
    <p:extLst>
      <p:ext uri="{BB962C8B-B14F-4D97-AF65-F5344CB8AC3E}">
        <p14:creationId xmlns:p14="http://schemas.microsoft.com/office/powerpoint/2010/main" val="91347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Let’s start by understanding what impaired credit means. It’s more than just a low score – it’s when your credit history includes serious issues that affect your financial life. Impaired credit can result from a variety of financial missteps and life events. Common causes include missed or late payments, high credit utilization, bankruptcy, foreclosure, and defaulting on loans. Financial hardship, such as job loss or medical emergencies, often leads to difficulty in meeting financial obligations. Additionally, a lack of budgeting and financial planning can exacerbate these issues. For instance, relying heavily on credit cards without a repayment strategy can quickly spiral into unmanageable debt.</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This is also a good time to call out that the medical emergencies could cause financial hardship to pay other bills but Illinois law </a:t>
            </a:r>
            <a:r>
              <a:rPr lang="en-US" dirty="0"/>
              <a:t>makes it </a:t>
            </a:r>
            <a:r>
              <a:rPr lang="en-US" i="1" dirty="0"/>
              <a:t>unlawful</a:t>
            </a:r>
            <a:r>
              <a:rPr lang="en-US" dirty="0"/>
              <a:t> for consumer reporting agencies to:</a:t>
            </a:r>
          </a:p>
          <a:p>
            <a:r>
              <a:rPr lang="en-US" b="1" dirty="0"/>
              <a:t>Include medical debt</a:t>
            </a:r>
            <a:r>
              <a:rPr lang="en-US" dirty="0"/>
              <a:t> or related collection actions in any credit report or </a:t>
            </a:r>
            <a:r>
              <a:rPr lang="en-US" b="1" dirty="0"/>
              <a:t>Maintain files</a:t>
            </a:r>
            <a:r>
              <a:rPr lang="en-US" dirty="0"/>
              <a:t> containing medical debt information.  It’s important to note that this law varies by state.</a:t>
            </a:r>
          </a:p>
        </p:txBody>
      </p:sp>
      <p:sp>
        <p:nvSpPr>
          <p:cNvPr id="4" name="Slide Number Placeholder 3"/>
          <p:cNvSpPr>
            <a:spLocks noGrp="1"/>
          </p:cNvSpPr>
          <p:nvPr>
            <p:ph type="sldNum" sz="quarter" idx="5"/>
          </p:nvPr>
        </p:nvSpPr>
        <p:spPr/>
        <p:txBody>
          <a:bodyPr/>
          <a:lstStyle/>
          <a:p>
            <a:fld id="{8393422E-581D-40FB-BFB1-C68D0FD0EA54}" type="slidenum">
              <a:rPr lang="en-US" smtClean="0"/>
              <a:t>13</a:t>
            </a:fld>
            <a:endParaRPr lang="en-US"/>
          </a:p>
        </p:txBody>
      </p:sp>
    </p:spTree>
    <p:extLst>
      <p:ext uri="{BB962C8B-B14F-4D97-AF65-F5344CB8AC3E}">
        <p14:creationId xmlns:p14="http://schemas.microsoft.com/office/powerpoint/2010/main" val="3184662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200" b="0" i="0" u="none" strike="noStrike" kern="1200" dirty="0">
                <a:solidFill>
                  <a:schemeClr val="tx1"/>
                </a:solidFill>
                <a:effectLst/>
                <a:latin typeface="+mn-lt"/>
                <a:ea typeface="+mn-ea"/>
                <a:cs typeface="+mn-cs"/>
              </a:rPr>
              <a:t>Payment history accounts for 35% of your FICO credit score (for example), making it the most influential factor. Consistently paying bills on time demonstrates financial responsibility and builds trust with lenders. Setting up reminders or automating payments can help avoid missed due dates. Even one late payment can have a significant negative impact, so it's crucial to prioritize timely payments. Over time, a strong payment history will contribute to a higher credit score and better financial opportunities.</a:t>
            </a:r>
            <a:r>
              <a:rPr lang="en-US" sz="1200" b="0" i="0" kern="1200" dirty="0">
                <a:solidFill>
                  <a:schemeClr val="tx1"/>
                </a:solidFill>
                <a:effectLst/>
                <a:latin typeface="+mn-lt"/>
                <a:ea typeface="+mn-ea"/>
                <a:cs typeface="+mn-cs"/>
              </a:rPr>
              <a:t>​</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6D47BDF9-A062-4F7B-8387-97A0891E6E4F}" type="slidenum">
              <a:rPr lang="en-US"/>
              <a:t>14</a:t>
            </a:fld>
            <a:endParaRPr lang="en-US"/>
          </a:p>
        </p:txBody>
      </p:sp>
    </p:spTree>
    <p:extLst>
      <p:ext uri="{BB962C8B-B14F-4D97-AF65-F5344CB8AC3E}">
        <p14:creationId xmlns:p14="http://schemas.microsoft.com/office/powerpoint/2010/main" val="2185170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Credit utilization refers to the percentage of your available credit that you're using. Keeping this ratio below 30%—and ideally under 10%—can positively impact your credit score. High utilization suggests financial stress and may lower your score. Paying down credit card balances and avoiding new charges helps maintain a healthy utilization rate. This step is especially important for individuals with limited credit lines, as even small balances can significantly affect their utilization ratio.</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Also, be mindful about closing older credit card accounts, which may decrease your credit score. When you close an older account, two elements important to a credit score disappear: 1) the age associated with that account – a longer history has a positive impact to your score, especially if you’ve had many months of “paid-as-agreed”, and 2) the credit limit associated with the closed account is no longer calculated in your “total credit utilization” – your overall denominator (total balances divided by total credit limits) is reduced, thereby artificially inflating the overall utilization rate, which negatively impacts the score. Instead, periodically activate that account once or twice a year by making a small purchase and immediately paying it off at statement cycle or prior. This will keep your account active and in good standing and avoid the issuer either charging you an inactivity fee (which they must disclose to you upfront), or closing the account due to inactivity, which may negatively impact your score.</a:t>
            </a:r>
            <a:endParaRPr lang="en-US" dirty="0"/>
          </a:p>
        </p:txBody>
      </p:sp>
      <p:sp>
        <p:nvSpPr>
          <p:cNvPr id="4" name="Slide Number Placeholder 3"/>
          <p:cNvSpPr>
            <a:spLocks noGrp="1"/>
          </p:cNvSpPr>
          <p:nvPr>
            <p:ph type="sldNum" sz="quarter" idx="5"/>
          </p:nvPr>
        </p:nvSpPr>
        <p:spPr/>
        <p:txBody>
          <a:bodyPr/>
          <a:lstStyle/>
          <a:p>
            <a:fld id="{8393422E-581D-40FB-BFB1-C68D0FD0EA54}" type="slidenum">
              <a:rPr lang="en-US" smtClean="0"/>
              <a:t>15</a:t>
            </a:fld>
            <a:endParaRPr lang="en-US"/>
          </a:p>
        </p:txBody>
      </p:sp>
    </p:spTree>
    <p:extLst>
      <p:ext uri="{BB962C8B-B14F-4D97-AF65-F5344CB8AC3E}">
        <p14:creationId xmlns:p14="http://schemas.microsoft.com/office/powerpoint/2010/main" val="4118102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7CC8D-CBA5-A673-AA72-46EC65DEE1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73E8A5-A221-4919-F38B-62E9D840CE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D41E48-30A5-9E4F-95D6-70FAF5ABE7F1}"/>
              </a:ext>
            </a:extLst>
          </p:cNvPr>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Each time you apply for credit, a hard inquiry is recorded on your credit report. This is different than a soft inquiry.  A soft inquiry isn’t reported on your credit report.  Examples of a soft inquiry is when you look at your own report, an insurance company gives you a quote or an employer or landlord reviews your report.</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Multiple hard inquiries in a short period can lower your score and signal financial instability to businesses. It's advisable to limit new credit applications and only apply when absolutely necessary. Being strategic about credit inquiries helps preserve your score and demonstrates responsible credit behavior. This is particularly important during the credit rebuilding process, when every point counts.</a:t>
            </a:r>
          </a:p>
          <a:p>
            <a:endParaRPr lang="en-US" sz="1200" b="0" i="0" u="none" strike="noStrike"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FD554DC6-3955-6697-A7D9-D774235C91D0}"/>
              </a:ext>
            </a:extLst>
          </p:cNvPr>
          <p:cNvSpPr>
            <a:spLocks noGrp="1"/>
          </p:cNvSpPr>
          <p:nvPr>
            <p:ph type="sldNum" sz="quarter" idx="5"/>
          </p:nvPr>
        </p:nvSpPr>
        <p:spPr/>
        <p:txBody>
          <a:bodyPr/>
          <a:lstStyle/>
          <a:p>
            <a:fld id="{8393422E-581D-40FB-BFB1-C68D0FD0EA54}" type="slidenum">
              <a:rPr lang="en-US" smtClean="0"/>
              <a:t>16</a:t>
            </a:fld>
            <a:endParaRPr lang="en-US"/>
          </a:p>
        </p:txBody>
      </p:sp>
    </p:spTree>
    <p:extLst>
      <p:ext uri="{BB962C8B-B14F-4D97-AF65-F5344CB8AC3E}">
        <p14:creationId xmlns:p14="http://schemas.microsoft.com/office/powerpoint/2010/main" val="3580480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Soft inquiries can appear on your credit report in connection with promotional offers and account reviews. Promotional inquiries stay on your credit report for one year, while account review inquiries can stay on your report for two years. Even if you have a Credit Freeze in place, lenders you currently do business with can still send targeted promotional offers and insurers can still review your credit report for underwriting purposes. Also, landlords and employers can also verify your credit with a credit freeze in place. However, Soft Inquiries do not impact your credit score.</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It is important to note, if you have a credit card account in good standing, and it is active, when requesting a Credit Limit Increase, most credit card issuers will treat the request as an Account Review and therefore, post a Soft Inquiry. When all else is equal, this will have a positive effect on your credit score, because your utilization is decreased when your balances do not change or decrease.</a:t>
            </a:r>
          </a:p>
        </p:txBody>
      </p:sp>
      <p:sp>
        <p:nvSpPr>
          <p:cNvPr id="4" name="Slide Number Placeholder 3"/>
          <p:cNvSpPr>
            <a:spLocks noGrp="1"/>
          </p:cNvSpPr>
          <p:nvPr>
            <p:ph type="sldNum" sz="quarter" idx="5"/>
          </p:nvPr>
        </p:nvSpPr>
        <p:spPr/>
        <p:txBody>
          <a:bodyPr/>
          <a:lstStyle/>
          <a:p>
            <a:fld id="{8393422E-581D-40FB-BFB1-C68D0FD0EA54}" type="slidenum">
              <a:rPr lang="en-US" smtClean="0"/>
              <a:t>17</a:t>
            </a:fld>
            <a:endParaRPr lang="en-US"/>
          </a:p>
        </p:txBody>
      </p:sp>
    </p:spTree>
    <p:extLst>
      <p:ext uri="{BB962C8B-B14F-4D97-AF65-F5344CB8AC3E}">
        <p14:creationId xmlns:p14="http://schemas.microsoft.com/office/powerpoint/2010/main" val="3826378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a:buChar char="•"/>
            </a:pPr>
            <a:r>
              <a:rPr lang="en-US">
                <a:cs typeface="Calibri" panose="020F0502020204030204"/>
              </a:rPr>
              <a:t>Set up alerts</a:t>
            </a:r>
            <a:r>
              <a:rPr lang="en-US" baseline="0">
                <a:cs typeface="Calibri" panose="020F0502020204030204"/>
              </a:rPr>
              <a:t> with credit card issuers, such as when balance thresholds are passed or an authorization for a purchase exceeds a certain dollar amount</a:t>
            </a:r>
          </a:p>
          <a:p>
            <a:pPr marL="173422" indent="-173422">
              <a:buFont typeface="Arial"/>
              <a:buChar char="•"/>
            </a:pPr>
            <a:r>
              <a:rPr lang="en-US" baseline="0">
                <a:cs typeface="Calibri" panose="020F0502020204030204"/>
              </a:rPr>
              <a:t>Be careful with balance transfers when solving for reduced credit card utilization; fees may offset the benefits</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6D47BDF9-A062-4F7B-8387-97A0891E6E4F}" type="slidenum">
              <a:rPr lang="en-US"/>
              <a:t>18</a:t>
            </a:fld>
            <a:endParaRPr lang="en-US"/>
          </a:p>
        </p:txBody>
      </p:sp>
    </p:spTree>
    <p:extLst>
      <p:ext uri="{BB962C8B-B14F-4D97-AF65-F5344CB8AC3E}">
        <p14:creationId xmlns:p14="http://schemas.microsoft.com/office/powerpoint/2010/main" val="3520845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Various tools and resources are available to assist individuals in rebuilding their credit. Credit monitoring services provide regular updates and alerts about changes in credit reports, helping users stay informed. Budgeting apps enable better financial planning by tracking income and expenses, which is crucial for managing debt and avoiding missed payments. Secured credit cards offer a way to build or rebuild credit by requiring a cash deposit that serves as collateral. Credit counseling agencies provide professional guidance and support, helping individuals develop personalized plans for debt management and credit improvement. These resources can be both free and paid, depending on the provider. Utilizing these tools effectively can accelerate the credit recovery process and foster long-term financial health. For example, a budgeting app can help identify unnecessary expenses, while a credit counselor can negotiate with creditors to create manageable repayment plans. Leveraging these resources empowers individuals to take control of their financial future.</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dirty="0"/>
              <a:t>Before seeking credit counseling, research agencies to verify their legitimacy, evaluate their fees, and understand all of your debt relief options</a:t>
            </a:r>
            <a:r>
              <a:rPr lang="en-US" sz="1200" b="0" i="0" kern="1200" dirty="0">
                <a:solidFill>
                  <a:schemeClr val="tx1"/>
                </a:solidFill>
                <a:effectLst/>
                <a:latin typeface="+mn-lt"/>
                <a:ea typeface="+mn-ea"/>
                <a:cs typeface="+mn-cs"/>
              </a:rPr>
              <a:t>. Reputable, non-profit agencies will offer a free initial consultation to help you develop a personalized plan, which may include a debt management plan. </a:t>
            </a:r>
            <a:endParaRPr lang="en-US" dirty="0"/>
          </a:p>
        </p:txBody>
      </p:sp>
      <p:sp>
        <p:nvSpPr>
          <p:cNvPr id="4" name="Slide Number Placeholder 3"/>
          <p:cNvSpPr>
            <a:spLocks noGrp="1"/>
          </p:cNvSpPr>
          <p:nvPr>
            <p:ph type="sldNum" sz="quarter" idx="5"/>
          </p:nvPr>
        </p:nvSpPr>
        <p:spPr/>
        <p:txBody>
          <a:bodyPr/>
          <a:lstStyle/>
          <a:p>
            <a:fld id="{8393422E-581D-40FB-BFB1-C68D0FD0EA54}" type="slidenum">
              <a:rPr lang="en-US" smtClean="0"/>
              <a:t>20</a:t>
            </a:fld>
            <a:endParaRPr lang="en-US"/>
          </a:p>
        </p:txBody>
      </p:sp>
    </p:spTree>
    <p:extLst>
      <p:ext uri="{BB962C8B-B14F-4D97-AF65-F5344CB8AC3E}">
        <p14:creationId xmlns:p14="http://schemas.microsoft.com/office/powerpoint/2010/main" val="2290926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Many services offered by credit repair companies are available to you directly through the Credit Reporting Agencies for FREE. Not all credit repair companies are bad, but some may be trying to take advantage of you. You can learn more about credit repair organizations and what to do if you’ve been misled by visiting the Federal Trade Commission website: https://consumer.ftc.gov/articles/fixing-your-credit-faqs#Credit</a:t>
            </a:r>
            <a:r>
              <a:rPr lang="en-US" sz="1200" b="0" i="0" kern="1200">
                <a:solidFill>
                  <a:schemeClr val="tx1"/>
                </a:solidFill>
                <a:effectLst/>
                <a:latin typeface="+mn-lt"/>
                <a:ea typeface="+mn-ea"/>
                <a:cs typeface="+mn-cs"/>
              </a:rPr>
              <a:t>%20Repair</a:t>
            </a:r>
            <a:endParaRPr lang="en-US" dirty="0"/>
          </a:p>
        </p:txBody>
      </p:sp>
      <p:sp>
        <p:nvSpPr>
          <p:cNvPr id="4" name="Slide Number Placeholder 3"/>
          <p:cNvSpPr>
            <a:spLocks noGrp="1"/>
          </p:cNvSpPr>
          <p:nvPr>
            <p:ph type="sldNum" sz="quarter" idx="5"/>
          </p:nvPr>
        </p:nvSpPr>
        <p:spPr/>
        <p:txBody>
          <a:bodyPr/>
          <a:lstStyle/>
          <a:p>
            <a:fld id="{8393422E-581D-40FB-BFB1-C68D0FD0EA54}" type="slidenum">
              <a:rPr lang="en-US" smtClean="0"/>
              <a:t>21</a:t>
            </a:fld>
            <a:endParaRPr lang="en-US"/>
          </a:p>
        </p:txBody>
      </p:sp>
    </p:spTree>
    <p:extLst>
      <p:ext uri="{BB962C8B-B14F-4D97-AF65-F5344CB8AC3E}">
        <p14:creationId xmlns:p14="http://schemas.microsoft.com/office/powerpoint/2010/main" val="380679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CD4DE-48A4-0CFA-9EC2-337D12B198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EC30CE-A335-995F-C095-CC762F2838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52C66-6536-C0E6-C5F6-494BE794B7AA}"/>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rPr>
              <a:t>Rebuilding credit is a long-term process that typically takes 12 to 24 months. Consistency in following best practices—such as paying on time, reducing debt, and avoiding new inquiries—is key to success. It's important to set realistic expectations and remain committed to your financial goals. Over time, these efforts will lead to a stronger credit profile and greater financial opportunities.</a:t>
            </a:r>
            <a:r>
              <a:rPr lang="en-US" sz="1200" b="0" i="0" kern="1200" dirty="0">
                <a:solidFill>
                  <a:schemeClr val="tx1"/>
                </a:solidFill>
                <a:effectLst/>
                <a:latin typeface="+mn-lt"/>
                <a:ea typeface="+mn-ea"/>
                <a:cs typeface="+mn-cs"/>
              </a:rPr>
              <a:t>​</a:t>
            </a:r>
            <a:endParaRPr lang="en-US" dirty="0"/>
          </a:p>
        </p:txBody>
      </p:sp>
      <p:sp>
        <p:nvSpPr>
          <p:cNvPr id="4" name="Slide Number Placeholder 3">
            <a:extLst>
              <a:ext uri="{FF2B5EF4-FFF2-40B4-BE49-F238E27FC236}">
                <a16:creationId xmlns:a16="http://schemas.microsoft.com/office/drawing/2014/main" id="{6E06454F-71C6-E23B-37DD-F67E6841B6EA}"/>
              </a:ext>
            </a:extLst>
          </p:cNvPr>
          <p:cNvSpPr>
            <a:spLocks noGrp="1"/>
          </p:cNvSpPr>
          <p:nvPr>
            <p:ph type="sldNum" sz="quarter" idx="5"/>
          </p:nvPr>
        </p:nvSpPr>
        <p:spPr/>
        <p:txBody>
          <a:bodyPr/>
          <a:lstStyle/>
          <a:p>
            <a:fld id="{8393422E-581D-40FB-BFB1-C68D0FD0EA54}" type="slidenum">
              <a:rPr lang="en-US" smtClean="0"/>
              <a:t>22</a:t>
            </a:fld>
            <a:endParaRPr lang="en-US"/>
          </a:p>
        </p:txBody>
      </p:sp>
    </p:spTree>
    <p:extLst>
      <p:ext uri="{BB962C8B-B14F-4D97-AF65-F5344CB8AC3E}">
        <p14:creationId xmlns:p14="http://schemas.microsoft.com/office/powerpoint/2010/main" val="3711576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these are free services, or for a modest fee.</a:t>
            </a:r>
          </a:p>
        </p:txBody>
      </p:sp>
      <p:sp>
        <p:nvSpPr>
          <p:cNvPr id="4" name="Slide Number Placeholder 3"/>
          <p:cNvSpPr>
            <a:spLocks noGrp="1"/>
          </p:cNvSpPr>
          <p:nvPr>
            <p:ph type="sldNum" sz="quarter" idx="5"/>
          </p:nvPr>
        </p:nvSpPr>
        <p:spPr/>
        <p:txBody>
          <a:bodyPr/>
          <a:lstStyle/>
          <a:p>
            <a:fld id="{8393422E-581D-40FB-BFB1-C68D0FD0EA54}" type="slidenum">
              <a:rPr lang="en-US" smtClean="0"/>
              <a:t>23</a:t>
            </a:fld>
            <a:endParaRPr lang="en-US"/>
          </a:p>
        </p:txBody>
      </p:sp>
    </p:spTree>
    <p:extLst>
      <p:ext uri="{BB962C8B-B14F-4D97-AF65-F5344CB8AC3E}">
        <p14:creationId xmlns:p14="http://schemas.microsoft.com/office/powerpoint/2010/main" val="3314833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r>
              <a:rPr lang="en-US"/>
              <a:t>The basic understanding of</a:t>
            </a:r>
            <a:r>
              <a:rPr lang="en-US" baseline="0"/>
              <a:t> what is credit and how debt is created are foundational to learning about how credit reports are created and used</a:t>
            </a:r>
          </a:p>
          <a:p>
            <a:pPr marL="173422" indent="-173422">
              <a:buFont typeface="Arial" panose="020B0604020202020204" pitchFamily="34" charset="0"/>
              <a:buChar char="•"/>
            </a:pPr>
            <a:r>
              <a:rPr lang="en-US" baseline="0"/>
              <a:t>Credit scores are built on the information contained in the credit reports</a:t>
            </a:r>
          </a:p>
          <a:p>
            <a:pPr marL="173422" indent="-173422">
              <a:buFont typeface="Arial" panose="020B0604020202020204" pitchFamily="34" charset="0"/>
              <a:buChar char="•"/>
            </a:pPr>
            <a:r>
              <a:rPr lang="en-US" baseline="0"/>
              <a:t>Therefore, this sequential knowledge base is essential.</a:t>
            </a:r>
            <a:endParaRPr lang="en-US"/>
          </a:p>
        </p:txBody>
      </p:sp>
      <p:sp>
        <p:nvSpPr>
          <p:cNvPr id="4" name="Slide Number Placeholder 3"/>
          <p:cNvSpPr>
            <a:spLocks noGrp="1"/>
          </p:cNvSpPr>
          <p:nvPr>
            <p:ph type="sldNum" sz="quarter" idx="5"/>
          </p:nvPr>
        </p:nvSpPr>
        <p:spPr/>
        <p:txBody>
          <a:bodyPr/>
          <a:lstStyle/>
          <a:p>
            <a:fld id="{060D8EE3-805E-4F8E-A508-9530DD253BE2}" type="slidenum">
              <a:rPr lang="en-US" smtClean="0"/>
              <a:t>2</a:t>
            </a:fld>
            <a:endParaRPr lang="en-US"/>
          </a:p>
        </p:txBody>
      </p:sp>
    </p:spTree>
    <p:extLst>
      <p:ext uri="{BB962C8B-B14F-4D97-AF65-F5344CB8AC3E}">
        <p14:creationId xmlns:p14="http://schemas.microsoft.com/office/powerpoint/2010/main" val="763135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a:buChar char="•"/>
            </a:pPr>
            <a:r>
              <a:rPr lang="en-US">
                <a:cs typeface="Calibri" panose="020F0502020204030204"/>
              </a:rPr>
              <a:t>Other types of loans include Personal Loans,</a:t>
            </a:r>
            <a:r>
              <a:rPr lang="en-US" baseline="0">
                <a:cs typeface="Calibri" panose="020F0502020204030204"/>
              </a:rPr>
              <a:t> Private Label or Retailer Credit Cards, Home Equity Loans, and an emerging category of Point-of-Sale or “Buy-Now-Pay-Later” loans, which are currently not reported to the bureaus</a:t>
            </a:r>
          </a:p>
          <a:p>
            <a:pPr marL="173422" indent="-173422">
              <a:buFont typeface="Arial"/>
              <a:buChar char="•"/>
            </a:pPr>
            <a:r>
              <a:rPr lang="en-US" baseline="0">
                <a:cs typeface="Calibri" panose="020F0502020204030204"/>
              </a:rPr>
              <a:t>There are two major types of loan categories: unsecured and secured (with collateral, such as real estate property, auto, or cash deposits)</a:t>
            </a:r>
          </a:p>
          <a:p>
            <a:pPr marL="173422" indent="-173422">
              <a:buFont typeface="Arial"/>
              <a:buChar char="•"/>
            </a:pPr>
            <a:r>
              <a:rPr lang="en-US" baseline="0">
                <a:cs typeface="Calibri" panose="020F0502020204030204"/>
              </a:rPr>
              <a:t>Further, type of loans can be differentiated by open-ended or revolving accounts, and closed-ended or installment loans</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6D47BDF9-A062-4F7B-8387-97A0891E6E4F}" type="slidenum">
              <a:rPr lang="en-US"/>
              <a:t>3</a:t>
            </a:fld>
            <a:endParaRPr lang="en-US"/>
          </a:p>
        </p:txBody>
      </p:sp>
    </p:spTree>
    <p:extLst>
      <p:ext uri="{BB962C8B-B14F-4D97-AF65-F5344CB8AC3E}">
        <p14:creationId xmlns:p14="http://schemas.microsoft.com/office/powerpoint/2010/main" val="776010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baseline="0" dirty="0">
              <a:cs typeface="Calibri" panose="020F0502020204030204"/>
            </a:endParaRPr>
          </a:p>
          <a:p>
            <a:pPr marL="173422" indent="-173422">
              <a:buFont typeface="Arial"/>
              <a:buChar char="•"/>
            </a:pPr>
            <a:r>
              <a:rPr lang="en-US" baseline="0" dirty="0">
                <a:cs typeface="Calibri" panose="020F0502020204030204"/>
              </a:rPr>
              <a:t>Consider or credit report your adult report card, where instead of subjects studied, the credit report reflects your history of credit seeking, usage, type of credit, length of time credit established, and most importantly, payment information on the obligations</a:t>
            </a:r>
          </a:p>
          <a:p>
            <a:pPr marL="173422" indent="-173422">
              <a:buFont typeface="Arial"/>
              <a:buChar char="•"/>
            </a:pPr>
            <a:r>
              <a:rPr lang="en-US" baseline="0" dirty="0">
                <a:cs typeface="Calibri" panose="020F0502020204030204"/>
              </a:rPr>
              <a:t>In sum, it is a report card on your financial reliability</a:t>
            </a:r>
          </a:p>
        </p:txBody>
      </p:sp>
      <p:sp>
        <p:nvSpPr>
          <p:cNvPr id="4" name="Slide Number Placeholder 3"/>
          <p:cNvSpPr>
            <a:spLocks noGrp="1"/>
          </p:cNvSpPr>
          <p:nvPr>
            <p:ph type="sldNum" sz="quarter" idx="10"/>
          </p:nvPr>
        </p:nvSpPr>
        <p:spPr/>
        <p:txBody>
          <a:bodyPr/>
          <a:lstStyle/>
          <a:p>
            <a:fld id="{8393422E-581D-40FB-BFB1-C68D0FD0EA54}" type="slidenum">
              <a:rPr lang="en-US" smtClean="0"/>
              <a:t>4</a:t>
            </a:fld>
            <a:endParaRPr lang="en-US"/>
          </a:p>
        </p:txBody>
      </p:sp>
    </p:spTree>
    <p:extLst>
      <p:ext uri="{BB962C8B-B14F-4D97-AF65-F5344CB8AC3E}">
        <p14:creationId xmlns:p14="http://schemas.microsoft.com/office/powerpoint/2010/main" val="3199895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first step in rebuilding credit is to obtain your credit reports from the three major bureaus: Experian, Equifax, and TransUnion. These reports provide a detailed view of your credit history, including accounts, payment records, and any negative items. You can request your free credit reports at AnnualCreditReport.com, the only federally authorized source for free credit reports. Reviewing these reports helps identify inaccuracies or outdated information that may be negatively impacting your score. Understanding your current credit status is essential for developing a targeted strategy to improve it.</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8393422E-581D-40FB-BFB1-C68D0FD0EA54}" type="slidenum">
              <a:rPr lang="en-US" smtClean="0"/>
              <a:t>5</a:t>
            </a:fld>
            <a:endParaRPr lang="en-US"/>
          </a:p>
        </p:txBody>
      </p:sp>
    </p:spTree>
    <p:extLst>
      <p:ext uri="{BB962C8B-B14F-4D97-AF65-F5344CB8AC3E}">
        <p14:creationId xmlns:p14="http://schemas.microsoft.com/office/powerpoint/2010/main" val="1429492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Credit reporting agencies: Equifax, Experian, and TransUnion</a:t>
            </a:r>
          </a:p>
          <a:p>
            <a:r>
              <a:rPr lang="en-US" dirty="0"/>
              <a:t>Credit score models: FICO, Vantage, etc.</a:t>
            </a:r>
          </a:p>
        </p:txBody>
      </p:sp>
      <p:sp>
        <p:nvSpPr>
          <p:cNvPr id="4" name="Slide Number Placeholder 3"/>
          <p:cNvSpPr>
            <a:spLocks noGrp="1"/>
          </p:cNvSpPr>
          <p:nvPr>
            <p:ph type="sldNum" sz="quarter" idx="10"/>
          </p:nvPr>
        </p:nvSpPr>
        <p:spPr/>
        <p:txBody>
          <a:bodyPr/>
          <a:lstStyle/>
          <a:p>
            <a:fld id="{8393422E-581D-40FB-BFB1-C68D0FD0EA54}" type="slidenum">
              <a:rPr lang="en-US" smtClean="0"/>
              <a:t>8</a:t>
            </a:fld>
            <a:endParaRPr lang="en-US"/>
          </a:p>
        </p:txBody>
      </p:sp>
    </p:spTree>
    <p:extLst>
      <p:ext uri="{BB962C8B-B14F-4D97-AF65-F5344CB8AC3E}">
        <p14:creationId xmlns:p14="http://schemas.microsoft.com/office/powerpoint/2010/main" val="2676385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a:buChar char="•"/>
            </a:pPr>
            <a:r>
              <a:rPr lang="en-US">
                <a:cs typeface="Calibri" panose="020F0502020204030204"/>
              </a:rPr>
              <a:t>There</a:t>
            </a:r>
            <a:r>
              <a:rPr lang="en-US" baseline="0">
                <a:cs typeface="Calibri" panose="020F0502020204030204"/>
              </a:rPr>
              <a:t> are many credit scores in the marketplace, including those developed by vendors such as: FICO, VantageScore, Equifax, Experian, and TransUnion</a:t>
            </a:r>
          </a:p>
          <a:p>
            <a:pPr marL="173422" indent="-173422">
              <a:buFont typeface="Arial"/>
              <a:buChar char="•"/>
            </a:pPr>
            <a:r>
              <a:rPr lang="en-US" baseline="0">
                <a:cs typeface="Calibri" panose="020F0502020204030204"/>
              </a:rPr>
              <a:t>Most lenders develop their own proprietary scores</a:t>
            </a:r>
          </a:p>
          <a:p>
            <a:pPr marL="173422" indent="-173422">
              <a:buFont typeface="Arial"/>
              <a:buChar char="•"/>
            </a:pPr>
            <a:r>
              <a:rPr lang="en-US" baseline="0">
                <a:cs typeface="Calibri" panose="020F0502020204030204"/>
              </a:rPr>
              <a:t>Therefore, the pie-chart here is a directional illustration of the relative importance of each credit bureau data element.</a:t>
            </a:r>
            <a:endParaRPr lang="en-US">
              <a:cs typeface="Calibri" panose="020F0502020204030204"/>
            </a:endParaRPr>
          </a:p>
          <a:p>
            <a:endParaRPr lang="en-US"/>
          </a:p>
        </p:txBody>
      </p:sp>
      <p:sp>
        <p:nvSpPr>
          <p:cNvPr id="4" name="Slide Number Placeholder 3"/>
          <p:cNvSpPr>
            <a:spLocks noGrp="1"/>
          </p:cNvSpPr>
          <p:nvPr>
            <p:ph type="sldNum" sz="quarter" idx="10"/>
          </p:nvPr>
        </p:nvSpPr>
        <p:spPr/>
        <p:txBody>
          <a:bodyPr/>
          <a:lstStyle/>
          <a:p>
            <a:fld id="{8393422E-581D-40FB-BFB1-C68D0FD0EA54}" type="slidenum">
              <a:rPr lang="en-US" smtClean="0"/>
              <a:t>10</a:t>
            </a:fld>
            <a:endParaRPr lang="en-US"/>
          </a:p>
        </p:txBody>
      </p:sp>
    </p:spTree>
    <p:extLst>
      <p:ext uri="{BB962C8B-B14F-4D97-AF65-F5344CB8AC3E}">
        <p14:creationId xmlns:p14="http://schemas.microsoft.com/office/powerpoint/2010/main" val="1461200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a:buChar char="•"/>
            </a:pPr>
            <a:r>
              <a:rPr lang="en-US" dirty="0">
                <a:cs typeface="Calibri" panose="020F0502020204030204"/>
              </a:rPr>
              <a:t>If the lender’s underwriting criteria set the approval</a:t>
            </a:r>
            <a:r>
              <a:rPr lang="en-US" baseline="0" dirty="0">
                <a:cs typeface="Calibri" panose="020F0502020204030204"/>
              </a:rPr>
              <a:t> cut-off at a score of 650, for example, then in this illustration, the applicant with a score of 690 would get approved. However, because the applicant’s score was barely “passing”, the terms of the loan (i.e., cost) may be higher, to compensate for the lender’s assumed greater risk of future default.</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6D47BDF9-A062-4F7B-8387-97A0891E6E4F}" type="slidenum">
              <a:rPr lang="en-US"/>
              <a:t>11</a:t>
            </a:fld>
            <a:endParaRPr lang="en-US"/>
          </a:p>
        </p:txBody>
      </p:sp>
    </p:spTree>
    <p:extLst>
      <p:ext uri="{BB962C8B-B14F-4D97-AF65-F5344CB8AC3E}">
        <p14:creationId xmlns:p14="http://schemas.microsoft.com/office/powerpoint/2010/main" val="3740096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r>
              <a:rPr lang="en-US" dirty="0"/>
              <a:t>Demand</a:t>
            </a:r>
            <a:r>
              <a:rPr lang="en-US" baseline="0" dirty="0"/>
              <a:t> Deposit Accounts (checking / saving) are not reported to the CRC’s; therefore, not included in traditional credit scores</a:t>
            </a:r>
            <a:endParaRPr lang="en-US" dirty="0"/>
          </a:p>
        </p:txBody>
      </p:sp>
      <p:sp>
        <p:nvSpPr>
          <p:cNvPr id="4" name="Slide Number Placeholder 3"/>
          <p:cNvSpPr>
            <a:spLocks noGrp="1"/>
          </p:cNvSpPr>
          <p:nvPr>
            <p:ph type="sldNum" sz="quarter" idx="5"/>
          </p:nvPr>
        </p:nvSpPr>
        <p:spPr/>
        <p:txBody>
          <a:bodyPr/>
          <a:lstStyle/>
          <a:p>
            <a:fld id="{060D8EE3-805E-4F8E-A508-9530DD253BE2}" type="slidenum">
              <a:rPr lang="en-US" smtClean="0"/>
              <a:t>12</a:t>
            </a:fld>
            <a:endParaRPr lang="en-US"/>
          </a:p>
        </p:txBody>
      </p:sp>
    </p:spTree>
    <p:extLst>
      <p:ext uri="{BB962C8B-B14F-4D97-AF65-F5344CB8AC3E}">
        <p14:creationId xmlns:p14="http://schemas.microsoft.com/office/powerpoint/2010/main" val="10292274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rcRect r="36027"/>
          <a:stretch>
            <a:fillRect/>
          </a:stretch>
        </p:blipFill>
        <p:spPr>
          <a:xfrm>
            <a:off x="2" y="1713"/>
            <a:ext cx="8257879" cy="6858000"/>
          </a:xfrm>
          <a:prstGeom prst="rect">
            <a:avLst/>
          </a:prstGeom>
        </p:spPr>
      </p:pic>
      <p:sp>
        <p:nvSpPr>
          <p:cNvPr id="28" name="Picture Placeholder 27"/>
          <p:cNvSpPr>
            <a:spLocks noGrp="1"/>
          </p:cNvSpPr>
          <p:nvPr>
            <p:ph type="pic" sz="quarter" idx="13" hasCustomPrompt="1"/>
          </p:nvPr>
        </p:nvSpPr>
        <p:spPr>
          <a:xfrm>
            <a:off x="-1" y="-7296"/>
            <a:ext cx="7191256" cy="6858000"/>
          </a:xfrm>
          <a:custGeom>
            <a:avLst/>
            <a:gdLst>
              <a:gd name="connsiteX0" fmla="*/ 0 w 7191256"/>
              <a:gd name="connsiteY0" fmla="*/ 0 h 6858000"/>
              <a:gd name="connsiteX1" fmla="*/ 4418532 w 7191256"/>
              <a:gd name="connsiteY1" fmla="*/ 0 h 6858000"/>
              <a:gd name="connsiteX2" fmla="*/ 3380750 w 7191256"/>
              <a:gd name="connsiteY2" fmla="*/ 2738747 h 6858000"/>
              <a:gd name="connsiteX3" fmla="*/ 7191256 w 7191256"/>
              <a:gd name="connsiteY3" fmla="*/ 6858000 h 6858000"/>
              <a:gd name="connsiteX4" fmla="*/ 0 w 7191256"/>
              <a:gd name="connsiteY4" fmla="*/ 6858000 h 6858000"/>
              <a:gd name="connsiteX5" fmla="*/ 0 w 719125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91256" h="6858000">
                <a:moveTo>
                  <a:pt x="0" y="0"/>
                </a:moveTo>
                <a:cubicBezTo>
                  <a:pt x="4418532" y="0"/>
                  <a:pt x="4418532" y="0"/>
                  <a:pt x="4418532" y="0"/>
                </a:cubicBezTo>
                <a:cubicBezTo>
                  <a:pt x="3746839" y="757052"/>
                  <a:pt x="3380750" y="1727224"/>
                  <a:pt x="3380750" y="2738747"/>
                </a:cubicBezTo>
                <a:cubicBezTo>
                  <a:pt x="3380750" y="4908114"/>
                  <a:pt x="5061575" y="6692594"/>
                  <a:pt x="7191256" y="6858000"/>
                </a:cubicBezTo>
                <a:lnTo>
                  <a:pt x="0" y="6858000"/>
                </a:lnTo>
                <a:cubicBezTo>
                  <a:pt x="0" y="0"/>
                  <a:pt x="0" y="0"/>
                  <a:pt x="0" y="0"/>
                </a:cubicBezTo>
                <a:close/>
              </a:path>
            </a:pathLst>
          </a:custGeom>
        </p:spPr>
        <p:txBody>
          <a:bodyPr wrap="square" anchor="ctr">
            <a:noAutofit/>
          </a:bodyPr>
          <a:lstStyle>
            <a:lvl1pPr marL="0" indent="0">
              <a:buNone/>
              <a:defRPr sz="2000" baseline="0">
                <a:solidFill>
                  <a:schemeClr val="tx1"/>
                </a:solidFill>
              </a:defRPr>
            </a:lvl1pPr>
          </a:lstStyle>
          <a:p>
            <a:r>
              <a:rPr lang="en-US"/>
              <a:t>PLACE COVER </a:t>
            </a:r>
            <a:br>
              <a:rPr lang="en-US"/>
            </a:br>
            <a:r>
              <a:rPr lang="en-US"/>
              <a:t>PICTURE HERE</a:t>
            </a:r>
          </a:p>
        </p:txBody>
      </p:sp>
      <p:cxnSp>
        <p:nvCxnSpPr>
          <p:cNvPr id="27" name="Straight Connector 26"/>
          <p:cNvCxnSpPr/>
          <p:nvPr userDrawn="1"/>
        </p:nvCxnSpPr>
        <p:spPr>
          <a:xfrm rot="5400000">
            <a:off x="6096000" y="-1054099"/>
            <a:ext cx="0" cy="121920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72" name="Picture 71"/>
          <p:cNvPicPr>
            <a:picLocks noChangeAspect="1"/>
          </p:cNvPicPr>
          <p:nvPr userDrawn="1"/>
        </p:nvPicPr>
        <p:blipFill>
          <a:blip r:embed="rId3"/>
          <a:srcRect/>
          <a:stretch>
            <a:fillRect/>
          </a:stretch>
        </p:blipFill>
        <p:spPr>
          <a:xfrm>
            <a:off x="10134600" y="184150"/>
            <a:ext cx="1524000" cy="1519983"/>
          </a:xfrm>
          <a:prstGeom prst="rect">
            <a:avLst/>
          </a:prstGeom>
        </p:spPr>
      </p:pic>
      <p:sp>
        <p:nvSpPr>
          <p:cNvPr id="2" name="Title 1"/>
          <p:cNvSpPr>
            <a:spLocks noGrp="1"/>
          </p:cNvSpPr>
          <p:nvPr>
            <p:ph type="ctrTitle"/>
          </p:nvPr>
        </p:nvSpPr>
        <p:spPr>
          <a:xfrm>
            <a:off x="3893270" y="1803401"/>
            <a:ext cx="7765330" cy="2261003"/>
          </a:xfrm>
        </p:spPr>
        <p:txBody>
          <a:bodyPr anchor="b">
            <a:normAutofit/>
          </a:bodyPr>
          <a:lstStyle>
            <a:lvl1pPr algn="ctr">
              <a:defRPr sz="4000">
                <a:solidFill>
                  <a:schemeClr val="bg1"/>
                </a:solidFill>
              </a:defRPr>
            </a:lvl1pPr>
          </a:lstStyle>
          <a:p>
            <a:r>
              <a:rPr lang="en-US"/>
              <a:t>Click to edit Master title style</a:t>
            </a:r>
          </a:p>
        </p:txBody>
      </p:sp>
      <p:sp>
        <p:nvSpPr>
          <p:cNvPr id="3" name="Subtitle 2"/>
          <p:cNvSpPr>
            <a:spLocks noGrp="1"/>
          </p:cNvSpPr>
          <p:nvPr>
            <p:ph type="subTitle" idx="1"/>
          </p:nvPr>
        </p:nvSpPr>
        <p:spPr>
          <a:xfrm>
            <a:off x="3893270" y="4209623"/>
            <a:ext cx="7765330" cy="1321531"/>
          </a:xfrm>
        </p:spPr>
        <p:txBody>
          <a:bodyPr>
            <a:normAutofit/>
          </a:bodyPr>
          <a:lstStyle>
            <a:lvl1pPr marL="0" indent="0" algn="ctr">
              <a:buNone/>
              <a:defRPr sz="2000">
                <a:solidFill>
                  <a:srgbClr val="A7A7A7"/>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2104827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Photo Column Layou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4CBB0E-C154-43BB-A603-27DACE4164ED}" type="slidenum">
              <a:rPr lang="en-US" smtClean="0"/>
              <a:t>‹#›</a:t>
            </a:fld>
            <a:endParaRPr lang="en-US"/>
          </a:p>
        </p:txBody>
      </p:sp>
      <p:sp>
        <p:nvSpPr>
          <p:cNvPr id="16" name="Picture Placeholder 15"/>
          <p:cNvSpPr>
            <a:spLocks noGrp="1"/>
          </p:cNvSpPr>
          <p:nvPr>
            <p:ph type="pic" sz="quarter" idx="13" hasCustomPrompt="1"/>
          </p:nvPr>
        </p:nvSpPr>
        <p:spPr>
          <a:xfrm>
            <a:off x="-3175" y="0"/>
            <a:ext cx="4572000" cy="4572000"/>
          </a:xfrm>
          <a:custGeom>
            <a:avLst/>
            <a:gdLst>
              <a:gd name="connsiteX0" fmla="*/ 0 w 5478463"/>
              <a:gd name="connsiteY0" fmla="*/ 0 h 5575300"/>
              <a:gd name="connsiteX1" fmla="*/ 4762794 w 5478463"/>
              <a:gd name="connsiteY1" fmla="*/ 0 h 5575300"/>
              <a:gd name="connsiteX2" fmla="*/ 5478463 w 5478463"/>
              <a:gd name="connsiteY2" fmla="*/ 2106363 h 5575300"/>
              <a:gd name="connsiteX3" fmla="*/ 2009499 w 5478463"/>
              <a:gd name="connsiteY3" fmla="*/ 5575300 h 5575300"/>
              <a:gd name="connsiteX4" fmla="*/ 0 w 5478463"/>
              <a:gd name="connsiteY4" fmla="*/ 4934641 h 5575300"/>
              <a:gd name="connsiteX5" fmla="*/ 0 w 5478463"/>
              <a:gd name="connsiteY5" fmla="*/ 0 h 557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8463" h="5575300">
                <a:moveTo>
                  <a:pt x="0" y="0"/>
                </a:moveTo>
                <a:cubicBezTo>
                  <a:pt x="0" y="0"/>
                  <a:pt x="0" y="0"/>
                  <a:pt x="4762794" y="0"/>
                </a:cubicBezTo>
                <a:cubicBezTo>
                  <a:pt x="5212822" y="584407"/>
                  <a:pt x="5478463" y="1315696"/>
                  <a:pt x="5478463" y="2106363"/>
                </a:cubicBezTo>
                <a:cubicBezTo>
                  <a:pt x="5478463" y="4022092"/>
                  <a:pt x="3925242" y="5575300"/>
                  <a:pt x="2009499" y="5575300"/>
                </a:cubicBezTo>
                <a:cubicBezTo>
                  <a:pt x="1259453" y="5575300"/>
                  <a:pt x="565660" y="5337787"/>
                  <a:pt x="0" y="4934641"/>
                </a:cubicBezTo>
                <a:cubicBezTo>
                  <a:pt x="0" y="4934641"/>
                  <a:pt x="0" y="4934641"/>
                  <a:pt x="0" y="0"/>
                </a:cubicBezTo>
                <a:close/>
              </a:path>
            </a:pathLst>
          </a:custGeom>
          <a:solidFill>
            <a:schemeClr val="bg2">
              <a:lumMod val="50000"/>
            </a:schemeClr>
          </a:solidFill>
        </p:spPr>
        <p:txBody>
          <a:bodyPr wrap="square" anchor="ctr">
            <a:noAutofit/>
          </a:bodyPr>
          <a:lstStyle>
            <a:lvl1pPr marL="0" indent="0" algn="l">
              <a:buNone/>
              <a:defRPr sz="2000" baseline="0"/>
            </a:lvl1pPr>
          </a:lstStyle>
          <a:p>
            <a:r>
              <a:rPr lang="en-US"/>
              <a:t>PLACE PICTURE HERE</a:t>
            </a:r>
          </a:p>
        </p:txBody>
      </p:sp>
      <p:sp>
        <p:nvSpPr>
          <p:cNvPr id="19" name="Title 1"/>
          <p:cNvSpPr>
            <a:spLocks noGrp="1"/>
          </p:cNvSpPr>
          <p:nvPr>
            <p:ph type="title" hasCustomPrompt="1"/>
          </p:nvPr>
        </p:nvSpPr>
        <p:spPr>
          <a:xfrm>
            <a:off x="4673600" y="0"/>
            <a:ext cx="6984999" cy="1917701"/>
          </a:xfrm>
        </p:spPr>
        <p:txBody>
          <a:bodyPr anchor="b"/>
          <a:lstStyle>
            <a:lvl1pPr algn="ctr">
              <a:defRPr b="1"/>
            </a:lvl1pPr>
          </a:lstStyle>
          <a:p>
            <a:r>
              <a:rPr lang="en-US"/>
              <a:t>Click To Edit Master Title Style</a:t>
            </a:r>
          </a:p>
        </p:txBody>
      </p:sp>
      <p:sp>
        <p:nvSpPr>
          <p:cNvPr id="20" name="Content Placeholder 2"/>
          <p:cNvSpPr>
            <a:spLocks noGrp="1"/>
          </p:cNvSpPr>
          <p:nvPr>
            <p:ph idx="1"/>
          </p:nvPr>
        </p:nvSpPr>
        <p:spPr>
          <a:xfrm>
            <a:off x="4673600" y="2006601"/>
            <a:ext cx="6984999" cy="4170363"/>
          </a:xfrm>
        </p:spPr>
        <p:txBody>
          <a:bodyPr>
            <a:normAutofit/>
          </a:bodyPr>
          <a:lstStyle>
            <a:lvl1pPr>
              <a:defRPr sz="2400"/>
            </a:lvl1pPr>
            <a:lvl2pPr>
              <a:defRPr sz="2000"/>
            </a:lvl2pPr>
            <a:lvl3pPr>
              <a:defRPr sz="1800"/>
            </a:lvl3pPr>
            <a:lvl4pPr>
              <a:defRPr sz="16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442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igh Photo Column Layou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4CBB0E-C154-43BB-A603-27DACE4164ED}" type="slidenum">
              <a:rPr lang="en-US" smtClean="0"/>
              <a:t>‹#›</a:t>
            </a:fld>
            <a:endParaRPr lang="en-US"/>
          </a:p>
        </p:txBody>
      </p:sp>
      <p:sp>
        <p:nvSpPr>
          <p:cNvPr id="11" name="Picture Placeholder 10"/>
          <p:cNvSpPr>
            <a:spLocks noGrp="1"/>
          </p:cNvSpPr>
          <p:nvPr>
            <p:ph type="pic" sz="quarter" idx="13" hasCustomPrompt="1"/>
          </p:nvPr>
        </p:nvSpPr>
        <p:spPr>
          <a:xfrm>
            <a:off x="7620000" y="0"/>
            <a:ext cx="4572000" cy="4572000"/>
          </a:xfrm>
          <a:custGeom>
            <a:avLst/>
            <a:gdLst>
              <a:gd name="connsiteX0" fmla="*/ 712544 w 5478462"/>
              <a:gd name="connsiteY0" fmla="*/ 0 h 5575300"/>
              <a:gd name="connsiteX1" fmla="*/ 5478462 w 5478462"/>
              <a:gd name="connsiteY1" fmla="*/ 0 h 5575300"/>
              <a:gd name="connsiteX2" fmla="*/ 5478462 w 5478462"/>
              <a:gd name="connsiteY2" fmla="*/ 4934641 h 5575300"/>
              <a:gd name="connsiteX3" fmla="*/ 3468963 w 5478462"/>
              <a:gd name="connsiteY3" fmla="*/ 5575300 h 5575300"/>
              <a:gd name="connsiteX4" fmla="*/ 0 w 5478462"/>
              <a:gd name="connsiteY4" fmla="*/ 2106363 h 5575300"/>
              <a:gd name="connsiteX5" fmla="*/ 712544 w 5478462"/>
              <a:gd name="connsiteY5" fmla="*/ 0 h 557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8462" h="5575300">
                <a:moveTo>
                  <a:pt x="712544" y="0"/>
                </a:moveTo>
                <a:lnTo>
                  <a:pt x="5478462" y="0"/>
                </a:lnTo>
                <a:cubicBezTo>
                  <a:pt x="5478462" y="0"/>
                  <a:pt x="5478462" y="0"/>
                  <a:pt x="5478462" y="4934641"/>
                </a:cubicBezTo>
                <a:cubicBezTo>
                  <a:pt x="4912802" y="5337787"/>
                  <a:pt x="4219009" y="5575300"/>
                  <a:pt x="3468963" y="5575300"/>
                </a:cubicBezTo>
                <a:cubicBezTo>
                  <a:pt x="1553221" y="5575300"/>
                  <a:pt x="0" y="4022092"/>
                  <a:pt x="0" y="2106363"/>
                </a:cubicBezTo>
                <a:cubicBezTo>
                  <a:pt x="0" y="1315696"/>
                  <a:pt x="265641" y="584407"/>
                  <a:pt x="712544" y="0"/>
                </a:cubicBezTo>
                <a:close/>
              </a:path>
            </a:pathLst>
          </a:custGeom>
          <a:solidFill>
            <a:schemeClr val="bg2">
              <a:lumMod val="50000"/>
            </a:schemeClr>
          </a:solidFill>
        </p:spPr>
        <p:txBody>
          <a:bodyPr wrap="square" anchor="ctr">
            <a:noAutofit/>
          </a:bodyPr>
          <a:lstStyle>
            <a:lvl1pPr marL="0" marR="0" indent="0" algn="ctr" defTabSz="914377" rtl="0" eaLnBrk="1" fontAlgn="auto" latinLnBrk="0" hangingPunct="1">
              <a:lnSpc>
                <a:spcPct val="100000"/>
              </a:lnSpc>
              <a:spcBef>
                <a:spcPct val="0"/>
              </a:spcBef>
              <a:spcAft>
                <a:spcPts val="1200"/>
              </a:spcAft>
              <a:buClr>
                <a:srgbClr val="FFFFFF"/>
              </a:buClr>
              <a:buSzTx/>
              <a:buFont typeface="Arial" panose="020B0604020202020204" pitchFamily="34" charset="0"/>
              <a:buNone/>
              <a:defRPr lang="en-US" sz="2000" kern="1200" baseline="0" smtClean="0">
                <a:solidFill>
                  <a:schemeClr val="bg1">
                    <a:lumMod val="95000"/>
                  </a:schemeClr>
                </a:solidFill>
                <a:latin typeface="+mn-lt"/>
                <a:ea typeface="+mn-ea"/>
                <a:cs typeface="+mn-cs"/>
              </a:defRPr>
            </a:lvl1pPr>
          </a:lstStyle>
          <a:p>
            <a:pPr marL="0" marR="0" lvl="0" indent="0" algn="r" defTabSz="914377" rtl="0" eaLnBrk="1" fontAlgn="auto" latinLnBrk="0" hangingPunct="1">
              <a:lnSpc>
                <a:spcPct val="100000"/>
              </a:lnSpc>
              <a:spcBef>
                <a:spcPct val="0"/>
              </a:spcBef>
              <a:spcAft>
                <a:spcPts val="1200"/>
              </a:spcAft>
              <a:buClr>
                <a:srgbClr val="FFFFFF"/>
              </a:buClr>
              <a:buSzTx/>
              <a:buFont typeface="Arial" panose="020B0604020202020204" pitchFamily="34" charset="0"/>
              <a:buNone/>
              <a:defRPr/>
            </a:pPr>
            <a:r>
              <a:rPr lang="en-US"/>
              <a:t>PLACE PICTURE HERE</a:t>
            </a:r>
          </a:p>
          <a:p>
            <a:endParaRPr lang="en-US"/>
          </a:p>
        </p:txBody>
      </p:sp>
      <p:sp>
        <p:nvSpPr>
          <p:cNvPr id="19" name="Title 1"/>
          <p:cNvSpPr>
            <a:spLocks noGrp="1"/>
          </p:cNvSpPr>
          <p:nvPr>
            <p:ph type="title" hasCustomPrompt="1"/>
          </p:nvPr>
        </p:nvSpPr>
        <p:spPr>
          <a:xfrm>
            <a:off x="533400" y="0"/>
            <a:ext cx="6985001" cy="1917701"/>
          </a:xfrm>
        </p:spPr>
        <p:txBody>
          <a:bodyPr anchor="b"/>
          <a:lstStyle>
            <a:lvl1pPr algn="ctr">
              <a:defRPr b="1"/>
            </a:lvl1pPr>
          </a:lstStyle>
          <a:p>
            <a:r>
              <a:rPr lang="en-US"/>
              <a:t>Click To Edit Master Title Style</a:t>
            </a:r>
          </a:p>
        </p:txBody>
      </p:sp>
      <p:sp>
        <p:nvSpPr>
          <p:cNvPr id="20" name="Content Placeholder 2"/>
          <p:cNvSpPr>
            <a:spLocks noGrp="1"/>
          </p:cNvSpPr>
          <p:nvPr>
            <p:ph idx="1"/>
          </p:nvPr>
        </p:nvSpPr>
        <p:spPr>
          <a:xfrm>
            <a:off x="533400" y="2006601"/>
            <a:ext cx="6985001" cy="4170363"/>
          </a:xfrm>
        </p:spPr>
        <p:txBody>
          <a:bodyPr>
            <a:normAutofit/>
          </a:bodyPr>
          <a:lstStyle>
            <a:lvl1pPr>
              <a:defRPr sz="2400"/>
            </a:lvl1pPr>
            <a:lvl2pPr>
              <a:defRPr sz="2000"/>
            </a:lvl2pPr>
            <a:lvl3pPr>
              <a:defRPr sz="1800"/>
            </a:lvl3pPr>
            <a:lvl4pPr>
              <a:defRPr sz="16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0559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Related Topic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7" name="Text Placeholder 5"/>
          <p:cNvSpPr>
            <a:spLocks noGrp="1"/>
          </p:cNvSpPr>
          <p:nvPr>
            <p:ph type="body" sz="quarter" idx="10"/>
          </p:nvPr>
        </p:nvSpPr>
        <p:spPr>
          <a:xfrm>
            <a:off x="457201" y="1740423"/>
            <a:ext cx="2806700" cy="1600200"/>
          </a:xfrm>
        </p:spPr>
        <p:txBody>
          <a:bodyPr/>
          <a:lstStyle>
            <a:lvl1pPr marL="231642" indent="-231642">
              <a:spcBef>
                <a:spcPts val="800"/>
              </a:spcBef>
              <a:defRPr sz="1867"/>
            </a:lvl1pPr>
            <a:lvl2pPr marL="536435" indent="-231642">
              <a:spcBef>
                <a:spcPts val="800"/>
              </a:spcBef>
              <a:defRPr sz="1600"/>
            </a:lvl2pPr>
            <a:lvl3pPr marL="841227" indent="-231642">
              <a:spcBef>
                <a:spcPts val="800"/>
              </a:spcBef>
              <a:defRPr sz="1600"/>
            </a:lvl3pPr>
            <a:lvl4pPr marL="1146019" indent="-231642">
              <a:spcBef>
                <a:spcPts val="800"/>
              </a:spcBef>
              <a:defRPr sz="1600"/>
            </a:lvl4pPr>
            <a:lvl5pPr marL="1450812" indent="-256026">
              <a:spcBef>
                <a:spcPts val="800"/>
              </a:spcBef>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p:cNvSpPr>
            <a:spLocks noGrp="1"/>
          </p:cNvSpPr>
          <p:nvPr>
            <p:ph type="body" sz="quarter" idx="14"/>
          </p:nvPr>
        </p:nvSpPr>
        <p:spPr>
          <a:xfrm>
            <a:off x="457201" y="4081821"/>
            <a:ext cx="2806700" cy="1600200"/>
          </a:xfrm>
        </p:spPr>
        <p:txBody>
          <a:bodyPr/>
          <a:lstStyle>
            <a:lvl1pPr marL="231642" indent="-231642">
              <a:spcBef>
                <a:spcPts val="800"/>
              </a:spcBef>
              <a:buClr>
                <a:schemeClr val="accent4"/>
              </a:buClr>
              <a:defRPr sz="1867"/>
            </a:lvl1pPr>
            <a:lvl2pPr marL="536435" indent="-231642">
              <a:spcBef>
                <a:spcPts val="800"/>
              </a:spcBef>
              <a:buClr>
                <a:schemeClr val="accent4"/>
              </a:buClr>
              <a:defRPr sz="1600"/>
            </a:lvl2pPr>
            <a:lvl3pPr marL="841227" indent="-231642">
              <a:spcBef>
                <a:spcPts val="800"/>
              </a:spcBef>
              <a:buClr>
                <a:schemeClr val="accent4"/>
              </a:buClr>
              <a:defRPr sz="1600"/>
            </a:lvl3pPr>
            <a:lvl4pPr marL="1146019" indent="-231642">
              <a:spcBef>
                <a:spcPts val="800"/>
              </a:spcBef>
              <a:buClr>
                <a:schemeClr val="accent4"/>
              </a:buClr>
              <a:defRPr sz="1600"/>
            </a:lvl4pPr>
            <a:lvl5pPr marL="1450812" indent="-256026">
              <a:spcBef>
                <a:spcPts val="800"/>
              </a:spcBef>
              <a:buClr>
                <a:schemeClr val="accent4"/>
              </a:buCl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p:cNvSpPr>
            <a:spLocks noGrp="1"/>
          </p:cNvSpPr>
          <p:nvPr>
            <p:ph type="body" sz="quarter" idx="15"/>
          </p:nvPr>
        </p:nvSpPr>
        <p:spPr>
          <a:xfrm>
            <a:off x="8928102" y="1740423"/>
            <a:ext cx="2806700" cy="1600200"/>
          </a:xfrm>
        </p:spPr>
        <p:txBody>
          <a:bodyPr/>
          <a:lstStyle>
            <a:lvl1pPr marL="231642" indent="-231642">
              <a:spcBef>
                <a:spcPts val="800"/>
              </a:spcBef>
              <a:buClr>
                <a:schemeClr val="accent2"/>
              </a:buClr>
              <a:defRPr sz="1867"/>
            </a:lvl1pPr>
            <a:lvl2pPr marL="536435" indent="-231642">
              <a:spcBef>
                <a:spcPts val="800"/>
              </a:spcBef>
              <a:buClr>
                <a:schemeClr val="accent2"/>
              </a:buClr>
              <a:defRPr sz="1600"/>
            </a:lvl2pPr>
            <a:lvl3pPr marL="841227" indent="-231642">
              <a:spcBef>
                <a:spcPts val="800"/>
              </a:spcBef>
              <a:buClr>
                <a:schemeClr val="accent2"/>
              </a:buClr>
              <a:defRPr sz="1600"/>
            </a:lvl3pPr>
            <a:lvl4pPr marL="1146019" indent="-231642">
              <a:spcBef>
                <a:spcPts val="800"/>
              </a:spcBef>
              <a:buClr>
                <a:schemeClr val="accent2"/>
              </a:buClr>
              <a:defRPr sz="1600"/>
            </a:lvl4pPr>
            <a:lvl5pPr marL="1450812" indent="-256026">
              <a:spcBef>
                <a:spcPts val="800"/>
              </a:spcBef>
              <a:buClr>
                <a:schemeClr val="accent2"/>
              </a:buCl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p:cNvSpPr>
            <a:spLocks noGrp="1"/>
          </p:cNvSpPr>
          <p:nvPr>
            <p:ph type="body" sz="quarter" idx="16"/>
          </p:nvPr>
        </p:nvSpPr>
        <p:spPr>
          <a:xfrm>
            <a:off x="8928102" y="4081821"/>
            <a:ext cx="2806700" cy="1600200"/>
          </a:xfrm>
        </p:spPr>
        <p:txBody>
          <a:bodyPr/>
          <a:lstStyle>
            <a:lvl1pPr marL="231642" indent="-231642">
              <a:spcBef>
                <a:spcPts val="800"/>
              </a:spcBef>
              <a:buClr>
                <a:schemeClr val="accent3"/>
              </a:buClr>
              <a:defRPr sz="1867"/>
            </a:lvl1pPr>
            <a:lvl2pPr marL="536435" indent="-231642">
              <a:spcBef>
                <a:spcPts val="800"/>
              </a:spcBef>
              <a:buClr>
                <a:schemeClr val="accent3"/>
              </a:buClr>
              <a:defRPr sz="1600"/>
            </a:lvl2pPr>
            <a:lvl3pPr marL="841227" indent="-231642">
              <a:spcBef>
                <a:spcPts val="800"/>
              </a:spcBef>
              <a:buClr>
                <a:schemeClr val="accent3"/>
              </a:buClr>
              <a:defRPr sz="1600"/>
            </a:lvl3pPr>
            <a:lvl4pPr marL="1146019" indent="-231642">
              <a:spcBef>
                <a:spcPts val="800"/>
              </a:spcBef>
              <a:buClr>
                <a:schemeClr val="accent3"/>
              </a:buClr>
              <a:defRPr sz="1600"/>
            </a:lvl4pPr>
            <a:lvl5pPr marL="1450812" indent="-256026">
              <a:spcBef>
                <a:spcPts val="800"/>
              </a:spcBef>
              <a:buClr>
                <a:schemeClr val="accent3"/>
              </a:buCl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6723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ample Venn Diagram">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5" name="Text Placeholder 5"/>
          <p:cNvSpPr>
            <a:spLocks noGrp="1"/>
          </p:cNvSpPr>
          <p:nvPr>
            <p:ph type="body" sz="quarter" idx="16"/>
          </p:nvPr>
        </p:nvSpPr>
        <p:spPr>
          <a:xfrm>
            <a:off x="2388293" y="3143251"/>
            <a:ext cx="2806700" cy="1828800"/>
          </a:xfrm>
        </p:spPr>
        <p:txBody>
          <a:bodyPr/>
          <a:lstStyle>
            <a:lvl1pPr marL="231642" indent="-231642">
              <a:spcBef>
                <a:spcPts val="800"/>
              </a:spcBef>
              <a:defRPr sz="1867"/>
            </a:lvl1pPr>
            <a:lvl2pPr marL="536435" indent="-231642">
              <a:spcBef>
                <a:spcPts val="800"/>
              </a:spcBef>
              <a:defRPr sz="1600"/>
            </a:lvl2pPr>
            <a:lvl3pPr marL="841227" indent="-231642">
              <a:spcBef>
                <a:spcPts val="800"/>
              </a:spcBef>
              <a:defRPr sz="1600"/>
            </a:lvl3pPr>
            <a:lvl4pPr marL="1146019" indent="-231642">
              <a:spcBef>
                <a:spcPts val="800"/>
              </a:spcBef>
              <a:defRPr sz="1600"/>
            </a:lvl4pPr>
            <a:lvl5pPr marL="1450812" indent="-256026">
              <a:spcBef>
                <a:spcPts val="800"/>
              </a:spcBef>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7"/>
          </p:nvPr>
        </p:nvSpPr>
        <p:spPr>
          <a:xfrm>
            <a:off x="7097069" y="3143251"/>
            <a:ext cx="2806700" cy="1828800"/>
          </a:xfrm>
        </p:spPr>
        <p:txBody>
          <a:bodyPr/>
          <a:lstStyle>
            <a:lvl1pPr marL="231642" indent="-231642">
              <a:spcBef>
                <a:spcPts val="800"/>
              </a:spcBef>
              <a:buClr>
                <a:schemeClr val="accent2"/>
              </a:buClr>
              <a:defRPr sz="1867"/>
            </a:lvl1pPr>
            <a:lvl2pPr marL="536435" indent="-231642">
              <a:spcBef>
                <a:spcPts val="800"/>
              </a:spcBef>
              <a:buClr>
                <a:schemeClr val="accent2"/>
              </a:buClr>
              <a:defRPr sz="1600"/>
            </a:lvl2pPr>
            <a:lvl3pPr marL="841227" indent="-231642">
              <a:spcBef>
                <a:spcPts val="800"/>
              </a:spcBef>
              <a:buClr>
                <a:schemeClr val="accent2"/>
              </a:buClr>
              <a:defRPr sz="1600"/>
            </a:lvl3pPr>
            <a:lvl4pPr marL="1146019" indent="-231642">
              <a:spcBef>
                <a:spcPts val="800"/>
              </a:spcBef>
              <a:buClr>
                <a:schemeClr val="accent2"/>
              </a:buClr>
              <a:defRPr sz="1600"/>
            </a:lvl4pPr>
            <a:lvl5pPr marL="1450812" indent="-256026">
              <a:spcBef>
                <a:spcPts val="800"/>
              </a:spcBef>
              <a:buClr>
                <a:schemeClr val="accent2"/>
              </a:buCl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7509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Righ Circ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4CBB0E-C154-43BB-A603-27DACE4164ED}" type="slidenum">
              <a:rPr lang="en-US" smtClean="0"/>
              <a:t>‹#›</a:t>
            </a:fld>
            <a:endParaRPr lang="en-US"/>
          </a:p>
        </p:txBody>
      </p:sp>
      <p:sp>
        <p:nvSpPr>
          <p:cNvPr id="11" name="Picture Placeholder 10"/>
          <p:cNvSpPr>
            <a:spLocks noGrp="1"/>
          </p:cNvSpPr>
          <p:nvPr>
            <p:ph type="pic" sz="quarter" idx="13"/>
          </p:nvPr>
        </p:nvSpPr>
        <p:spPr>
          <a:xfrm>
            <a:off x="7620000" y="0"/>
            <a:ext cx="4572000" cy="4572000"/>
          </a:xfrm>
          <a:custGeom>
            <a:avLst/>
            <a:gdLst>
              <a:gd name="connsiteX0" fmla="*/ 712544 w 5478462"/>
              <a:gd name="connsiteY0" fmla="*/ 0 h 5575300"/>
              <a:gd name="connsiteX1" fmla="*/ 5478462 w 5478462"/>
              <a:gd name="connsiteY1" fmla="*/ 0 h 5575300"/>
              <a:gd name="connsiteX2" fmla="*/ 5478462 w 5478462"/>
              <a:gd name="connsiteY2" fmla="*/ 4934641 h 5575300"/>
              <a:gd name="connsiteX3" fmla="*/ 3468963 w 5478462"/>
              <a:gd name="connsiteY3" fmla="*/ 5575300 h 5575300"/>
              <a:gd name="connsiteX4" fmla="*/ 0 w 5478462"/>
              <a:gd name="connsiteY4" fmla="*/ 2106363 h 5575300"/>
              <a:gd name="connsiteX5" fmla="*/ 712544 w 5478462"/>
              <a:gd name="connsiteY5" fmla="*/ 0 h 557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8462" h="5575300">
                <a:moveTo>
                  <a:pt x="712544" y="0"/>
                </a:moveTo>
                <a:lnTo>
                  <a:pt x="5478462" y="0"/>
                </a:lnTo>
                <a:cubicBezTo>
                  <a:pt x="5478462" y="0"/>
                  <a:pt x="5478462" y="0"/>
                  <a:pt x="5478462" y="4934641"/>
                </a:cubicBezTo>
                <a:cubicBezTo>
                  <a:pt x="4912802" y="5337787"/>
                  <a:pt x="4219009" y="5575300"/>
                  <a:pt x="3468963" y="5575300"/>
                </a:cubicBezTo>
                <a:cubicBezTo>
                  <a:pt x="1553221" y="5575300"/>
                  <a:pt x="0" y="4022092"/>
                  <a:pt x="0" y="2106363"/>
                </a:cubicBezTo>
                <a:cubicBezTo>
                  <a:pt x="0" y="1315696"/>
                  <a:pt x="265641" y="584407"/>
                  <a:pt x="712544" y="0"/>
                </a:cubicBezTo>
                <a:close/>
              </a:path>
            </a:pathLst>
          </a:custGeom>
        </p:spPr>
        <p:txBody>
          <a:bodyPr wrap="square">
            <a:noAutofit/>
          </a:bodyPr>
          <a:lstStyle>
            <a:lvl1pPr algn="r">
              <a:defRPr/>
            </a:lvl1pPr>
          </a:lstStyle>
          <a:p>
            <a:endParaRPr lang="en-US"/>
          </a:p>
        </p:txBody>
      </p:sp>
      <p:sp>
        <p:nvSpPr>
          <p:cNvPr id="19" name="Title 1"/>
          <p:cNvSpPr>
            <a:spLocks noGrp="1"/>
          </p:cNvSpPr>
          <p:nvPr>
            <p:ph type="title"/>
          </p:nvPr>
        </p:nvSpPr>
        <p:spPr>
          <a:xfrm>
            <a:off x="723900" y="101600"/>
            <a:ext cx="6794500" cy="1816100"/>
          </a:xfrm>
        </p:spPr>
        <p:txBody>
          <a:bodyPr anchor="b"/>
          <a:lstStyle>
            <a:lvl1pPr algn="ctr">
              <a:defRPr b="1"/>
            </a:lvl1pPr>
          </a:lstStyle>
          <a:p>
            <a:r>
              <a:rPr lang="en-US"/>
              <a:t>Click to edit Master title style</a:t>
            </a:r>
          </a:p>
        </p:txBody>
      </p:sp>
      <p:sp>
        <p:nvSpPr>
          <p:cNvPr id="20" name="Content Placeholder 2"/>
          <p:cNvSpPr>
            <a:spLocks noGrp="1"/>
          </p:cNvSpPr>
          <p:nvPr>
            <p:ph idx="1"/>
          </p:nvPr>
        </p:nvSpPr>
        <p:spPr>
          <a:xfrm>
            <a:off x="723900" y="2006600"/>
            <a:ext cx="6794500" cy="4170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4791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Left Circ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4CBB0E-C154-43BB-A603-27DACE4164ED}" type="slidenum">
              <a:rPr lang="en-US" smtClean="0"/>
              <a:t>‹#›</a:t>
            </a:fld>
            <a:endParaRPr lang="en-US"/>
          </a:p>
        </p:txBody>
      </p:sp>
      <p:sp>
        <p:nvSpPr>
          <p:cNvPr id="16" name="Picture Placeholder 15"/>
          <p:cNvSpPr>
            <a:spLocks noGrp="1"/>
          </p:cNvSpPr>
          <p:nvPr>
            <p:ph type="pic" sz="quarter" idx="13"/>
          </p:nvPr>
        </p:nvSpPr>
        <p:spPr>
          <a:xfrm>
            <a:off x="-3175" y="0"/>
            <a:ext cx="4572000" cy="4572000"/>
          </a:xfrm>
          <a:custGeom>
            <a:avLst/>
            <a:gdLst>
              <a:gd name="connsiteX0" fmla="*/ 0 w 5478463"/>
              <a:gd name="connsiteY0" fmla="*/ 0 h 5575300"/>
              <a:gd name="connsiteX1" fmla="*/ 4762794 w 5478463"/>
              <a:gd name="connsiteY1" fmla="*/ 0 h 5575300"/>
              <a:gd name="connsiteX2" fmla="*/ 5478463 w 5478463"/>
              <a:gd name="connsiteY2" fmla="*/ 2106363 h 5575300"/>
              <a:gd name="connsiteX3" fmla="*/ 2009499 w 5478463"/>
              <a:gd name="connsiteY3" fmla="*/ 5575300 h 5575300"/>
              <a:gd name="connsiteX4" fmla="*/ 0 w 5478463"/>
              <a:gd name="connsiteY4" fmla="*/ 4934641 h 5575300"/>
              <a:gd name="connsiteX5" fmla="*/ 0 w 5478463"/>
              <a:gd name="connsiteY5" fmla="*/ 0 h 557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8463" h="5575300">
                <a:moveTo>
                  <a:pt x="0" y="0"/>
                </a:moveTo>
                <a:cubicBezTo>
                  <a:pt x="0" y="0"/>
                  <a:pt x="0" y="0"/>
                  <a:pt x="4762794" y="0"/>
                </a:cubicBezTo>
                <a:cubicBezTo>
                  <a:pt x="5212822" y="584407"/>
                  <a:pt x="5478463" y="1315696"/>
                  <a:pt x="5478463" y="2106363"/>
                </a:cubicBezTo>
                <a:cubicBezTo>
                  <a:pt x="5478463" y="4022092"/>
                  <a:pt x="3925242" y="5575300"/>
                  <a:pt x="2009499" y="5575300"/>
                </a:cubicBezTo>
                <a:cubicBezTo>
                  <a:pt x="1259453" y="5575300"/>
                  <a:pt x="565660" y="5337787"/>
                  <a:pt x="0" y="4934641"/>
                </a:cubicBezTo>
                <a:cubicBezTo>
                  <a:pt x="0" y="4934641"/>
                  <a:pt x="0" y="4934641"/>
                  <a:pt x="0" y="0"/>
                </a:cubicBezTo>
                <a:close/>
              </a:path>
            </a:pathLst>
          </a:custGeom>
        </p:spPr>
        <p:txBody>
          <a:bodyPr wrap="square">
            <a:noAutofit/>
          </a:bodyPr>
          <a:lstStyle/>
          <a:p>
            <a:endParaRPr lang="en-US"/>
          </a:p>
        </p:txBody>
      </p:sp>
      <p:sp>
        <p:nvSpPr>
          <p:cNvPr id="19" name="Title 1"/>
          <p:cNvSpPr>
            <a:spLocks noGrp="1"/>
          </p:cNvSpPr>
          <p:nvPr>
            <p:ph type="title"/>
          </p:nvPr>
        </p:nvSpPr>
        <p:spPr>
          <a:xfrm>
            <a:off x="4673600" y="101600"/>
            <a:ext cx="6794500" cy="1816100"/>
          </a:xfrm>
        </p:spPr>
        <p:txBody>
          <a:bodyPr anchor="b"/>
          <a:lstStyle>
            <a:lvl1pPr algn="ctr">
              <a:defRPr b="1"/>
            </a:lvl1pPr>
          </a:lstStyle>
          <a:p>
            <a:r>
              <a:rPr lang="en-US"/>
              <a:t>Click to edit Master title style</a:t>
            </a:r>
          </a:p>
        </p:txBody>
      </p:sp>
      <p:sp>
        <p:nvSpPr>
          <p:cNvPr id="20" name="Content Placeholder 2"/>
          <p:cNvSpPr>
            <a:spLocks noGrp="1"/>
          </p:cNvSpPr>
          <p:nvPr>
            <p:ph idx="1"/>
          </p:nvPr>
        </p:nvSpPr>
        <p:spPr>
          <a:xfrm>
            <a:off x="4673600" y="2006600"/>
            <a:ext cx="6794500" cy="4170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5378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ct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64CBB0E-C154-43BB-A603-27DACE4164ED}" type="slidenum">
              <a:rPr lang="en-US" smtClean="0"/>
              <a:t>‹#›</a:t>
            </a:fld>
            <a:endParaRPr lang="en-US"/>
          </a:p>
        </p:txBody>
      </p:sp>
    </p:spTree>
    <p:extLst>
      <p:ext uri="{BB962C8B-B14F-4D97-AF65-F5344CB8AC3E}">
        <p14:creationId xmlns:p14="http://schemas.microsoft.com/office/powerpoint/2010/main" val="2322560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Content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ctr"/>
          <a:lstStyle/>
          <a:p>
            <a:r>
              <a:rPr lang="en-US"/>
              <a:t>Click To Edit Master Title Style</a:t>
            </a:r>
          </a:p>
        </p:txBody>
      </p:sp>
      <p:sp>
        <p:nvSpPr>
          <p:cNvPr id="3" name="Content Placeholder 2"/>
          <p:cNvSpPr>
            <a:spLocks noGrp="1"/>
          </p:cNvSpPr>
          <p:nvPr>
            <p:ph idx="1"/>
          </p:nvPr>
        </p:nvSpPr>
        <p:spPr>
          <a:xfrm>
            <a:off x="533400" y="2205872"/>
            <a:ext cx="11125200" cy="39710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64CBB0E-C154-43BB-A603-27DACE4164ED}" type="slidenum">
              <a:rPr lang="en-US" smtClean="0"/>
              <a:t>‹#›</a:t>
            </a:fld>
            <a:endParaRPr lang="en-US"/>
          </a:p>
        </p:txBody>
      </p:sp>
      <p:sp>
        <p:nvSpPr>
          <p:cNvPr id="5" name="Text Placeholder 2"/>
          <p:cNvSpPr>
            <a:spLocks noGrp="1"/>
          </p:cNvSpPr>
          <p:nvPr>
            <p:ph type="body" idx="13"/>
          </p:nvPr>
        </p:nvSpPr>
        <p:spPr>
          <a:xfrm>
            <a:off x="533400" y="1562101"/>
            <a:ext cx="11125200" cy="548640"/>
          </a:xfrm>
          <a:solidFill>
            <a:schemeClr val="accent1">
              <a:lumMod val="75000"/>
            </a:schemeClr>
          </a:solidFill>
          <a:ln>
            <a:solidFill>
              <a:srgbClr val="1598D4"/>
            </a:solidFill>
          </a:ln>
        </p:spPr>
        <p:txBody>
          <a:bodyPr lIns="73152" rIns="73152" anchor="ctr"/>
          <a:lstStyle>
            <a:lvl1pPr marL="0" indent="0" algn="l">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Tree>
    <p:extLst>
      <p:ext uri="{BB962C8B-B14F-4D97-AF65-F5344CB8AC3E}">
        <p14:creationId xmlns:p14="http://schemas.microsoft.com/office/powerpoint/2010/main" val="48055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rcRect l="67285"/>
          <a:stretch>
            <a:fillRect/>
          </a:stretch>
        </p:blipFill>
        <p:spPr>
          <a:xfrm flipH="1" flipV="1">
            <a:off x="9427" y="-1"/>
            <a:ext cx="4411744" cy="6856284"/>
          </a:xfrm>
          <a:prstGeom prst="rect">
            <a:avLst/>
          </a:prstGeom>
        </p:spPr>
      </p:pic>
      <p:sp>
        <p:nvSpPr>
          <p:cNvPr id="8" name="Freeform 6"/>
          <p:cNvSpPr/>
          <p:nvPr userDrawn="1"/>
        </p:nvSpPr>
        <p:spPr>
          <a:xfrm>
            <a:off x="0" y="0"/>
            <a:ext cx="4249144" cy="6858000"/>
          </a:xfrm>
          <a:custGeom>
            <a:avLst/>
            <a:gdLst>
              <a:gd name="T0" fmla="*/ 720 w 1155"/>
              <a:gd name="T1" fmla="*/ 146 h 2160"/>
              <a:gd name="T2" fmla="*/ 861 w 1155"/>
              <a:gd name="T3" fmla="*/ 0 h 2160"/>
              <a:gd name="T4" fmla="*/ 0 w 1155"/>
              <a:gd name="T5" fmla="*/ 0 h 2160"/>
              <a:gd name="T6" fmla="*/ 0 w 1155"/>
              <a:gd name="T7" fmla="*/ 2160 h 2160"/>
              <a:gd name="T8" fmla="*/ 1155 w 1155"/>
              <a:gd name="T9" fmla="*/ 2160 h 2160"/>
              <a:gd name="T10" fmla="*/ 1067 w 1155"/>
              <a:gd name="T11" fmla="*/ 2094 h 2160"/>
              <a:gd name="T12" fmla="*/ 720 w 1155"/>
              <a:gd name="T13" fmla="*/ 146 h 2160"/>
            </a:gdLst>
            <a:ahLst/>
            <a:cxnLst>
              <a:cxn ang="0">
                <a:pos x="T0" y="T1"/>
              </a:cxn>
              <a:cxn ang="0">
                <a:pos x="T2" y="T3"/>
              </a:cxn>
              <a:cxn ang="0">
                <a:pos x="T4" y="T5"/>
              </a:cxn>
              <a:cxn ang="0">
                <a:pos x="T6" y="T7"/>
              </a:cxn>
              <a:cxn ang="0">
                <a:pos x="T8" y="T9"/>
              </a:cxn>
              <a:cxn ang="0">
                <a:pos x="T10" y="T11"/>
              </a:cxn>
              <a:cxn ang="0">
                <a:pos x="T12" y="T13"/>
              </a:cxn>
            </a:cxnLst>
            <a:rect l="0" t="0" r="r" b="b"/>
            <a:pathLst>
              <a:path w="1155" h="2160">
                <a:moveTo>
                  <a:pt x="720" y="146"/>
                </a:moveTo>
                <a:cubicBezTo>
                  <a:pt x="763" y="93"/>
                  <a:pt x="810" y="44"/>
                  <a:pt x="861" y="0"/>
                </a:cubicBezTo>
                <a:cubicBezTo>
                  <a:pt x="0" y="0"/>
                  <a:pt x="0" y="0"/>
                  <a:pt x="0" y="0"/>
                </a:cubicBezTo>
                <a:cubicBezTo>
                  <a:pt x="0" y="2160"/>
                  <a:pt x="0" y="2160"/>
                  <a:pt x="0" y="2160"/>
                </a:cubicBezTo>
                <a:cubicBezTo>
                  <a:pt x="1155" y="2160"/>
                  <a:pt x="1155" y="2160"/>
                  <a:pt x="1155" y="2160"/>
                </a:cubicBezTo>
                <a:cubicBezTo>
                  <a:pt x="1125" y="2139"/>
                  <a:pt x="1096" y="2117"/>
                  <a:pt x="1067" y="2094"/>
                </a:cubicBezTo>
                <a:cubicBezTo>
                  <a:pt x="425" y="1578"/>
                  <a:pt x="270" y="706"/>
                  <a:pt x="720" y="14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351"/>
          </a:p>
        </p:txBody>
      </p:sp>
      <p:sp>
        <p:nvSpPr>
          <p:cNvPr id="2" name="Title 1"/>
          <p:cNvSpPr>
            <a:spLocks noGrp="1"/>
          </p:cNvSpPr>
          <p:nvPr>
            <p:ph type="title" hasCustomPrompt="1"/>
          </p:nvPr>
        </p:nvSpPr>
        <p:spPr>
          <a:xfrm>
            <a:off x="2894028" y="1562100"/>
            <a:ext cx="8764571" cy="2852737"/>
          </a:xfrm>
        </p:spPr>
        <p:txBody>
          <a:bodyPr anchor="b">
            <a:normAutofit/>
          </a:bodyPr>
          <a:lstStyle>
            <a:lvl1pPr algn="r">
              <a:defRPr sz="4000" b="1"/>
            </a:lvl1pPr>
          </a:lstStyle>
          <a:p>
            <a:r>
              <a:rPr lang="en-US"/>
              <a:t>CLICK TO EDIT MASTER TITLE STYLE</a:t>
            </a:r>
          </a:p>
        </p:txBody>
      </p:sp>
      <p:sp>
        <p:nvSpPr>
          <p:cNvPr id="3" name="Text Placeholder 2"/>
          <p:cNvSpPr>
            <a:spLocks noGrp="1"/>
          </p:cNvSpPr>
          <p:nvPr>
            <p:ph type="body" idx="1"/>
          </p:nvPr>
        </p:nvSpPr>
        <p:spPr>
          <a:xfrm>
            <a:off x="2894028" y="4441824"/>
            <a:ext cx="8764571" cy="1500187"/>
          </a:xfrm>
        </p:spPr>
        <p:txBody>
          <a:bodyPr/>
          <a:lstStyle>
            <a:lvl1pPr marL="0" indent="0" algn="r">
              <a:buNone/>
              <a:defRPr sz="2400">
                <a:solidFill>
                  <a:srgbClr val="A7A7A7"/>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864CBB0E-C154-43BB-A603-27DACE4164ED}" type="slidenum">
              <a:rPr lang="en-US" smtClean="0"/>
              <a:t>‹#›</a:t>
            </a:fld>
            <a:endParaRPr lang="en-US"/>
          </a:p>
        </p:txBody>
      </p:sp>
      <p:pic>
        <p:nvPicPr>
          <p:cNvPr id="26" name="Picture 25"/>
          <p:cNvPicPr>
            <a:picLocks noChangeAspect="1"/>
          </p:cNvPicPr>
          <p:nvPr userDrawn="1"/>
        </p:nvPicPr>
        <p:blipFill>
          <a:blip r:embed="rId3"/>
          <a:srcRect/>
          <a:stretch>
            <a:fillRect/>
          </a:stretch>
        </p:blipFill>
        <p:spPr>
          <a:xfrm>
            <a:off x="9944100" y="184150"/>
            <a:ext cx="1524000" cy="1519983"/>
          </a:xfrm>
          <a:prstGeom prst="rect">
            <a:avLst/>
          </a:prstGeom>
        </p:spPr>
      </p:pic>
      <p:sp>
        <p:nvSpPr>
          <p:cNvPr id="11" name="Rectangle 10"/>
          <p:cNvSpPr/>
          <p:nvPr userDrawn="1"/>
        </p:nvSpPr>
        <p:spPr>
          <a:xfrm>
            <a:off x="10090941" y="6475740"/>
            <a:ext cx="1514261" cy="221599"/>
          </a:xfrm>
          <a:prstGeom prst="rect">
            <a:avLst/>
          </a:prstGeom>
        </p:spPr>
        <p:txBody>
          <a:bodyPr wrap="none" lIns="18288" tIns="18288" rIns="18288" bIns="18288">
            <a:spAutoFit/>
          </a:bodyPr>
          <a:lstStyle/>
          <a:p>
            <a:pPr algn="r"/>
            <a:r>
              <a:rPr lang="en-US" sz="1200" b="1" spc="120" baseline="0">
                <a:solidFill>
                  <a:schemeClr val="bg1"/>
                </a:solidFill>
              </a:rPr>
              <a:t>carechicago.org </a:t>
            </a:r>
          </a:p>
        </p:txBody>
      </p:sp>
    </p:spTree>
    <p:extLst>
      <p:ext uri="{BB962C8B-B14F-4D97-AF65-F5344CB8AC3E}">
        <p14:creationId xmlns:p14="http://schemas.microsoft.com/office/powerpoint/2010/main" val="4276875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ctr"/>
          <a:lstStyle/>
          <a:p>
            <a:r>
              <a:rPr lang="en-US"/>
              <a:t>Click To Edit Master Title Style</a:t>
            </a:r>
          </a:p>
        </p:txBody>
      </p:sp>
      <p:sp>
        <p:nvSpPr>
          <p:cNvPr id="3" name="Content Placeholder 2"/>
          <p:cNvSpPr>
            <a:spLocks noGrp="1"/>
          </p:cNvSpPr>
          <p:nvPr>
            <p:ph sz="half" idx="1"/>
          </p:nvPr>
        </p:nvSpPr>
        <p:spPr>
          <a:xfrm>
            <a:off x="533400" y="1562102"/>
            <a:ext cx="5486399" cy="4614863"/>
          </a:xfrm>
        </p:spPr>
        <p:txBody>
          <a:bodyPr>
            <a:normAutofit/>
          </a:bodyPr>
          <a:lstStyle>
            <a:lvl1pPr>
              <a:defRPr sz="2400"/>
            </a:lvl1pPr>
            <a:lvl2pPr>
              <a:defRPr sz="2000"/>
            </a:lvl2pPr>
            <a:lvl3pPr>
              <a:defRPr sz="1800"/>
            </a:lvl3pPr>
            <a:lvl4pPr>
              <a:defRPr sz="16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562102"/>
            <a:ext cx="5486399" cy="4614863"/>
          </a:xfrm>
        </p:spPr>
        <p:txBody>
          <a:bodyPr>
            <a:normAutofit/>
          </a:bodyPr>
          <a:lstStyle>
            <a:lvl1pPr>
              <a:defRPr sz="2400"/>
            </a:lvl1pPr>
            <a:lvl2pPr>
              <a:defRPr sz="2000"/>
            </a:lvl2pPr>
            <a:lvl3pPr>
              <a:defRPr sz="1800"/>
            </a:lvl3pPr>
            <a:lvl4pPr>
              <a:defRPr sz="16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864CBB0E-C154-43BB-A603-27DACE4164ED}" type="slidenum">
              <a:rPr lang="en-US" smtClean="0"/>
              <a:t>‹#›</a:t>
            </a:fld>
            <a:endParaRPr lang="en-US"/>
          </a:p>
        </p:txBody>
      </p:sp>
    </p:spTree>
    <p:extLst>
      <p:ext uri="{BB962C8B-B14F-4D97-AF65-F5344CB8AC3E}">
        <p14:creationId xmlns:p14="http://schemas.microsoft.com/office/powerpoint/2010/main" val="2362281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1"/>
            <a:ext cx="11125200" cy="1409700"/>
          </a:xfrm>
        </p:spPr>
        <p:txBody>
          <a:bodyPr anchor="ctr"/>
          <a:lstStyle>
            <a:lvl1pPr>
              <a:defRPr b="1"/>
            </a:lvl1pPr>
          </a:lstStyle>
          <a:p>
            <a:r>
              <a:rPr lang="en-US"/>
              <a:t>Click To Edit Master Title Style</a:t>
            </a:r>
          </a:p>
        </p:txBody>
      </p:sp>
      <p:sp>
        <p:nvSpPr>
          <p:cNvPr id="3" name="Text Placeholder 2"/>
          <p:cNvSpPr>
            <a:spLocks noGrp="1"/>
          </p:cNvSpPr>
          <p:nvPr>
            <p:ph type="body" idx="1"/>
          </p:nvPr>
        </p:nvSpPr>
        <p:spPr>
          <a:xfrm>
            <a:off x="601980" y="1406523"/>
            <a:ext cx="5303520" cy="822960"/>
          </a:xfrm>
          <a:prstGeom prst="roundRect">
            <a:avLst>
              <a:gd name="adj" fmla="val 50000"/>
            </a:avLst>
          </a:prstGeom>
          <a:solidFill>
            <a:schemeClr val="accent1"/>
          </a:solidFill>
          <a:ln>
            <a:solidFill>
              <a:schemeClr val="accent1"/>
            </a:solidFill>
          </a:ln>
        </p:spPr>
        <p:txBody>
          <a:bodyPr anchor="ctr"/>
          <a:lstStyle>
            <a:lvl1pPr marL="0" indent="0" algn="ctr">
              <a:buNone/>
              <a:defRPr sz="2400"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hasCustomPrompt="1"/>
          </p:nvPr>
        </p:nvSpPr>
        <p:spPr>
          <a:xfrm>
            <a:off x="693420" y="2282823"/>
            <a:ext cx="5120640" cy="3903665"/>
          </a:xfrm>
        </p:spPr>
        <p:txBody>
          <a:bodyPr>
            <a:normAutofit/>
          </a:bodyPr>
          <a:lstStyle>
            <a:lvl1pPr marL="342900" indent="-342900">
              <a:buClr>
                <a:schemeClr val="accent1"/>
              </a:buClr>
              <a:buFont typeface="Wingdings" panose="05000000000000000000" pitchFamily="2" charset="2"/>
              <a:buChar char="ü"/>
              <a:defRPr sz="2400"/>
            </a:lvl1pPr>
            <a:lvl2pPr>
              <a:defRPr sz="2000"/>
            </a:lvl2pPr>
            <a:lvl3pPr>
              <a:defRPr sz="1800"/>
            </a:lvl3pPr>
            <a:lvl4pPr>
              <a:defRPr sz="1600"/>
            </a:lvl4pPr>
            <a:lvl5pPr>
              <a:defRPr sz="1400"/>
            </a:lvl5pPr>
          </a:lstStyle>
          <a:p>
            <a:pPr lvl="0"/>
            <a:r>
              <a:rPr lang="en-US"/>
              <a:t>Edit Master text styles </a:t>
            </a:r>
          </a:p>
        </p:txBody>
      </p:sp>
      <p:sp>
        <p:nvSpPr>
          <p:cNvPr id="5" name="Text Placeholder 4"/>
          <p:cNvSpPr>
            <a:spLocks noGrp="1"/>
          </p:cNvSpPr>
          <p:nvPr>
            <p:ph type="body" sz="quarter" idx="3"/>
          </p:nvPr>
        </p:nvSpPr>
        <p:spPr>
          <a:xfrm>
            <a:off x="6257924" y="1406523"/>
            <a:ext cx="5303520" cy="822960"/>
          </a:xfrm>
          <a:prstGeom prst="roundRect">
            <a:avLst>
              <a:gd name="adj" fmla="val 50000"/>
            </a:avLst>
          </a:prstGeom>
          <a:solidFill>
            <a:schemeClr val="accent3"/>
          </a:solidFill>
          <a:ln>
            <a:solidFill>
              <a:schemeClr val="accent3"/>
            </a:solidFill>
          </a:ln>
        </p:spPr>
        <p:txBody>
          <a:bodyPr anchor="ctr"/>
          <a:lstStyle>
            <a:lvl1pPr marL="0" indent="0" algn="ctr">
              <a:buNone/>
              <a:defRPr sz="2400"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349364" y="2286000"/>
            <a:ext cx="5120640" cy="3903665"/>
          </a:xfrm>
        </p:spPr>
        <p:txBody>
          <a:bodyPr>
            <a:normAutofit/>
          </a:bodyPr>
          <a:lstStyle>
            <a:lvl1pPr marL="342900" indent="-342900">
              <a:buClr>
                <a:schemeClr val="accent3"/>
              </a:buClr>
              <a:buFont typeface="Wingdings" panose="05000000000000000000" pitchFamily="2" charset="2"/>
              <a:buChar char="ü"/>
              <a:defRPr sz="2400"/>
            </a:lvl1pPr>
            <a:lvl2pPr marL="457189" indent="0">
              <a:buNone/>
              <a:defRPr sz="2000"/>
            </a:lvl2pPr>
            <a:lvl3pPr>
              <a:defRPr sz="1800"/>
            </a:lvl3pPr>
            <a:lvl4pPr>
              <a:defRPr sz="1600"/>
            </a:lvl4pPr>
            <a:lvl5pPr>
              <a:defRPr sz="1400"/>
            </a:lvl5pPr>
          </a:lstStyle>
          <a:p>
            <a:pPr lvl="0"/>
            <a:r>
              <a:rPr lang="en-US"/>
              <a:t>Edit Master text styles</a:t>
            </a:r>
          </a:p>
          <a:p>
            <a:pPr lvl="1"/>
            <a:endParaRPr lang="en-US"/>
          </a:p>
        </p:txBody>
      </p:sp>
      <p:sp>
        <p:nvSpPr>
          <p:cNvPr id="9" name="Slide Number Placeholder 8"/>
          <p:cNvSpPr>
            <a:spLocks noGrp="1"/>
          </p:cNvSpPr>
          <p:nvPr>
            <p:ph type="sldNum" sz="quarter" idx="12"/>
          </p:nvPr>
        </p:nvSpPr>
        <p:spPr/>
        <p:txBody>
          <a:bodyPr/>
          <a:lstStyle/>
          <a:p>
            <a:fld id="{864CBB0E-C154-43BB-A603-27DACE4164ED}" type="slidenum">
              <a:rPr lang="en-US" smtClean="0"/>
              <a:t>‹#›</a:t>
            </a:fld>
            <a:endParaRPr lang="en-US"/>
          </a:p>
        </p:txBody>
      </p:sp>
    </p:spTree>
    <p:extLst>
      <p:ext uri="{BB962C8B-B14F-4D97-AF65-F5344CB8AC3E}">
        <p14:creationId xmlns:p14="http://schemas.microsoft.com/office/powerpoint/2010/main" val="282969905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3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1"/>
            <a:ext cx="11125200" cy="1409700"/>
          </a:xfrm>
        </p:spPr>
        <p:txBody>
          <a:bodyPr anchor="ctr"/>
          <a:lstStyle>
            <a:lvl1pPr>
              <a:defRPr b="1"/>
            </a:lvl1pPr>
          </a:lstStyle>
          <a:p>
            <a:r>
              <a:rPr lang="en-US"/>
              <a:t>Click To Edit Master Title Style</a:t>
            </a:r>
          </a:p>
        </p:txBody>
      </p:sp>
      <p:sp>
        <p:nvSpPr>
          <p:cNvPr id="3" name="Text Placeholder 2"/>
          <p:cNvSpPr>
            <a:spLocks noGrp="1"/>
          </p:cNvSpPr>
          <p:nvPr>
            <p:ph type="body" idx="1"/>
          </p:nvPr>
        </p:nvSpPr>
        <p:spPr>
          <a:xfrm>
            <a:off x="539978" y="1409700"/>
            <a:ext cx="3474720" cy="822960"/>
          </a:xfrm>
          <a:prstGeom prst="roundRect">
            <a:avLst>
              <a:gd name="adj" fmla="val 50000"/>
            </a:avLst>
          </a:prstGeom>
          <a:solidFill>
            <a:schemeClr val="accent1"/>
          </a:solidFill>
          <a:ln>
            <a:solidFill>
              <a:srgbClr val="1598D4"/>
            </a:solidFill>
          </a:ln>
        </p:spPr>
        <p:txBody>
          <a:bodyPr anchor="ctr"/>
          <a:lstStyle>
            <a:lvl1pPr marL="0" indent="0" algn="ctr">
              <a:buNone/>
              <a:defRPr sz="2000"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631418" y="2286000"/>
            <a:ext cx="3291840" cy="3903665"/>
          </a:xfrm>
        </p:spPr>
        <p:txBody>
          <a:bodyPr>
            <a:normAutofit/>
          </a:bodyPr>
          <a:lstStyle>
            <a:lvl1pPr>
              <a:buClr>
                <a:schemeClr val="accent1"/>
              </a:buClr>
              <a:defRPr sz="2000"/>
            </a:lvl1pPr>
            <a:lvl2pPr marL="685783" indent="-228594">
              <a:buClr>
                <a:schemeClr val="accent1"/>
              </a:buClr>
              <a:buFontTx/>
              <a:buChar char="‒"/>
              <a:defRPr sz="1800"/>
            </a:lvl2pPr>
            <a:lvl3pPr>
              <a:defRPr sz="1800"/>
            </a:lvl3pPr>
            <a:lvl4pPr>
              <a:defRPr sz="1800"/>
            </a:lvl4pPr>
            <a:lvl5pPr>
              <a:defRPr sz="1800"/>
            </a:lvl5pPr>
          </a:lstStyle>
          <a:p>
            <a:pPr lvl="0"/>
            <a:r>
              <a:rPr lang="en-US"/>
              <a:t>Edit Master text styles</a:t>
            </a:r>
          </a:p>
          <a:p>
            <a:pPr lvl="1"/>
            <a:r>
              <a:rPr lang="en-US"/>
              <a:t>Second level </a:t>
            </a:r>
          </a:p>
        </p:txBody>
      </p:sp>
      <p:sp>
        <p:nvSpPr>
          <p:cNvPr id="5" name="Text Placeholder 4"/>
          <p:cNvSpPr>
            <a:spLocks noGrp="1"/>
          </p:cNvSpPr>
          <p:nvPr>
            <p:ph type="body" sz="quarter" idx="3"/>
          </p:nvPr>
        </p:nvSpPr>
        <p:spPr>
          <a:xfrm>
            <a:off x="4331428" y="1409700"/>
            <a:ext cx="3474720" cy="822960"/>
          </a:xfrm>
          <a:prstGeom prst="roundRect">
            <a:avLst>
              <a:gd name="adj" fmla="val 50000"/>
            </a:avLst>
          </a:prstGeom>
          <a:solidFill>
            <a:schemeClr val="accent2"/>
          </a:solidFill>
          <a:ln>
            <a:solidFill>
              <a:schemeClr val="accent2"/>
            </a:solidFill>
          </a:ln>
        </p:spPr>
        <p:txBody>
          <a:bodyPr anchor="ctr"/>
          <a:lstStyle>
            <a:lvl1pPr marL="0" indent="0" algn="ctr">
              <a:buNone/>
              <a:defRPr sz="2000"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4422868" y="2286000"/>
            <a:ext cx="3291840" cy="3903665"/>
          </a:xfrm>
        </p:spPr>
        <p:txBody>
          <a:bodyPr>
            <a:normAutofit/>
          </a:bodyPr>
          <a:lstStyle>
            <a:lvl1pPr>
              <a:buClr>
                <a:schemeClr val="accent2"/>
              </a:buClr>
              <a:defRPr sz="2000"/>
            </a:lvl1pPr>
            <a:lvl2pPr>
              <a:buClr>
                <a:schemeClr val="accent2"/>
              </a:buClr>
              <a:defRPr sz="1800"/>
            </a:lvl2pPr>
            <a:lvl3pPr>
              <a:defRPr sz="1800"/>
            </a:lvl3pPr>
            <a:lvl4pPr>
              <a:defRPr sz="1800"/>
            </a:lvl4pPr>
            <a:lvl5pPr>
              <a:defRPr sz="1800"/>
            </a:lvl5pPr>
          </a:lstStyle>
          <a:p>
            <a:pPr lvl="0"/>
            <a:r>
              <a:rPr lang="en-US"/>
              <a:t>Edit Master text styles</a:t>
            </a:r>
          </a:p>
          <a:p>
            <a:pPr lvl="1"/>
            <a:r>
              <a:rPr lang="en-US"/>
              <a:t>Second level </a:t>
            </a:r>
          </a:p>
        </p:txBody>
      </p:sp>
      <p:sp>
        <p:nvSpPr>
          <p:cNvPr id="9" name="Slide Number Placeholder 8"/>
          <p:cNvSpPr>
            <a:spLocks noGrp="1"/>
          </p:cNvSpPr>
          <p:nvPr>
            <p:ph type="sldNum" sz="quarter" idx="12"/>
          </p:nvPr>
        </p:nvSpPr>
        <p:spPr/>
        <p:txBody>
          <a:bodyPr/>
          <a:lstStyle/>
          <a:p>
            <a:fld id="{864CBB0E-C154-43BB-A603-27DACE4164ED}" type="slidenum">
              <a:rPr lang="en-US" smtClean="0"/>
              <a:t>‹#›</a:t>
            </a:fld>
            <a:endParaRPr lang="en-US"/>
          </a:p>
        </p:txBody>
      </p:sp>
      <p:sp>
        <p:nvSpPr>
          <p:cNvPr id="8" name="Text Placeholder 4"/>
          <p:cNvSpPr>
            <a:spLocks noGrp="1"/>
          </p:cNvSpPr>
          <p:nvPr>
            <p:ph type="body" sz="quarter" idx="13"/>
          </p:nvPr>
        </p:nvSpPr>
        <p:spPr>
          <a:xfrm>
            <a:off x="8160981" y="1409700"/>
            <a:ext cx="3474720" cy="822960"/>
          </a:xfrm>
          <a:prstGeom prst="roundRect">
            <a:avLst>
              <a:gd name="adj" fmla="val 50000"/>
            </a:avLst>
          </a:prstGeom>
          <a:solidFill>
            <a:schemeClr val="accent3"/>
          </a:solidFill>
          <a:ln>
            <a:solidFill>
              <a:schemeClr val="accent3"/>
            </a:solidFill>
          </a:ln>
        </p:spPr>
        <p:txBody>
          <a:bodyPr anchor="ctr"/>
          <a:lstStyle>
            <a:lvl1pPr marL="0" indent="0" algn="ctr">
              <a:buNone/>
              <a:defRPr sz="2000"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10" name="Content Placeholder 5"/>
          <p:cNvSpPr>
            <a:spLocks noGrp="1"/>
          </p:cNvSpPr>
          <p:nvPr>
            <p:ph sz="quarter" idx="14"/>
          </p:nvPr>
        </p:nvSpPr>
        <p:spPr>
          <a:xfrm>
            <a:off x="8252421" y="2286000"/>
            <a:ext cx="3291840" cy="3903665"/>
          </a:xfrm>
        </p:spPr>
        <p:txBody>
          <a:bodyPr>
            <a:normAutofit/>
          </a:bodyPr>
          <a:lstStyle>
            <a:lvl1pPr>
              <a:buClr>
                <a:schemeClr val="accent3"/>
              </a:buClr>
              <a:defRPr sz="2000"/>
            </a:lvl1pPr>
            <a:lvl2pPr>
              <a:buClr>
                <a:schemeClr val="accent3"/>
              </a:buClr>
              <a:buSzTx/>
              <a:defRPr sz="1800"/>
            </a:lvl2pPr>
            <a:lvl3pPr>
              <a:defRPr sz="1600"/>
            </a:lvl3pPr>
            <a:lvl4pPr>
              <a:defRPr sz="1600"/>
            </a:lvl4pPr>
            <a:lvl5pPr>
              <a:defRPr sz="1600"/>
            </a:lvl5pPr>
          </a:lstStyle>
          <a:p>
            <a:pPr lvl="0"/>
            <a:r>
              <a:rPr lang="en-US"/>
              <a:t>Edit Master text styles</a:t>
            </a:r>
          </a:p>
          <a:p>
            <a:pPr lvl="1"/>
            <a:r>
              <a:rPr lang="en-US"/>
              <a:t>Second level </a:t>
            </a:r>
          </a:p>
        </p:txBody>
      </p:sp>
    </p:spTree>
    <p:extLst>
      <p:ext uri="{BB962C8B-B14F-4D97-AF65-F5344CB8AC3E}">
        <p14:creationId xmlns:p14="http://schemas.microsoft.com/office/powerpoint/2010/main" val="1224519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864CBB0E-C154-43BB-A603-27DACE4164ED}" type="slidenum">
              <a:rPr lang="en-US" smtClean="0"/>
              <a:t>‹#›</a:t>
            </a:fld>
            <a:endParaRPr lang="en-US"/>
          </a:p>
        </p:txBody>
      </p:sp>
    </p:spTree>
    <p:extLst>
      <p:ext uri="{BB962C8B-B14F-4D97-AF65-F5344CB8AC3E}">
        <p14:creationId xmlns:p14="http://schemas.microsoft.com/office/powerpoint/2010/main" val="4099634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4CBB0E-C154-43BB-A603-27DACE4164ED}" type="slidenum">
              <a:rPr lang="en-US" smtClean="0"/>
              <a:t>‹#›</a:t>
            </a:fld>
            <a:endParaRPr lang="en-US"/>
          </a:p>
        </p:txBody>
      </p:sp>
    </p:spTree>
    <p:extLst>
      <p:ext uri="{BB962C8B-B14F-4D97-AF65-F5344CB8AC3E}">
        <p14:creationId xmlns:p14="http://schemas.microsoft.com/office/powerpoint/2010/main" val="159252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32323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2"/>
            <a:ext cx="11125200" cy="1411111"/>
          </a:xfrm>
          <a:prstGeom prst="rect">
            <a:avLst/>
          </a:prstGeom>
        </p:spPr>
        <p:txBody>
          <a:bodyPr vert="horz" lIns="36576" tIns="36576" rIns="36576" bIns="36576" rtlCol="0" anchor="ctr">
            <a:normAutofit/>
          </a:bodyPr>
          <a:lstStyle/>
          <a:p>
            <a:r>
              <a:rPr lang="en-US"/>
              <a:t>Click To Edit Master Title Style</a:t>
            </a:r>
          </a:p>
        </p:txBody>
      </p:sp>
      <p:sp>
        <p:nvSpPr>
          <p:cNvPr id="3" name="Text Placeholder 2"/>
          <p:cNvSpPr>
            <a:spLocks noGrp="1"/>
          </p:cNvSpPr>
          <p:nvPr>
            <p:ph type="body" idx="1"/>
          </p:nvPr>
        </p:nvSpPr>
        <p:spPr>
          <a:xfrm>
            <a:off x="533400" y="1562102"/>
            <a:ext cx="11125200" cy="4614863"/>
          </a:xfrm>
          <a:prstGeom prst="rect">
            <a:avLst/>
          </a:prstGeom>
        </p:spPr>
        <p:txBody>
          <a:bodyPr vert="horz" lIns="36576" tIns="36576" rIns="36576" bIns="36576"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580991" y="6397626"/>
            <a:ext cx="553861" cy="365125"/>
          </a:xfrm>
          <a:prstGeom prst="rect">
            <a:avLst/>
          </a:prstGeom>
        </p:spPr>
        <p:txBody>
          <a:bodyPr vert="horz" lIns="18288" tIns="18288" rIns="18288" bIns="18288" rtlCol="0" anchor="ctr"/>
          <a:lstStyle>
            <a:lvl1pPr algn="ctr">
              <a:defRPr sz="1200">
                <a:solidFill>
                  <a:schemeClr val="bg1">
                    <a:lumMod val="95000"/>
                  </a:schemeClr>
                </a:solidFill>
              </a:defRPr>
            </a:lvl1pPr>
          </a:lstStyle>
          <a:p>
            <a:fld id="{864CBB0E-C154-43BB-A603-27DACE4164ED}" type="slidenum">
              <a:rPr lang="en-US" smtClean="0"/>
              <a:t>‹#›</a:t>
            </a:fld>
            <a:endParaRPr lang="en-US"/>
          </a:p>
        </p:txBody>
      </p:sp>
      <p:sp>
        <p:nvSpPr>
          <p:cNvPr id="10" name="Rectangle 9"/>
          <p:cNvSpPr/>
          <p:nvPr userDrawn="1"/>
        </p:nvSpPr>
        <p:spPr>
          <a:xfrm>
            <a:off x="10090941" y="6475740"/>
            <a:ext cx="1514261" cy="221599"/>
          </a:xfrm>
          <a:prstGeom prst="rect">
            <a:avLst/>
          </a:prstGeom>
        </p:spPr>
        <p:txBody>
          <a:bodyPr wrap="none" lIns="18288" tIns="18288" rIns="18288" bIns="18288">
            <a:spAutoFit/>
          </a:bodyPr>
          <a:lstStyle/>
          <a:p>
            <a:pPr algn="r"/>
            <a:r>
              <a:rPr lang="en-US" sz="1200" b="1" spc="120" baseline="0">
                <a:solidFill>
                  <a:schemeClr val="bg1"/>
                </a:solidFill>
              </a:rPr>
              <a:t>carechicago.org </a:t>
            </a:r>
          </a:p>
        </p:txBody>
      </p:sp>
    </p:spTree>
    <p:extLst>
      <p:ext uri="{BB962C8B-B14F-4D97-AF65-F5344CB8AC3E}">
        <p14:creationId xmlns:p14="http://schemas.microsoft.com/office/powerpoint/2010/main" val="399605574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9" r:id="rId14"/>
    <p:sldLayoutId id="2147483690" r:id="rId15"/>
  </p:sldLayoutIdLst>
  <p:hf hdr="0" ftr="0" dt="0"/>
  <p:txStyles>
    <p:titleStyle>
      <a:lvl1pPr algn="l" defTabSz="914377"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594" indent="-228594" algn="l" defTabSz="914377" rtl="0" eaLnBrk="1" latinLnBrk="0" hangingPunct="1">
        <a:lnSpc>
          <a:spcPct val="100000"/>
        </a:lnSpc>
        <a:spcBef>
          <a:spcPct val="0"/>
        </a:spcBef>
        <a:spcAft>
          <a:spcPts val="1200"/>
        </a:spcAft>
        <a:buClr>
          <a:srgbClr val="FFFFFF"/>
        </a:buClr>
        <a:buFont typeface="Arial" panose="020B0604020202020204" pitchFamily="34" charset="0"/>
        <a:buChar char="•"/>
        <a:defRPr sz="2600" kern="1200">
          <a:solidFill>
            <a:schemeClr val="bg1">
              <a:lumMod val="95000"/>
            </a:schemeClr>
          </a:solidFill>
          <a:latin typeface="+mn-lt"/>
          <a:ea typeface="+mn-ea"/>
          <a:cs typeface="+mn-cs"/>
        </a:defRPr>
      </a:lvl1pPr>
      <a:lvl2pPr marL="685783" indent="-228594" algn="l" defTabSz="914377" rtl="0" eaLnBrk="1" latinLnBrk="0" hangingPunct="1">
        <a:lnSpc>
          <a:spcPct val="100000"/>
        </a:lnSpc>
        <a:spcBef>
          <a:spcPct val="0"/>
        </a:spcBef>
        <a:spcAft>
          <a:spcPts val="1200"/>
        </a:spcAft>
        <a:buClr>
          <a:schemeClr val="bg1"/>
        </a:buClr>
        <a:buFontTx/>
        <a:buChar char="‒"/>
        <a:defRPr sz="2200" kern="1200">
          <a:solidFill>
            <a:schemeClr val="bg1">
              <a:lumMod val="95000"/>
            </a:schemeClr>
          </a:solidFill>
          <a:latin typeface="+mn-lt"/>
          <a:ea typeface="+mn-ea"/>
          <a:cs typeface="+mn-cs"/>
        </a:defRPr>
      </a:lvl2pPr>
      <a:lvl3pPr marL="1142971" indent="-228594" algn="l" defTabSz="914377" rtl="0" eaLnBrk="1" latinLnBrk="0" hangingPunct="1">
        <a:lnSpc>
          <a:spcPct val="100000"/>
        </a:lnSpc>
        <a:spcBef>
          <a:spcPct val="0"/>
        </a:spcBef>
        <a:spcAft>
          <a:spcPts val="1200"/>
        </a:spcAft>
        <a:buClr>
          <a:srgbClr val="FFFFFF"/>
        </a:buClr>
        <a:buFont typeface="Arial" panose="020B0604020202020204" pitchFamily="34" charset="0"/>
        <a:buChar char="•"/>
        <a:defRPr sz="2000" kern="1200">
          <a:solidFill>
            <a:schemeClr val="bg1">
              <a:lumMod val="95000"/>
            </a:schemeClr>
          </a:solidFill>
          <a:latin typeface="+mn-lt"/>
          <a:ea typeface="+mn-ea"/>
          <a:cs typeface="+mn-cs"/>
        </a:defRPr>
      </a:lvl3pPr>
      <a:lvl4pPr marL="1600160" indent="-228594" algn="l" defTabSz="914377" rtl="0" eaLnBrk="1" latinLnBrk="0" hangingPunct="1">
        <a:lnSpc>
          <a:spcPct val="100000"/>
        </a:lnSpc>
        <a:spcBef>
          <a:spcPct val="0"/>
        </a:spcBef>
        <a:spcAft>
          <a:spcPts val="1200"/>
        </a:spcAft>
        <a:buClr>
          <a:schemeClr val="bg1"/>
        </a:buClr>
        <a:buFontTx/>
        <a:buChar char="‒"/>
        <a:defRPr sz="1800" kern="1200">
          <a:solidFill>
            <a:schemeClr val="bg1">
              <a:lumMod val="95000"/>
            </a:schemeClr>
          </a:solidFill>
          <a:latin typeface="+mn-lt"/>
          <a:ea typeface="+mn-ea"/>
          <a:cs typeface="+mn-cs"/>
        </a:defRPr>
      </a:lvl4pPr>
      <a:lvl5pPr marL="2057349" indent="-228594" algn="l" defTabSz="914377" rtl="0" eaLnBrk="1" latinLnBrk="0" hangingPunct="1">
        <a:lnSpc>
          <a:spcPct val="100000"/>
        </a:lnSpc>
        <a:spcBef>
          <a:spcPct val="0"/>
        </a:spcBef>
        <a:spcAft>
          <a:spcPts val="1200"/>
        </a:spcAft>
        <a:buClr>
          <a:srgbClr val="FFFFFF"/>
        </a:buClr>
        <a:buFont typeface="Arial" panose="020B0604020202020204" pitchFamily="34" charset="0"/>
        <a:buChar char="•"/>
        <a:defRPr sz="1600" kern="1200">
          <a:solidFill>
            <a:schemeClr val="bg1">
              <a:lumMod val="95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344">
          <p15:clr>
            <a:srgbClr val="F26B43"/>
          </p15:clr>
        </p15:guide>
        <p15:guide id="5" orient="horz" pos="888">
          <p15:clr>
            <a:srgbClr val="F26B43"/>
          </p15:clr>
        </p15:guide>
        <p15:guide id="6" orient="horz" pos="984">
          <p15:clr>
            <a:srgbClr val="F26B43"/>
          </p15:clr>
        </p15:guide>
        <p15:guide id="7" orient="horz" pos="3897">
          <p15:clr>
            <a:srgbClr val="F26B43"/>
          </p15:clr>
        </p15:guide>
        <p15:guide id="8" pos="336">
          <p15:clr>
            <a:srgbClr val="F26B43"/>
          </p15:clr>
        </p15:guide>
        <p15:guide id="9" orient="horz" pos="362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transunion.com/blog/credit-advice/what-is-a-soft-inquiry"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illinoistreasurer.enrich.org/" TargetMode="External"/><Relationship Id="rId3" Type="http://schemas.openxmlformats.org/officeDocument/2006/relationships/hyperlink" Target="https://operationhope.org/" TargetMode="External"/><Relationship Id="rId7" Type="http://schemas.openxmlformats.org/officeDocument/2006/relationships/hyperlink" Target="https://www.nfcc.org/" TargetMode="External"/><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hyperlink" Target="https://www.consumercredit.com/" TargetMode="External"/><Relationship Id="rId5" Type="http://schemas.openxmlformats.org/officeDocument/2006/relationships/hyperlink" Target="https://www.cclconnect.org/en/financial-housing-coaching" TargetMode="External"/><Relationship Id="rId4" Type="http://schemas.openxmlformats.org/officeDocument/2006/relationships/hyperlink" Target="https://capitalgoodfund.org/" TargetMode="External"/><Relationship Id="rId9" Type="http://schemas.openxmlformats.org/officeDocument/2006/relationships/hyperlink" Target="https://chiul.org/program/housin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care4yourfuture.org/" TargetMode="External"/><Relationship Id="rId2" Type="http://schemas.openxmlformats.org/officeDocument/2006/relationships/image" Target="../media/image27.emf"/><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annualcreditreport.com/index.action" TargetMode="External"/><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a:t>Introduction to Credit Reporting and Credit Scores</a:t>
            </a:r>
          </a:p>
        </p:txBody>
      </p:sp>
      <p:sp>
        <p:nvSpPr>
          <p:cNvPr id="3" name="Subtitle 2"/>
          <p:cNvSpPr>
            <a:spLocks noGrp="1"/>
          </p:cNvSpPr>
          <p:nvPr>
            <p:ph type="subTitle" idx="1"/>
          </p:nvPr>
        </p:nvSpPr>
        <p:spPr/>
        <p:txBody>
          <a:bodyPr/>
          <a:lstStyle/>
          <a:p>
            <a:r>
              <a:rPr lang="en-US"/>
              <a:t>Credit Abuse Resistance Education (CARE) Presentation</a:t>
            </a:r>
          </a:p>
          <a:p>
            <a:r>
              <a:rPr lang="en-US">
                <a:highlight>
                  <a:srgbClr val="FFFF00"/>
                </a:highlight>
              </a:rPr>
              <a:t> </a:t>
            </a:r>
          </a:p>
          <a:p>
            <a:r>
              <a:rPr lang="en-US">
                <a:highlight>
                  <a:srgbClr val="FFFF00"/>
                </a:highlight>
              </a:rPr>
              <a:t> </a:t>
            </a:r>
          </a:p>
        </p:txBody>
      </p:sp>
      <p:pic>
        <p:nvPicPr>
          <p:cNvPr id="14" name="Picture Placeholder 13"/>
          <p:cNvPicPr>
            <a:picLocks noGrp="1" noChangeAspect="1"/>
          </p:cNvPicPr>
          <p:nvPr>
            <p:ph type="pic" sz="quarter" idx="13"/>
          </p:nvPr>
        </p:nvPicPr>
        <p:blipFill>
          <a:blip r:embed="rId3"/>
          <a:srcRect l="30446" r="10062"/>
          <a:stretch>
            <a:fillRect/>
          </a:stretch>
        </p:blipFill>
        <p:spPr/>
      </p:pic>
    </p:spTree>
    <p:extLst>
      <p:ext uri="{BB962C8B-B14F-4D97-AF65-F5344CB8AC3E}">
        <p14:creationId xmlns:p14="http://schemas.microsoft.com/office/powerpoint/2010/main" val="3535385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2794000" y="1562100"/>
            <a:ext cx="4181180" cy="1968500"/>
          </a:xfrm>
          <a:prstGeom prst="rect">
            <a:avLst/>
          </a:prstGeom>
          <a:solidFill>
            <a:schemeClr val="tx1"/>
          </a:solidFill>
          <a:ln w="44450" cap="flat" algn="ctr">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spcAft>
                <a:spcPts val="600"/>
              </a:spcAft>
            </a:pPr>
            <a:r>
              <a:rPr lang="en-US" altLang="en-US" sz="2400">
                <a:solidFill>
                  <a:schemeClr val="bg1"/>
                </a:solidFill>
                <a:cs typeface="Times New Roman" panose="02020603050405020304" pitchFamily="18" charset="0"/>
              </a:rPr>
              <a:t>Payment history </a:t>
            </a:r>
          </a:p>
          <a:p>
            <a:pPr>
              <a:spcAft>
                <a:spcPts val="600"/>
              </a:spcAft>
              <a:buClr>
                <a:schemeClr val="accent2"/>
              </a:buClr>
            </a:pPr>
            <a:r>
              <a:rPr lang="en-US" altLang="en-US" sz="1400">
                <a:solidFill>
                  <a:schemeClr val="bg1"/>
                </a:solidFill>
                <a:cs typeface="Times New Roman" panose="02020603050405020304" pitchFamily="18" charset="0"/>
              </a:rPr>
              <a:t>Account payment information</a:t>
            </a:r>
          </a:p>
          <a:p>
            <a:pPr>
              <a:spcAft>
                <a:spcPts val="600"/>
              </a:spcAft>
              <a:buClr>
                <a:schemeClr val="accent2"/>
              </a:buClr>
            </a:pPr>
            <a:r>
              <a:rPr lang="en-US" altLang="en-US" sz="1400">
                <a:solidFill>
                  <a:schemeClr val="bg1"/>
                </a:solidFill>
                <a:cs typeface="Times New Roman" panose="02020603050405020304" pitchFamily="18" charset="0"/>
              </a:rPr>
              <a:t>Bad public records</a:t>
            </a:r>
          </a:p>
          <a:p>
            <a:pPr>
              <a:spcAft>
                <a:spcPts val="600"/>
              </a:spcAft>
              <a:buClr>
                <a:schemeClr val="accent2"/>
              </a:buClr>
            </a:pPr>
            <a:r>
              <a:rPr lang="en-US" altLang="en-US" sz="1400">
                <a:solidFill>
                  <a:schemeClr val="bg1"/>
                </a:solidFill>
                <a:cs typeface="Times New Roman" panose="02020603050405020304" pitchFamily="18" charset="0"/>
              </a:rPr>
              <a:t>Amount of past due accounts</a:t>
            </a:r>
          </a:p>
          <a:p>
            <a:pPr>
              <a:spcAft>
                <a:spcPts val="600"/>
              </a:spcAft>
              <a:buClr>
                <a:schemeClr val="accent2"/>
              </a:buClr>
            </a:pPr>
            <a:r>
              <a:rPr lang="en-US" altLang="en-US" sz="1400">
                <a:solidFill>
                  <a:schemeClr val="bg1"/>
                </a:solidFill>
                <a:cs typeface="Times New Roman" panose="02020603050405020304" pitchFamily="18" charset="0"/>
              </a:rPr>
              <a:t>Number of past due items</a:t>
            </a:r>
          </a:p>
        </p:txBody>
      </p:sp>
      <p:sp>
        <p:nvSpPr>
          <p:cNvPr id="19" name="Rectangle 18"/>
          <p:cNvSpPr/>
          <p:nvPr/>
        </p:nvSpPr>
        <p:spPr>
          <a:xfrm>
            <a:off x="1943100" y="3418790"/>
            <a:ext cx="4064280" cy="1127810"/>
          </a:xfrm>
          <a:prstGeom prst="rect">
            <a:avLst/>
          </a:prstGeom>
          <a:solidFill>
            <a:schemeClr val="tx1"/>
          </a:solidFill>
          <a:ln w="44450" cap="flat" algn="ctr">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spcAft>
                <a:spcPts val="600"/>
              </a:spcAft>
            </a:pPr>
            <a:r>
              <a:rPr lang="en-US" altLang="en-US" sz="2000">
                <a:solidFill>
                  <a:schemeClr val="bg1"/>
                </a:solidFill>
                <a:cs typeface="Times New Roman" panose="02020603050405020304" pitchFamily="18" charset="0"/>
              </a:rPr>
              <a:t>Types of credit used </a:t>
            </a:r>
          </a:p>
          <a:p>
            <a:pPr>
              <a:spcAft>
                <a:spcPts val="600"/>
              </a:spcAft>
              <a:buClr>
                <a:srgbClr val="0070C0"/>
              </a:buClr>
            </a:pPr>
            <a:r>
              <a:rPr lang="en-US" altLang="en-US" sz="1400">
                <a:solidFill>
                  <a:schemeClr val="bg1"/>
                </a:solidFill>
                <a:cs typeface="Times New Roman" panose="02020603050405020304" pitchFamily="18" charset="0"/>
              </a:rPr>
              <a:t>Number of various types of accounts</a:t>
            </a:r>
          </a:p>
        </p:txBody>
      </p:sp>
      <p:sp>
        <p:nvSpPr>
          <p:cNvPr id="18" name="Rectangle 17"/>
          <p:cNvSpPr/>
          <p:nvPr/>
        </p:nvSpPr>
        <p:spPr>
          <a:xfrm>
            <a:off x="3454400" y="4454649"/>
            <a:ext cx="4894580" cy="1882651"/>
          </a:xfrm>
          <a:prstGeom prst="rect">
            <a:avLst/>
          </a:prstGeom>
          <a:solidFill>
            <a:schemeClr val="tx1"/>
          </a:solidFill>
          <a:ln w="44450" cap="flat" algn="ctr">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spcAft>
                <a:spcPts val="600"/>
              </a:spcAft>
            </a:pPr>
            <a:r>
              <a:rPr lang="en-US" altLang="en-US" sz="2000">
                <a:solidFill>
                  <a:schemeClr val="bg1"/>
                </a:solidFill>
                <a:cs typeface="Times New Roman" panose="02020603050405020304" pitchFamily="18" charset="0"/>
              </a:rPr>
              <a:t>Amount owed </a:t>
            </a:r>
          </a:p>
          <a:p>
            <a:pPr>
              <a:spcBef>
                <a:spcPct val="15000"/>
              </a:spcBef>
              <a:buClr>
                <a:schemeClr val="accent4">
                  <a:lumMod val="60000"/>
                  <a:lumOff val="40000"/>
                </a:schemeClr>
              </a:buClr>
            </a:pPr>
            <a:r>
              <a:rPr lang="en-US" altLang="en-US" sz="1400">
                <a:solidFill>
                  <a:schemeClr val="bg1"/>
                </a:solidFill>
                <a:cs typeface="Times New Roman" panose="02020603050405020304" pitchFamily="18" charset="0"/>
              </a:rPr>
              <a:t>Outstanding balances on accounts</a:t>
            </a:r>
          </a:p>
          <a:p>
            <a:pPr>
              <a:spcBef>
                <a:spcPct val="15000"/>
              </a:spcBef>
              <a:buClr>
                <a:schemeClr val="accent4">
                  <a:lumMod val="60000"/>
                  <a:lumOff val="40000"/>
                </a:schemeClr>
              </a:buClr>
            </a:pPr>
            <a:r>
              <a:rPr lang="en-US" altLang="en-US" sz="1400">
                <a:solidFill>
                  <a:schemeClr val="bg1"/>
                </a:solidFill>
                <a:cs typeface="Times New Roman" panose="02020603050405020304" pitchFamily="18" charset="0"/>
              </a:rPr>
              <a:t>Proportions of balances to total credit limits</a:t>
            </a:r>
          </a:p>
          <a:p>
            <a:pPr>
              <a:spcBef>
                <a:spcPct val="15000"/>
              </a:spcBef>
              <a:buClr>
                <a:schemeClr val="accent4">
                  <a:lumMod val="60000"/>
                  <a:lumOff val="40000"/>
                </a:schemeClr>
              </a:buClr>
            </a:pPr>
            <a:r>
              <a:rPr lang="en-US" altLang="en-US" sz="1400">
                <a:solidFill>
                  <a:schemeClr val="bg1"/>
                </a:solidFill>
                <a:cs typeface="Times New Roman" panose="02020603050405020304" pitchFamily="18" charset="0"/>
              </a:rPr>
              <a:t>Proportion of installment loan amounts</a:t>
            </a:r>
          </a:p>
        </p:txBody>
      </p:sp>
      <p:sp>
        <p:nvSpPr>
          <p:cNvPr id="8" name="Rectangle 7"/>
          <p:cNvSpPr/>
          <p:nvPr/>
        </p:nvSpPr>
        <p:spPr>
          <a:xfrm>
            <a:off x="6692900" y="1727200"/>
            <a:ext cx="4013200" cy="1587500"/>
          </a:xfrm>
          <a:prstGeom prst="rect">
            <a:avLst/>
          </a:prstGeom>
          <a:solidFill>
            <a:schemeClr val="tx1"/>
          </a:solidFill>
          <a:ln w="44450" cap="flat" algn="ctr">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r">
              <a:spcAft>
                <a:spcPts val="600"/>
              </a:spcAft>
            </a:pPr>
            <a:r>
              <a:rPr lang="en-US" altLang="en-US" sz="2400">
                <a:solidFill>
                  <a:schemeClr val="bg1"/>
                </a:solidFill>
                <a:cs typeface="Times New Roman" panose="02020603050405020304" pitchFamily="18" charset="0"/>
              </a:rPr>
              <a:t>New Credit</a:t>
            </a:r>
          </a:p>
          <a:p>
            <a:pPr algn="r">
              <a:spcAft>
                <a:spcPts val="600"/>
              </a:spcAft>
              <a:buClr>
                <a:schemeClr val="accent1"/>
              </a:buClr>
            </a:pPr>
            <a:r>
              <a:rPr lang="en-US" altLang="en-US" sz="1400">
                <a:solidFill>
                  <a:schemeClr val="bg1"/>
                </a:solidFill>
                <a:cs typeface="Times New Roman" panose="02020603050405020304" pitchFamily="18" charset="0"/>
              </a:rPr>
              <a:t>Number of recently opened accounts</a:t>
            </a:r>
          </a:p>
          <a:p>
            <a:pPr algn="r">
              <a:spcAft>
                <a:spcPts val="600"/>
              </a:spcAft>
              <a:buClr>
                <a:schemeClr val="accent1"/>
              </a:buClr>
            </a:pPr>
            <a:r>
              <a:rPr lang="en-US" altLang="en-US" sz="1400">
                <a:solidFill>
                  <a:schemeClr val="bg1"/>
                </a:solidFill>
                <a:cs typeface="Times New Roman" panose="02020603050405020304" pitchFamily="18" charset="0"/>
              </a:rPr>
              <a:t>Number of recent inquiries</a:t>
            </a:r>
          </a:p>
        </p:txBody>
      </p:sp>
      <p:sp>
        <p:nvSpPr>
          <p:cNvPr id="17" name="Rectangle 16"/>
          <p:cNvSpPr/>
          <p:nvPr/>
        </p:nvSpPr>
        <p:spPr>
          <a:xfrm>
            <a:off x="7204528" y="3320141"/>
            <a:ext cx="3720011" cy="1378859"/>
          </a:xfrm>
          <a:prstGeom prst="rect">
            <a:avLst/>
          </a:prstGeom>
          <a:solidFill>
            <a:schemeClr val="tx1"/>
          </a:solidFill>
          <a:ln w="44450" cap="flat" algn="ctr">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marL="571500" algn="r">
              <a:spcAft>
                <a:spcPts val="600"/>
              </a:spcAft>
            </a:pPr>
            <a:r>
              <a:rPr lang="en-US" altLang="en-US" sz="2400">
                <a:solidFill>
                  <a:schemeClr val="bg1"/>
                </a:solidFill>
                <a:cs typeface="Times New Roman" panose="02020603050405020304" pitchFamily="18" charset="0"/>
              </a:rPr>
              <a:t>Credit history length </a:t>
            </a:r>
          </a:p>
          <a:p>
            <a:pPr marL="571500" algn="r">
              <a:spcBef>
                <a:spcPct val="15000"/>
              </a:spcBef>
              <a:buClr>
                <a:schemeClr val="accent3"/>
              </a:buClr>
            </a:pPr>
            <a:r>
              <a:rPr lang="en-US" altLang="en-US" sz="1400">
                <a:solidFill>
                  <a:schemeClr val="bg1"/>
                </a:solidFill>
                <a:cs typeface="Times New Roman" panose="02020603050405020304" pitchFamily="18" charset="0"/>
              </a:rPr>
              <a:t>Time since accounts opened</a:t>
            </a:r>
          </a:p>
        </p:txBody>
      </p:sp>
      <p:sp>
        <p:nvSpPr>
          <p:cNvPr id="3" name="Title 2"/>
          <p:cNvSpPr>
            <a:spLocks noGrp="1"/>
          </p:cNvSpPr>
          <p:nvPr>
            <p:ph type="title"/>
          </p:nvPr>
        </p:nvSpPr>
        <p:spPr>
          <a:xfrm>
            <a:off x="533400" y="330202"/>
            <a:ext cx="11125200" cy="1411111"/>
          </a:xfrm>
        </p:spPr>
        <p:txBody>
          <a:bodyPr>
            <a:normAutofit fontScale="90000"/>
          </a:bodyPr>
          <a:lstStyle/>
          <a:p>
            <a:r>
              <a:rPr lang="en-US" dirty="0"/>
              <a:t>What’s in a Credit Score?</a:t>
            </a:r>
            <a:br>
              <a:rPr lang="en-US" sz="2000" dirty="0"/>
            </a:br>
            <a:r>
              <a:rPr lang="en-US" sz="2800" i="1" dirty="0">
                <a:solidFill>
                  <a:schemeClr val="accent5"/>
                </a:solidFill>
              </a:rPr>
              <a:t>Paying on-time and keeping balances low are most important!</a:t>
            </a:r>
            <a:br>
              <a:rPr lang="en-US" dirty="0">
                <a:solidFill>
                  <a:schemeClr val="accent5"/>
                </a:solidFill>
              </a:rPr>
            </a:br>
            <a:endParaRPr lang="en-US" dirty="0">
              <a:solidFill>
                <a:schemeClr val="accent5"/>
              </a:solidFill>
            </a:endParaRPr>
          </a:p>
        </p:txBody>
      </p:sp>
      <p:graphicFrame>
        <p:nvGraphicFramePr>
          <p:cNvPr id="16" name="Chart 15"/>
          <p:cNvGraphicFramePr/>
          <p:nvPr>
            <p:extLst>
              <p:ext uri="{D42A27DB-BD31-4B8C-83A1-F6EECF244321}">
                <p14:modId xmlns:p14="http://schemas.microsoft.com/office/powerpoint/2010/main" val="3906595598"/>
              </p:ext>
            </p:extLst>
          </p:nvPr>
        </p:nvGraphicFramePr>
        <p:xfrm>
          <a:off x="3708542" y="2070100"/>
          <a:ext cx="5587715" cy="3487515"/>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864CBB0E-C154-43BB-A603-27DACE4164ED}" type="slidenum">
              <a:rPr lang="en-US" smtClean="0"/>
              <a:t>10</a:t>
            </a:fld>
            <a:endParaRPr lang="en-US"/>
          </a:p>
        </p:txBody>
      </p:sp>
    </p:spTree>
    <p:extLst>
      <p:ext uri="{BB962C8B-B14F-4D97-AF65-F5344CB8AC3E}">
        <p14:creationId xmlns:p14="http://schemas.microsoft.com/office/powerpoint/2010/main" val="823387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8AB4B-5255-4E8E-A4B9-1D7221213496}"/>
              </a:ext>
            </a:extLst>
          </p:cNvPr>
          <p:cNvSpPr>
            <a:spLocks noGrp="1"/>
          </p:cNvSpPr>
          <p:nvPr>
            <p:ph type="title"/>
          </p:nvPr>
        </p:nvSpPr>
        <p:spPr/>
        <p:txBody>
          <a:bodyPr>
            <a:normAutofit/>
          </a:bodyPr>
          <a:lstStyle/>
          <a:p>
            <a:r>
              <a:rPr lang="en-US" b="1">
                <a:cs typeface="Calibri Light"/>
              </a:rPr>
              <a:t>What’s a Good Credit Score?</a:t>
            </a:r>
            <a:endParaRPr lang="en-US" b="1"/>
          </a:p>
        </p:txBody>
      </p:sp>
      <p:sp>
        <p:nvSpPr>
          <p:cNvPr id="3" name="Content Placeholder 2"/>
          <p:cNvSpPr>
            <a:spLocks noGrp="1"/>
          </p:cNvSpPr>
          <p:nvPr>
            <p:ph idx="1"/>
          </p:nvPr>
        </p:nvSpPr>
        <p:spPr>
          <a:xfrm>
            <a:off x="533400" y="1562100"/>
            <a:ext cx="5372100" cy="4614863"/>
          </a:xfrm>
        </p:spPr>
        <p:txBody>
          <a:bodyPr>
            <a:normAutofit/>
          </a:bodyPr>
          <a:lstStyle/>
          <a:p>
            <a:pPr>
              <a:spcAft>
                <a:spcPts val="1800"/>
              </a:spcAft>
            </a:pPr>
            <a:r>
              <a:rPr lang="en-US" sz="2400">
                <a:solidFill>
                  <a:schemeClr val="bg1"/>
                </a:solidFill>
              </a:rPr>
              <a:t>Depends on the score; typically, </a:t>
            </a:r>
            <a:r>
              <a:rPr lang="en-US" sz="2400" b="1">
                <a:solidFill>
                  <a:schemeClr val="bg1"/>
                </a:solidFill>
              </a:rPr>
              <a:t>the </a:t>
            </a:r>
            <a:r>
              <a:rPr lang="en-US" sz="2400" b="1">
                <a:solidFill>
                  <a:schemeClr val="accent5"/>
                </a:solidFill>
              </a:rPr>
              <a:t>higher</a:t>
            </a:r>
            <a:r>
              <a:rPr lang="en-US" sz="2400" b="1">
                <a:solidFill>
                  <a:schemeClr val="bg1"/>
                </a:solidFill>
              </a:rPr>
              <a:t> </a:t>
            </a:r>
            <a:r>
              <a:rPr lang="en-US" sz="2400">
                <a:solidFill>
                  <a:schemeClr val="bg1"/>
                </a:solidFill>
              </a:rPr>
              <a:t>the score </a:t>
            </a:r>
            <a:r>
              <a:rPr lang="en-US" sz="2400" b="1">
                <a:solidFill>
                  <a:schemeClr val="accent5"/>
                </a:solidFill>
              </a:rPr>
              <a:t>the better</a:t>
            </a:r>
          </a:p>
          <a:p>
            <a:pPr>
              <a:spcAft>
                <a:spcPts val="1800"/>
              </a:spcAft>
            </a:pPr>
            <a:r>
              <a:rPr lang="en-US" sz="2400">
                <a:solidFill>
                  <a:schemeClr val="bg1"/>
                </a:solidFill>
              </a:rPr>
              <a:t>Each company </a:t>
            </a:r>
            <a:r>
              <a:rPr lang="en-US" sz="2400" b="1">
                <a:solidFill>
                  <a:schemeClr val="accent5"/>
                </a:solidFill>
              </a:rPr>
              <a:t>decides</a:t>
            </a:r>
            <a:r>
              <a:rPr lang="en-US" sz="2400" b="1">
                <a:solidFill>
                  <a:schemeClr val="bg1"/>
                </a:solidFill>
              </a:rPr>
              <a:t> </a:t>
            </a:r>
            <a:r>
              <a:rPr lang="en-US" sz="2400">
                <a:solidFill>
                  <a:schemeClr val="bg1"/>
                </a:solidFill>
              </a:rPr>
              <a:t>what it thinks a good score is</a:t>
            </a:r>
            <a:endParaRPr lang="en-US" sz="2400" b="1">
              <a:solidFill>
                <a:schemeClr val="bg1"/>
              </a:solidFill>
            </a:endParaRPr>
          </a:p>
          <a:p>
            <a:pPr>
              <a:spcAft>
                <a:spcPts val="1800"/>
              </a:spcAft>
            </a:pPr>
            <a:r>
              <a:rPr lang="en-US" sz="2400">
                <a:solidFill>
                  <a:schemeClr val="bg1"/>
                </a:solidFill>
              </a:rPr>
              <a:t>For example, your credit score might be 690</a:t>
            </a:r>
          </a:p>
          <a:p>
            <a:pPr>
              <a:spcAft>
                <a:spcPts val="1800"/>
              </a:spcAft>
            </a:pPr>
            <a:r>
              <a:rPr lang="en-US" sz="2400">
                <a:solidFill>
                  <a:schemeClr val="bg1"/>
                </a:solidFill>
              </a:rPr>
              <a:t>Based on one system, here is how you may be viewed by a company that gives credit</a:t>
            </a:r>
          </a:p>
          <a:p>
            <a:pPr>
              <a:spcAft>
                <a:spcPts val="1800"/>
              </a:spcAft>
            </a:pPr>
            <a:endParaRPr lang="en-US" sz="2400"/>
          </a:p>
        </p:txBody>
      </p:sp>
      <p:sp>
        <p:nvSpPr>
          <p:cNvPr id="43" name="Oval 42"/>
          <p:cNvSpPr/>
          <p:nvPr/>
        </p:nvSpPr>
        <p:spPr>
          <a:xfrm>
            <a:off x="6057900" y="3750601"/>
            <a:ext cx="1280160" cy="1280160"/>
          </a:xfrm>
          <a:prstGeom prst="ellipse">
            <a:avLst/>
          </a:prstGeom>
          <a:solidFill>
            <a:srgbClr val="FF0000">
              <a:alpha val="58000"/>
            </a:srgbClr>
          </a:solidFill>
          <a:ln w="3175"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Arial" panose="020B0604020202020204" pitchFamily="34" charset="0"/>
                <a:cs typeface="Arial" panose="020B0604020202020204" pitchFamily="34" charset="0"/>
              </a:rPr>
              <a:t>Very </a:t>
            </a:r>
          </a:p>
          <a:p>
            <a:pPr algn="ctr"/>
            <a:r>
              <a:rPr lang="en-US" b="1">
                <a:solidFill>
                  <a:schemeClr val="bg1"/>
                </a:solidFill>
                <a:latin typeface="Arial" panose="020B0604020202020204" pitchFamily="34" charset="0"/>
                <a:cs typeface="Arial" panose="020B0604020202020204" pitchFamily="34" charset="0"/>
              </a:rPr>
              <a:t>poor</a:t>
            </a:r>
          </a:p>
        </p:txBody>
      </p:sp>
      <p:sp>
        <p:nvSpPr>
          <p:cNvPr id="44" name="Oval 43"/>
          <p:cNvSpPr/>
          <p:nvPr/>
        </p:nvSpPr>
        <p:spPr>
          <a:xfrm>
            <a:off x="7135410" y="3750601"/>
            <a:ext cx="1280160" cy="1280160"/>
          </a:xfrm>
          <a:prstGeom prst="ellipse">
            <a:avLst/>
          </a:prstGeom>
          <a:solidFill>
            <a:schemeClr val="accent5">
              <a:alpha val="53000"/>
            </a:schemeClr>
          </a:solidFill>
          <a:ln w="3175"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Poor</a:t>
            </a:r>
          </a:p>
        </p:txBody>
      </p:sp>
      <p:sp>
        <p:nvSpPr>
          <p:cNvPr id="45" name="Oval 44"/>
          <p:cNvSpPr/>
          <p:nvPr/>
        </p:nvSpPr>
        <p:spPr>
          <a:xfrm>
            <a:off x="8212920" y="3750601"/>
            <a:ext cx="1280160" cy="1280160"/>
          </a:xfrm>
          <a:prstGeom prst="ellipse">
            <a:avLst/>
          </a:prstGeom>
          <a:solidFill>
            <a:srgbClr val="FFFF00">
              <a:alpha val="47000"/>
            </a:srgbClr>
          </a:solidFill>
          <a:ln w="3175"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Fair</a:t>
            </a:r>
          </a:p>
        </p:txBody>
      </p:sp>
      <p:sp>
        <p:nvSpPr>
          <p:cNvPr id="46" name="Oval 45"/>
          <p:cNvSpPr/>
          <p:nvPr/>
        </p:nvSpPr>
        <p:spPr>
          <a:xfrm>
            <a:off x="9290430" y="3750601"/>
            <a:ext cx="1280160" cy="1280160"/>
          </a:xfrm>
          <a:prstGeom prst="ellipse">
            <a:avLst/>
          </a:prstGeom>
          <a:solidFill>
            <a:schemeClr val="accent3">
              <a:alpha val="65000"/>
            </a:schemeClr>
          </a:solidFill>
          <a:ln w="3175"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Good</a:t>
            </a:r>
          </a:p>
        </p:txBody>
      </p:sp>
      <p:sp>
        <p:nvSpPr>
          <p:cNvPr id="47" name="Oval 46"/>
          <p:cNvSpPr/>
          <p:nvPr/>
        </p:nvSpPr>
        <p:spPr>
          <a:xfrm>
            <a:off x="10367940" y="3750601"/>
            <a:ext cx="1280160" cy="1280160"/>
          </a:xfrm>
          <a:prstGeom prst="ellipse">
            <a:avLst/>
          </a:prstGeom>
          <a:solidFill>
            <a:srgbClr val="00B050">
              <a:alpha val="67000"/>
            </a:srgbClr>
          </a:solidFill>
          <a:ln w="3175"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Very Good</a:t>
            </a:r>
          </a:p>
        </p:txBody>
      </p:sp>
      <p:sp>
        <p:nvSpPr>
          <p:cNvPr id="53" name="Rectangle 52"/>
          <p:cNvSpPr/>
          <p:nvPr/>
        </p:nvSpPr>
        <p:spPr>
          <a:xfrm>
            <a:off x="7108351" y="2021604"/>
            <a:ext cx="695979" cy="251055"/>
          </a:xfrm>
          <a:prstGeom prst="rect">
            <a:avLst/>
          </a:prstGeom>
          <a:solidFill>
            <a:srgbClr val="FF0000"/>
          </a:solidFill>
          <a:ln w="25400" cap="flat" algn="ctr">
            <a:solidFill>
              <a:schemeClr val="bg1"/>
            </a:solidFill>
            <a:prstDash val="soli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4" name="Rectangle 53"/>
          <p:cNvSpPr/>
          <p:nvPr/>
        </p:nvSpPr>
        <p:spPr>
          <a:xfrm>
            <a:off x="10728652" y="2021604"/>
            <a:ext cx="765577" cy="251055"/>
          </a:xfrm>
          <a:prstGeom prst="rect">
            <a:avLst/>
          </a:prstGeom>
          <a:solidFill>
            <a:srgbClr val="008A3E"/>
          </a:solidFill>
          <a:ln w="25400" cap="flat" algn="ctr">
            <a:solidFill>
              <a:schemeClr val="bg1"/>
            </a:solidFill>
            <a:prstDash val="soli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5" name="Rectangle 54"/>
          <p:cNvSpPr/>
          <p:nvPr/>
        </p:nvSpPr>
        <p:spPr>
          <a:xfrm>
            <a:off x="9941982" y="2021604"/>
            <a:ext cx="765577" cy="251055"/>
          </a:xfrm>
          <a:prstGeom prst="rect">
            <a:avLst/>
          </a:prstGeom>
          <a:solidFill>
            <a:srgbClr val="00B050"/>
          </a:solidFill>
          <a:ln w="25400" cap="flat" algn="ctr">
            <a:solidFill>
              <a:schemeClr val="bg1"/>
            </a:solidFill>
            <a:prstDash val="soli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6" name="Rectangle 55"/>
          <p:cNvSpPr/>
          <p:nvPr/>
        </p:nvSpPr>
        <p:spPr>
          <a:xfrm>
            <a:off x="7817050" y="2021604"/>
            <a:ext cx="695979" cy="251055"/>
          </a:xfrm>
          <a:prstGeom prst="rect">
            <a:avLst/>
          </a:prstGeom>
          <a:solidFill>
            <a:schemeClr val="accent5"/>
          </a:solidFill>
          <a:ln w="25400" cap="flat" algn="ctr">
            <a:solidFill>
              <a:schemeClr val="bg1"/>
            </a:solidFill>
            <a:prstDash val="solid"/>
          </a:ln>
        </p:spPr>
        <p:style>
          <a:lnRef idx="2">
            <a:schemeClr val="accent5"/>
          </a:lnRef>
          <a:fillRef idx="1">
            <a:schemeClr val="lt1"/>
          </a:fillRef>
          <a:effectRef idx="0">
            <a:schemeClr val="accent5"/>
          </a:effectRef>
          <a:fontRef idx="minor">
            <a:schemeClr val="dk1"/>
          </a:fontRef>
        </p:style>
        <p:txBody>
          <a:bodyPr rtlCol="0" anchor="ctr"/>
          <a:lstStyle/>
          <a:p>
            <a:endParaRPr lang="en-US"/>
          </a:p>
        </p:txBody>
      </p:sp>
      <p:sp>
        <p:nvSpPr>
          <p:cNvPr id="57" name="Rectangle 56"/>
          <p:cNvSpPr/>
          <p:nvPr/>
        </p:nvSpPr>
        <p:spPr>
          <a:xfrm>
            <a:off x="8527148" y="2021604"/>
            <a:ext cx="695979" cy="251055"/>
          </a:xfrm>
          <a:prstGeom prst="rect">
            <a:avLst/>
          </a:prstGeom>
          <a:solidFill>
            <a:srgbClr val="FFFF00"/>
          </a:solidFill>
          <a:ln w="25400" cap="flat" algn="ctr">
            <a:solidFill>
              <a:schemeClr val="bg1"/>
            </a:solidFill>
            <a:prstDash val="soli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8" name="Rectangle 57"/>
          <p:cNvSpPr/>
          <p:nvPr/>
        </p:nvSpPr>
        <p:spPr>
          <a:xfrm>
            <a:off x="9235107" y="2021604"/>
            <a:ext cx="695979" cy="251055"/>
          </a:xfrm>
          <a:prstGeom prst="rect">
            <a:avLst/>
          </a:prstGeom>
          <a:solidFill>
            <a:schemeClr val="accent3"/>
          </a:solidFill>
          <a:ln w="25400" cap="flat" algn="ctr">
            <a:solidFill>
              <a:schemeClr val="bg1"/>
            </a:solidFill>
            <a:prstDash val="soli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9" name="Rectangle 58"/>
          <p:cNvSpPr/>
          <p:nvPr/>
        </p:nvSpPr>
        <p:spPr>
          <a:xfrm>
            <a:off x="6402525" y="2021604"/>
            <a:ext cx="695979" cy="251055"/>
          </a:xfrm>
          <a:prstGeom prst="rect">
            <a:avLst/>
          </a:prstGeom>
          <a:solidFill>
            <a:srgbClr val="C00000"/>
          </a:solidFill>
          <a:ln w="25400" cap="flat" algn="ctr">
            <a:solidFill>
              <a:schemeClr val="bg1"/>
            </a:solidFill>
            <a:prstDash val="solid"/>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60" name="TextBox 59"/>
          <p:cNvSpPr txBox="1"/>
          <p:nvPr/>
        </p:nvSpPr>
        <p:spPr>
          <a:xfrm>
            <a:off x="6511908" y="1670979"/>
            <a:ext cx="569386" cy="369332"/>
          </a:xfrm>
          <a:prstGeom prst="rect">
            <a:avLst/>
          </a:prstGeom>
          <a:noFill/>
          <a:ln>
            <a:noFill/>
          </a:ln>
        </p:spPr>
        <p:txBody>
          <a:bodyPr wrap="none" rtlCol="0">
            <a:spAutoFit/>
          </a:bodyPr>
          <a:lstStyle/>
          <a:p>
            <a:r>
              <a:rPr lang="en-US">
                <a:solidFill>
                  <a:schemeClr val="bg1"/>
                </a:solidFill>
              </a:rPr>
              <a:t>300</a:t>
            </a:r>
          </a:p>
        </p:txBody>
      </p:sp>
      <p:sp>
        <p:nvSpPr>
          <p:cNvPr id="61" name="TextBox 60"/>
          <p:cNvSpPr txBox="1"/>
          <p:nvPr/>
        </p:nvSpPr>
        <p:spPr>
          <a:xfrm>
            <a:off x="10843946" y="1670979"/>
            <a:ext cx="569386" cy="369332"/>
          </a:xfrm>
          <a:prstGeom prst="rect">
            <a:avLst/>
          </a:prstGeom>
          <a:noFill/>
          <a:ln>
            <a:noFill/>
          </a:ln>
        </p:spPr>
        <p:txBody>
          <a:bodyPr wrap="none" rtlCol="0">
            <a:spAutoFit/>
          </a:bodyPr>
          <a:lstStyle/>
          <a:p>
            <a:r>
              <a:rPr lang="en-US">
                <a:solidFill>
                  <a:schemeClr val="bg1"/>
                </a:solidFill>
              </a:rPr>
              <a:t>900</a:t>
            </a:r>
          </a:p>
        </p:txBody>
      </p:sp>
      <p:sp>
        <p:nvSpPr>
          <p:cNvPr id="62" name="TextBox 61"/>
          <p:cNvSpPr txBox="1"/>
          <p:nvPr/>
        </p:nvSpPr>
        <p:spPr>
          <a:xfrm>
            <a:off x="7173955" y="1670979"/>
            <a:ext cx="569386" cy="369332"/>
          </a:xfrm>
          <a:prstGeom prst="rect">
            <a:avLst/>
          </a:prstGeom>
          <a:noFill/>
          <a:ln>
            <a:noFill/>
          </a:ln>
        </p:spPr>
        <p:txBody>
          <a:bodyPr wrap="none" rtlCol="0">
            <a:spAutoFit/>
          </a:bodyPr>
          <a:lstStyle/>
          <a:p>
            <a:r>
              <a:rPr lang="en-US">
                <a:solidFill>
                  <a:schemeClr val="bg1"/>
                </a:solidFill>
              </a:rPr>
              <a:t>400</a:t>
            </a:r>
          </a:p>
        </p:txBody>
      </p:sp>
      <p:sp>
        <p:nvSpPr>
          <p:cNvPr id="63" name="TextBox 62"/>
          <p:cNvSpPr txBox="1"/>
          <p:nvPr/>
        </p:nvSpPr>
        <p:spPr>
          <a:xfrm>
            <a:off x="7912685" y="1670979"/>
            <a:ext cx="569386" cy="369332"/>
          </a:xfrm>
          <a:prstGeom prst="rect">
            <a:avLst/>
          </a:prstGeom>
          <a:noFill/>
          <a:ln>
            <a:noFill/>
          </a:ln>
        </p:spPr>
        <p:txBody>
          <a:bodyPr wrap="none" rtlCol="0">
            <a:spAutoFit/>
          </a:bodyPr>
          <a:lstStyle/>
          <a:p>
            <a:r>
              <a:rPr lang="en-US">
                <a:solidFill>
                  <a:schemeClr val="bg1"/>
                </a:solidFill>
              </a:rPr>
              <a:t>500</a:t>
            </a:r>
          </a:p>
        </p:txBody>
      </p:sp>
      <p:sp>
        <p:nvSpPr>
          <p:cNvPr id="64" name="TextBox 63"/>
          <p:cNvSpPr txBox="1"/>
          <p:nvPr/>
        </p:nvSpPr>
        <p:spPr>
          <a:xfrm>
            <a:off x="8606243" y="1670979"/>
            <a:ext cx="569386" cy="369332"/>
          </a:xfrm>
          <a:prstGeom prst="rect">
            <a:avLst/>
          </a:prstGeom>
          <a:noFill/>
          <a:ln>
            <a:noFill/>
          </a:ln>
        </p:spPr>
        <p:txBody>
          <a:bodyPr wrap="none" rtlCol="0">
            <a:spAutoFit/>
          </a:bodyPr>
          <a:lstStyle/>
          <a:p>
            <a:r>
              <a:rPr lang="en-US">
                <a:solidFill>
                  <a:schemeClr val="bg1"/>
                </a:solidFill>
              </a:rPr>
              <a:t>600</a:t>
            </a:r>
          </a:p>
        </p:txBody>
      </p:sp>
      <p:sp>
        <p:nvSpPr>
          <p:cNvPr id="65" name="TextBox 64"/>
          <p:cNvSpPr txBox="1"/>
          <p:nvPr/>
        </p:nvSpPr>
        <p:spPr>
          <a:xfrm>
            <a:off x="9275517" y="1670979"/>
            <a:ext cx="569386" cy="369332"/>
          </a:xfrm>
          <a:prstGeom prst="rect">
            <a:avLst/>
          </a:prstGeom>
          <a:noFill/>
          <a:ln>
            <a:noFill/>
          </a:ln>
        </p:spPr>
        <p:txBody>
          <a:bodyPr wrap="none" rtlCol="0">
            <a:spAutoFit/>
          </a:bodyPr>
          <a:lstStyle/>
          <a:p>
            <a:r>
              <a:rPr lang="en-US">
                <a:solidFill>
                  <a:schemeClr val="bg1"/>
                </a:solidFill>
              </a:rPr>
              <a:t>700</a:t>
            </a:r>
          </a:p>
        </p:txBody>
      </p:sp>
      <p:sp>
        <p:nvSpPr>
          <p:cNvPr id="66" name="TextBox 65"/>
          <p:cNvSpPr txBox="1"/>
          <p:nvPr/>
        </p:nvSpPr>
        <p:spPr>
          <a:xfrm>
            <a:off x="10062899" y="1670979"/>
            <a:ext cx="569386" cy="369332"/>
          </a:xfrm>
          <a:prstGeom prst="rect">
            <a:avLst/>
          </a:prstGeom>
          <a:noFill/>
          <a:ln>
            <a:noFill/>
          </a:ln>
        </p:spPr>
        <p:txBody>
          <a:bodyPr wrap="none" rtlCol="0">
            <a:spAutoFit/>
          </a:bodyPr>
          <a:lstStyle/>
          <a:p>
            <a:r>
              <a:rPr lang="en-US">
                <a:solidFill>
                  <a:schemeClr val="bg1"/>
                </a:solidFill>
              </a:rPr>
              <a:t>800</a:t>
            </a:r>
          </a:p>
        </p:txBody>
      </p:sp>
      <p:sp>
        <p:nvSpPr>
          <p:cNvPr id="67" name="TextBox 66"/>
          <p:cNvSpPr txBox="1"/>
          <p:nvPr/>
        </p:nvSpPr>
        <p:spPr>
          <a:xfrm>
            <a:off x="8417616" y="2528677"/>
            <a:ext cx="1497205" cy="369332"/>
          </a:xfrm>
          <a:prstGeom prst="rect">
            <a:avLst/>
          </a:prstGeom>
          <a:noFill/>
        </p:spPr>
        <p:txBody>
          <a:bodyPr wrap="none" rtlCol="0">
            <a:spAutoFit/>
          </a:bodyPr>
          <a:lstStyle/>
          <a:p>
            <a:r>
              <a:rPr lang="en-US">
                <a:solidFill>
                  <a:schemeClr val="bg1"/>
                </a:solidFill>
                <a:latin typeface="Arial" panose="020B0604020202020204" pitchFamily="34" charset="0"/>
                <a:cs typeface="Arial" panose="020B0604020202020204" pitchFamily="34" charset="0"/>
              </a:rPr>
              <a:t>You are here</a:t>
            </a:r>
          </a:p>
        </p:txBody>
      </p:sp>
      <p:sp>
        <p:nvSpPr>
          <p:cNvPr id="68" name="Isosceles Triangle 67"/>
          <p:cNvSpPr/>
          <p:nvPr/>
        </p:nvSpPr>
        <p:spPr>
          <a:xfrm>
            <a:off x="9073271" y="2312525"/>
            <a:ext cx="232620" cy="166021"/>
          </a:xfrm>
          <a:prstGeom prst="triangle">
            <a:avLst/>
          </a:prstGeom>
          <a:solidFill>
            <a:srgbClr val="FF6600"/>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8677229" y="5346584"/>
            <a:ext cx="1497205" cy="369332"/>
          </a:xfrm>
          <a:prstGeom prst="rect">
            <a:avLst/>
          </a:prstGeom>
          <a:noFill/>
        </p:spPr>
        <p:txBody>
          <a:bodyPr wrap="none" rtlCol="0">
            <a:spAutoFit/>
          </a:bodyPr>
          <a:lstStyle/>
          <a:p>
            <a:r>
              <a:rPr lang="en-US">
                <a:solidFill>
                  <a:schemeClr val="bg1"/>
                </a:solidFill>
                <a:latin typeface="Arial" panose="020B0604020202020204" pitchFamily="34" charset="0"/>
                <a:cs typeface="Arial" panose="020B0604020202020204" pitchFamily="34" charset="0"/>
              </a:rPr>
              <a:t>You are here</a:t>
            </a:r>
          </a:p>
        </p:txBody>
      </p:sp>
      <p:sp>
        <p:nvSpPr>
          <p:cNvPr id="70" name="Isosceles Triangle 69"/>
          <p:cNvSpPr/>
          <p:nvPr/>
        </p:nvSpPr>
        <p:spPr>
          <a:xfrm>
            <a:off x="9282084" y="5117733"/>
            <a:ext cx="232620" cy="166021"/>
          </a:xfrm>
          <a:prstGeom prst="triangle">
            <a:avLst/>
          </a:prstGeom>
          <a:solidFill>
            <a:srgbClr val="FF6600"/>
          </a:solidFill>
          <a:ln w="25400" cap="flat" algn="ctr">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864CBB0E-C154-43BB-A603-27DACE4164ED}" type="slidenum">
              <a:rPr lang="en-US" smtClean="0"/>
              <a:t>11</a:t>
            </a:fld>
            <a:endParaRPr lang="en-US"/>
          </a:p>
        </p:txBody>
      </p:sp>
    </p:spTree>
    <p:extLst>
      <p:ext uri="{BB962C8B-B14F-4D97-AF65-F5344CB8AC3E}">
        <p14:creationId xmlns:p14="http://schemas.microsoft.com/office/powerpoint/2010/main" val="2529279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60005" y="1961953"/>
            <a:ext cx="2011680" cy="3790392"/>
            <a:chOff x="739405" y="1771453"/>
            <a:chExt cx="2011680" cy="3790392"/>
          </a:xfrm>
        </p:grpSpPr>
        <p:sp>
          <p:nvSpPr>
            <p:cNvPr id="9" name="Rectangle 8"/>
            <p:cNvSpPr/>
            <p:nvPr/>
          </p:nvSpPr>
          <p:spPr>
            <a:xfrm>
              <a:off x="739405" y="2049772"/>
              <a:ext cx="2011680" cy="3512073"/>
            </a:xfrm>
            <a:prstGeom prst="rect">
              <a:avLst/>
            </a:prstGeom>
            <a:noFill/>
            <a:ln w="19050">
              <a:solidFill>
                <a:schemeClr val="accent1"/>
              </a:solidFill>
              <a:miter lim="800000"/>
            </a:ln>
            <a:effectLst>
              <a:outerShdw blurRad="50800" dist="38100" dir="2700000" algn="tl" rotWithShape="0">
                <a:prstClr val="black">
                  <a:alpha val="40000"/>
                </a:prstClr>
              </a:outerShdw>
            </a:effectLst>
          </p:spPr>
          <p:txBody>
            <a:bodyPr lIns="36576" tIns="1097280" rIns="36000" bIns="36000" anchor="t"/>
            <a:lstStyle/>
            <a:p>
              <a:pPr algn="ctr" eaLnBrk="0" fontAlgn="base" hangingPunct="0">
                <a:spcBef>
                  <a:spcPct val="0"/>
                </a:spcBef>
              </a:pPr>
              <a:r>
                <a:rPr lang="en-US" altLang="en-US" sz="2400">
                  <a:solidFill>
                    <a:schemeClr val="bg1"/>
                  </a:solidFill>
                  <a:latin typeface="Arial" panose="020B0604020202020204" pitchFamily="34" charset="0"/>
                  <a:cs typeface="Arial" panose="020B0604020202020204" pitchFamily="34" charset="0"/>
                </a:rPr>
                <a:t>Your credit score will drop if you check your credit report</a:t>
              </a:r>
            </a:p>
          </p:txBody>
        </p:sp>
        <p:sp>
          <p:nvSpPr>
            <p:cNvPr id="14" name="Oval 13"/>
            <p:cNvSpPr/>
            <p:nvPr/>
          </p:nvSpPr>
          <p:spPr>
            <a:xfrm>
              <a:off x="1293266" y="1771453"/>
              <a:ext cx="995398" cy="995398"/>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25400" cap="flat" algn="ctr">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latin typeface="Arial" panose="020B0604020202020204" pitchFamily="34" charset="0"/>
                  <a:cs typeface="Arial" panose="020B0604020202020204" pitchFamily="34" charset="0"/>
                </a:rPr>
                <a:t>1</a:t>
              </a:r>
            </a:p>
          </p:txBody>
        </p:sp>
      </p:grpSp>
      <p:grpSp>
        <p:nvGrpSpPr>
          <p:cNvPr id="5" name="Group 4"/>
          <p:cNvGrpSpPr/>
          <p:nvPr/>
        </p:nvGrpSpPr>
        <p:grpSpPr>
          <a:xfrm>
            <a:off x="2781499" y="1961952"/>
            <a:ext cx="2011680" cy="3785668"/>
            <a:chOff x="3222967" y="1771452"/>
            <a:chExt cx="2011680" cy="3785668"/>
          </a:xfrm>
        </p:grpSpPr>
        <p:sp>
          <p:nvSpPr>
            <p:cNvPr id="16" name="Rectangle 15"/>
            <p:cNvSpPr/>
            <p:nvPr/>
          </p:nvSpPr>
          <p:spPr>
            <a:xfrm>
              <a:off x="3222967" y="2052917"/>
              <a:ext cx="2011680" cy="3504203"/>
            </a:xfrm>
            <a:prstGeom prst="rect">
              <a:avLst/>
            </a:prstGeom>
            <a:noFill/>
            <a:ln w="19050">
              <a:solidFill>
                <a:schemeClr val="accent3"/>
              </a:solidFill>
              <a:miter lim="800000"/>
            </a:ln>
            <a:effectLst>
              <a:outerShdw blurRad="50800" dist="38100" dir="2700000" algn="tl" rotWithShape="0">
                <a:prstClr val="black">
                  <a:alpha val="40000"/>
                </a:prstClr>
              </a:outerShdw>
            </a:effectLst>
          </p:spPr>
          <p:txBody>
            <a:bodyPr lIns="36576" tIns="1097280" rIns="36000" bIns="36000" anchor="t"/>
            <a:lstStyle/>
            <a:p>
              <a:pPr algn="ctr" eaLnBrk="0" hangingPunct="0">
                <a:spcBef>
                  <a:spcPct val="0"/>
                </a:spcBef>
              </a:pPr>
              <a:r>
                <a:rPr lang="en-US" altLang="en-US" sz="2400">
                  <a:solidFill>
                    <a:schemeClr val="bg1"/>
                  </a:solidFill>
                  <a:latin typeface="Arial" panose="020B0604020202020204" pitchFamily="34" charset="0"/>
                  <a:cs typeface="Arial" panose="020B0604020202020204" pitchFamily="34" charset="0"/>
                </a:rPr>
                <a:t>Closing old accounts will improve your credit score</a:t>
              </a:r>
            </a:p>
          </p:txBody>
        </p:sp>
        <p:sp>
          <p:nvSpPr>
            <p:cNvPr id="18" name="Oval 17"/>
            <p:cNvSpPr/>
            <p:nvPr/>
          </p:nvSpPr>
          <p:spPr>
            <a:xfrm>
              <a:off x="3776828" y="1771452"/>
              <a:ext cx="995398" cy="995399"/>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w="25400" cap="flat" algn="ctr">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latin typeface="Arial" panose="020B0604020202020204" pitchFamily="34" charset="0"/>
                  <a:cs typeface="Arial" panose="020B0604020202020204" pitchFamily="34" charset="0"/>
                </a:rPr>
                <a:t>2</a:t>
              </a:r>
            </a:p>
          </p:txBody>
        </p:sp>
      </p:grpSp>
      <p:grpSp>
        <p:nvGrpSpPr>
          <p:cNvPr id="6" name="Group 5"/>
          <p:cNvGrpSpPr/>
          <p:nvPr/>
        </p:nvGrpSpPr>
        <p:grpSpPr>
          <a:xfrm>
            <a:off x="5102993" y="1961952"/>
            <a:ext cx="2011680" cy="3790392"/>
            <a:chOff x="5001899" y="1771452"/>
            <a:chExt cx="2011680" cy="3790392"/>
          </a:xfrm>
        </p:grpSpPr>
        <p:sp>
          <p:nvSpPr>
            <p:cNvPr id="20" name="Rectangle 19"/>
            <p:cNvSpPr/>
            <p:nvPr/>
          </p:nvSpPr>
          <p:spPr>
            <a:xfrm>
              <a:off x="5001899" y="2001240"/>
              <a:ext cx="2011680" cy="3560604"/>
            </a:xfrm>
            <a:prstGeom prst="rect">
              <a:avLst/>
            </a:prstGeom>
            <a:noFill/>
            <a:ln w="19050">
              <a:solidFill>
                <a:srgbClr val="9D3BFF"/>
              </a:solidFill>
              <a:miter lim="800000"/>
            </a:ln>
            <a:effectLst>
              <a:outerShdw blurRad="50800" dist="38100" dir="2700000" algn="tl" rotWithShape="0">
                <a:prstClr val="black">
                  <a:alpha val="40000"/>
                </a:prstClr>
              </a:outerShdw>
            </a:effectLst>
          </p:spPr>
          <p:txBody>
            <a:bodyPr lIns="36576" tIns="1097280" rIns="36000" bIns="36000" anchor="t"/>
            <a:lstStyle/>
            <a:p>
              <a:pPr algn="ctr" eaLnBrk="0" hangingPunct="0">
                <a:spcBef>
                  <a:spcPct val="0"/>
                </a:spcBef>
              </a:pPr>
              <a:r>
                <a:rPr lang="en-US" altLang="en-US" sz="2400">
                  <a:solidFill>
                    <a:schemeClr val="bg1"/>
                  </a:solidFill>
                  <a:latin typeface="Arial" panose="020B0604020202020204" pitchFamily="34" charset="0"/>
                  <a:cs typeface="Arial" panose="020B0604020202020204" pitchFamily="34" charset="0"/>
                </a:rPr>
                <a:t>Once you pay off a bad record, it is removed from your credit report</a:t>
              </a:r>
            </a:p>
          </p:txBody>
        </p:sp>
        <p:sp>
          <p:nvSpPr>
            <p:cNvPr id="22" name="Oval 21"/>
            <p:cNvSpPr/>
            <p:nvPr/>
          </p:nvSpPr>
          <p:spPr>
            <a:xfrm>
              <a:off x="5510040" y="1771452"/>
              <a:ext cx="995398" cy="995398"/>
            </a:xfrm>
            <a:prstGeom prst="ellipse">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25400" cap="flat" algn="ctr">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latin typeface="Arial" panose="020B0604020202020204" pitchFamily="34" charset="0"/>
                  <a:cs typeface="Arial" panose="020B0604020202020204" pitchFamily="34" charset="0"/>
                </a:rPr>
                <a:t>3</a:t>
              </a:r>
            </a:p>
          </p:txBody>
        </p:sp>
      </p:grpSp>
      <p:grpSp>
        <p:nvGrpSpPr>
          <p:cNvPr id="10" name="Group 9"/>
          <p:cNvGrpSpPr/>
          <p:nvPr/>
        </p:nvGrpSpPr>
        <p:grpSpPr>
          <a:xfrm>
            <a:off x="7424487" y="1961952"/>
            <a:ext cx="2011680" cy="3785668"/>
            <a:chOff x="6788893" y="1771452"/>
            <a:chExt cx="2011680" cy="3785668"/>
          </a:xfrm>
        </p:grpSpPr>
        <p:sp>
          <p:nvSpPr>
            <p:cNvPr id="24" name="Rectangle 23"/>
            <p:cNvSpPr/>
            <p:nvPr/>
          </p:nvSpPr>
          <p:spPr>
            <a:xfrm>
              <a:off x="6788893" y="1998808"/>
              <a:ext cx="2011680" cy="3558312"/>
            </a:xfrm>
            <a:prstGeom prst="rect">
              <a:avLst/>
            </a:prstGeom>
            <a:noFill/>
            <a:ln w="19050">
              <a:solidFill>
                <a:srgbClr val="00B0F0"/>
              </a:solidFill>
              <a:miter lim="800000"/>
            </a:ln>
            <a:effectLst>
              <a:outerShdw blurRad="50800" dist="38100" dir="2700000" algn="tl" rotWithShape="0">
                <a:prstClr val="black">
                  <a:alpha val="40000"/>
                </a:prstClr>
              </a:outerShdw>
            </a:effectLst>
          </p:spPr>
          <p:txBody>
            <a:bodyPr lIns="36576" tIns="1097280" rIns="36000" bIns="36000" anchor="t"/>
            <a:lstStyle/>
            <a:p>
              <a:pPr algn="ctr" eaLnBrk="0" hangingPunct="0">
                <a:spcBef>
                  <a:spcPct val="0"/>
                </a:spcBef>
              </a:pPr>
              <a:r>
                <a:rPr lang="en-US" altLang="en-US" sz="2400">
                  <a:solidFill>
                    <a:schemeClr val="bg1"/>
                  </a:solidFill>
                  <a:latin typeface="Arial" panose="020B0604020202020204" pitchFamily="34" charset="0"/>
                  <a:cs typeface="Arial" panose="020B0604020202020204" pitchFamily="34" charset="0"/>
                </a:rPr>
                <a:t>Being a co-signer doesn’t make you responsible for the account</a:t>
              </a:r>
            </a:p>
          </p:txBody>
        </p:sp>
        <p:sp>
          <p:nvSpPr>
            <p:cNvPr id="26" name="Oval 25"/>
            <p:cNvSpPr/>
            <p:nvPr/>
          </p:nvSpPr>
          <p:spPr>
            <a:xfrm>
              <a:off x="7342754" y="1771452"/>
              <a:ext cx="995398" cy="995398"/>
            </a:xfrm>
            <a:prstGeom prst="ellipse">
              <a:avLst/>
            </a:prstGeom>
            <a:gradFill flip="none" rotWithShape="1">
              <a:gsLst>
                <a:gs pos="0">
                  <a:srgbClr val="0066FF">
                    <a:shade val="30000"/>
                    <a:satMod val="115000"/>
                  </a:srgbClr>
                </a:gs>
                <a:gs pos="50000">
                  <a:srgbClr val="0066FF">
                    <a:shade val="67500"/>
                    <a:satMod val="115000"/>
                  </a:srgbClr>
                </a:gs>
                <a:gs pos="100000">
                  <a:srgbClr val="0066FF">
                    <a:shade val="100000"/>
                    <a:satMod val="115000"/>
                  </a:srgbClr>
                </a:gs>
              </a:gsLst>
              <a:lin ang="16200000" scaled="1"/>
              <a:tileRect/>
            </a:gradFill>
            <a:ln w="25400" cap="flat" algn="ctr">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Arial" panose="020B0604020202020204" pitchFamily="34" charset="0"/>
                  <a:cs typeface="Arial" panose="020B0604020202020204" pitchFamily="34" charset="0"/>
                </a:rPr>
                <a:t>4</a:t>
              </a:r>
            </a:p>
          </p:txBody>
        </p:sp>
      </p:grpSp>
      <p:grpSp>
        <p:nvGrpSpPr>
          <p:cNvPr id="11" name="Group 10"/>
          <p:cNvGrpSpPr/>
          <p:nvPr/>
        </p:nvGrpSpPr>
        <p:grpSpPr>
          <a:xfrm>
            <a:off x="9745980" y="1961952"/>
            <a:ext cx="2011680" cy="3785668"/>
            <a:chOff x="9364980" y="1771452"/>
            <a:chExt cx="2011680" cy="3785668"/>
          </a:xfrm>
        </p:grpSpPr>
        <p:sp>
          <p:nvSpPr>
            <p:cNvPr id="28" name="Rectangle 27"/>
            <p:cNvSpPr/>
            <p:nvPr/>
          </p:nvSpPr>
          <p:spPr>
            <a:xfrm>
              <a:off x="9364980" y="2000124"/>
              <a:ext cx="2011680" cy="3556996"/>
            </a:xfrm>
            <a:prstGeom prst="rect">
              <a:avLst/>
            </a:prstGeom>
            <a:noFill/>
            <a:ln w="19050">
              <a:solidFill>
                <a:schemeClr val="accent2"/>
              </a:solidFill>
              <a:miter lim="800000"/>
            </a:ln>
            <a:effectLst>
              <a:outerShdw blurRad="50800" dist="38100" dir="2700000" algn="tl" rotWithShape="0">
                <a:prstClr val="black">
                  <a:alpha val="40000"/>
                </a:prstClr>
              </a:outerShdw>
            </a:effectLst>
          </p:spPr>
          <p:txBody>
            <a:bodyPr lIns="36576" tIns="1097280" rIns="36000" bIns="36000" anchor="t"/>
            <a:lstStyle/>
            <a:p>
              <a:pPr algn="ctr" eaLnBrk="0" hangingPunct="0">
                <a:spcBef>
                  <a:spcPct val="0"/>
                </a:spcBef>
              </a:pPr>
              <a:r>
                <a:rPr lang="en-US" altLang="en-US" sz="2400">
                  <a:solidFill>
                    <a:schemeClr val="bg1"/>
                  </a:solidFill>
                  <a:latin typeface="Arial" panose="020B0604020202020204" pitchFamily="34" charset="0"/>
                  <a:cs typeface="Arial" panose="020B0604020202020204" pitchFamily="34" charset="0"/>
                </a:rPr>
                <a:t>Paying off a debt will add 50 points to your credit score</a:t>
              </a:r>
            </a:p>
          </p:txBody>
        </p:sp>
        <p:sp>
          <p:nvSpPr>
            <p:cNvPr id="30" name="Oval 29"/>
            <p:cNvSpPr/>
            <p:nvPr/>
          </p:nvSpPr>
          <p:spPr>
            <a:xfrm>
              <a:off x="9918841" y="1771452"/>
              <a:ext cx="995398" cy="995398"/>
            </a:xfrm>
            <a:prstGeom prst="ellipse">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a:ln w="25400" cap="flat" algn="ctr">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latin typeface="Arial" panose="020B0604020202020204" pitchFamily="34" charset="0"/>
                  <a:cs typeface="Arial" panose="020B0604020202020204" pitchFamily="34" charset="0"/>
                </a:rPr>
                <a:t>5</a:t>
              </a:r>
            </a:p>
          </p:txBody>
        </p:sp>
      </p:grpSp>
      <p:sp>
        <p:nvSpPr>
          <p:cNvPr id="3" name="Title 2"/>
          <p:cNvSpPr>
            <a:spLocks noGrp="1"/>
          </p:cNvSpPr>
          <p:nvPr>
            <p:ph type="title"/>
          </p:nvPr>
        </p:nvSpPr>
        <p:spPr/>
        <p:txBody>
          <a:bodyPr>
            <a:normAutofit/>
          </a:bodyPr>
          <a:lstStyle/>
          <a:p>
            <a:r>
              <a:rPr lang="en-US" sz="4000">
                <a:cs typeface="Calibri Light"/>
              </a:rPr>
              <a:t>Top 5 Misconceptions About Credit Scores</a:t>
            </a:r>
            <a:endParaRPr lang="en-US" sz="4000"/>
          </a:p>
        </p:txBody>
      </p:sp>
      <p:sp>
        <p:nvSpPr>
          <p:cNvPr id="2" name="Slide Number Placeholder 1"/>
          <p:cNvSpPr>
            <a:spLocks noGrp="1"/>
          </p:cNvSpPr>
          <p:nvPr>
            <p:ph type="sldNum" sz="quarter" idx="12"/>
          </p:nvPr>
        </p:nvSpPr>
        <p:spPr/>
        <p:txBody>
          <a:bodyPr/>
          <a:lstStyle/>
          <a:p>
            <a:fld id="{864CBB0E-C154-43BB-A603-27DACE4164ED}" type="slidenum">
              <a:rPr lang="en-US" smtClean="0"/>
              <a:t>12</a:t>
            </a:fld>
            <a:endParaRPr lang="en-US"/>
          </a:p>
        </p:txBody>
      </p:sp>
    </p:spTree>
    <p:extLst>
      <p:ext uri="{BB962C8B-B14F-4D97-AF65-F5344CB8AC3E}">
        <p14:creationId xmlns:p14="http://schemas.microsoft.com/office/powerpoint/2010/main" val="2919947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FADB4-587D-F103-7979-71761609E47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997E395-6708-90E8-E70C-EBCDF7D9DA25}"/>
              </a:ext>
            </a:extLst>
          </p:cNvPr>
          <p:cNvSpPr>
            <a:spLocks noGrp="1"/>
          </p:cNvSpPr>
          <p:nvPr>
            <p:ph type="title"/>
          </p:nvPr>
        </p:nvSpPr>
        <p:spPr>
          <a:xfrm>
            <a:off x="533400" y="1"/>
            <a:ext cx="6985001" cy="1498600"/>
          </a:xfrm>
        </p:spPr>
        <p:txBody>
          <a:bodyPr>
            <a:normAutofit/>
          </a:bodyPr>
          <a:lstStyle/>
          <a:p>
            <a:r>
              <a:rPr lang="en-US" sz="4000" dirty="0">
                <a:solidFill>
                  <a:schemeClr val="accent5"/>
                </a:solidFill>
              </a:rPr>
              <a:t>Understanding Credit Damage</a:t>
            </a:r>
          </a:p>
        </p:txBody>
      </p:sp>
      <p:sp>
        <p:nvSpPr>
          <p:cNvPr id="4" name="Content Placeholder 3">
            <a:extLst>
              <a:ext uri="{FF2B5EF4-FFF2-40B4-BE49-F238E27FC236}">
                <a16:creationId xmlns:a16="http://schemas.microsoft.com/office/drawing/2014/main" id="{171F3D87-E614-3C8C-ABCC-B3952B4F76DA}"/>
              </a:ext>
            </a:extLst>
          </p:cNvPr>
          <p:cNvSpPr>
            <a:spLocks noGrp="1"/>
          </p:cNvSpPr>
          <p:nvPr>
            <p:ph idx="1"/>
          </p:nvPr>
        </p:nvSpPr>
        <p:spPr>
          <a:xfrm>
            <a:off x="533400" y="1717269"/>
            <a:ext cx="7443537" cy="3999821"/>
          </a:xfrm>
        </p:spPr>
        <p:txBody>
          <a:bodyPr>
            <a:normAutofit/>
          </a:bodyPr>
          <a:lstStyle/>
          <a:p>
            <a:pPr>
              <a:spcAft>
                <a:spcPts val="2400"/>
              </a:spcAft>
              <a:buClr>
                <a:schemeClr val="accent5"/>
              </a:buClr>
            </a:pPr>
            <a:r>
              <a:rPr lang="en-US" sz="2800" dirty="0"/>
              <a:t>How does credit get impaired?</a:t>
            </a:r>
          </a:p>
          <a:p>
            <a:pPr lvl="1">
              <a:buClr>
                <a:schemeClr val="accent5"/>
              </a:buClr>
            </a:pPr>
            <a:r>
              <a:rPr lang="en-US" sz="2400" dirty="0"/>
              <a:t>Late or missed payments</a:t>
            </a:r>
          </a:p>
          <a:p>
            <a:pPr lvl="1">
              <a:buClr>
                <a:schemeClr val="accent5"/>
              </a:buClr>
            </a:pPr>
            <a:r>
              <a:rPr lang="en-US" sz="2400" dirty="0"/>
              <a:t>High utilization or excessive borrowing</a:t>
            </a:r>
          </a:p>
          <a:p>
            <a:pPr lvl="1">
              <a:buClr>
                <a:schemeClr val="accent5"/>
              </a:buClr>
            </a:pPr>
            <a:r>
              <a:rPr lang="en-US" sz="2400" dirty="0"/>
              <a:t>Collections / Charge-offs / Foreclosure / Bankruptcy </a:t>
            </a:r>
          </a:p>
          <a:p>
            <a:pPr>
              <a:spcAft>
                <a:spcPts val="2400"/>
              </a:spcAft>
              <a:buClr>
                <a:schemeClr val="accent5"/>
              </a:buClr>
            </a:pPr>
            <a:r>
              <a:rPr lang="en-US" sz="2800" dirty="0"/>
              <a:t>Impaired, or bad, credit stops you from getting </a:t>
            </a:r>
            <a:r>
              <a:rPr lang="en-US" sz="2800" b="1" dirty="0"/>
              <a:t>access to loans </a:t>
            </a:r>
            <a:r>
              <a:rPr lang="en-US" sz="2800" dirty="0"/>
              <a:t>when you need them, and / or the loans are </a:t>
            </a:r>
            <a:r>
              <a:rPr lang="en-US" sz="2800" b="1" dirty="0"/>
              <a:t>very costly</a:t>
            </a:r>
          </a:p>
          <a:p>
            <a:pPr>
              <a:spcAft>
                <a:spcPts val="2400"/>
              </a:spcAft>
            </a:pPr>
            <a:endParaRPr lang="en-US" sz="2800" dirty="0"/>
          </a:p>
        </p:txBody>
      </p:sp>
      <p:pic>
        <p:nvPicPr>
          <p:cNvPr id="9" name="Picture Placeholder 8" descr="Person doing taxes with calculator">
            <a:extLst>
              <a:ext uri="{FF2B5EF4-FFF2-40B4-BE49-F238E27FC236}">
                <a16:creationId xmlns:a16="http://schemas.microsoft.com/office/drawing/2014/main" id="{614E65BF-7C1D-EDA9-6805-8C2793F1A3D5}"/>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6667" r="16667"/>
          <a:stretch/>
        </p:blipFill>
        <p:spPr/>
      </p:pic>
      <p:sp>
        <p:nvSpPr>
          <p:cNvPr id="5" name="Slide Number Placeholder 4">
            <a:extLst>
              <a:ext uri="{FF2B5EF4-FFF2-40B4-BE49-F238E27FC236}">
                <a16:creationId xmlns:a16="http://schemas.microsoft.com/office/drawing/2014/main" id="{25456BE3-E419-EF5F-F661-1D00C464CAE5}"/>
              </a:ext>
            </a:extLst>
          </p:cNvPr>
          <p:cNvSpPr>
            <a:spLocks noGrp="1"/>
          </p:cNvSpPr>
          <p:nvPr>
            <p:ph type="sldNum" sz="quarter" idx="12"/>
          </p:nvPr>
        </p:nvSpPr>
        <p:spPr/>
        <p:txBody>
          <a:bodyPr/>
          <a:lstStyle/>
          <a:p>
            <a:fld id="{864CBB0E-C154-43BB-A603-27DACE4164ED}" type="slidenum">
              <a:rPr lang="en-US" smtClean="0"/>
              <a:t>13</a:t>
            </a:fld>
            <a:endParaRPr lang="en-US"/>
          </a:p>
        </p:txBody>
      </p:sp>
    </p:spTree>
    <p:extLst>
      <p:ext uri="{BB962C8B-B14F-4D97-AF65-F5344CB8AC3E}">
        <p14:creationId xmlns:p14="http://schemas.microsoft.com/office/powerpoint/2010/main" val="3406645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165600" y="1893987"/>
            <a:ext cx="8026400" cy="830997"/>
          </a:xfrm>
          <a:prstGeom prst="rect">
            <a:avLst/>
          </a:prstGeom>
          <a:solidFill>
            <a:schemeClr val="accent2"/>
          </a:solidFill>
          <a:ln>
            <a:noFill/>
          </a:ln>
        </p:spPr>
        <p:txBody>
          <a:bodyPr wrap="square" anchor="ctr">
            <a:spAutoFit/>
          </a:bodyPr>
          <a:lstStyle/>
          <a:p>
            <a:pPr algn="ctr"/>
            <a:r>
              <a:rPr lang="en-US" sz="2400">
                <a:solidFill>
                  <a:schemeClr val="bg1"/>
                </a:solidFill>
                <a:cs typeface="Calibri Light"/>
              </a:rPr>
              <a:t>The single most important part of your credit </a:t>
            </a:r>
            <a:br>
              <a:rPr lang="en-US" sz="2400">
                <a:solidFill>
                  <a:schemeClr val="bg1"/>
                </a:solidFill>
                <a:cs typeface="Calibri Light"/>
              </a:rPr>
            </a:br>
            <a:r>
              <a:rPr lang="en-US" sz="2400">
                <a:solidFill>
                  <a:schemeClr val="bg1"/>
                </a:solidFill>
                <a:cs typeface="Calibri Light"/>
              </a:rPr>
              <a:t>score is whether you make</a:t>
            </a:r>
            <a:r>
              <a:rPr lang="en-US" sz="2400" u="sng">
                <a:solidFill>
                  <a:schemeClr val="bg1"/>
                </a:solidFill>
                <a:cs typeface="Calibri Light"/>
              </a:rPr>
              <a:t> payments on time</a:t>
            </a:r>
          </a:p>
        </p:txBody>
      </p:sp>
      <p:pic>
        <p:nvPicPr>
          <p:cNvPr id="8" name="Picture Placeholder 7"/>
          <p:cNvPicPr>
            <a:picLocks noGrp="1" noChangeAspect="1"/>
          </p:cNvPicPr>
          <p:nvPr>
            <p:ph type="pic" sz="quarter" idx="13"/>
          </p:nvPr>
        </p:nvPicPr>
        <p:blipFill>
          <a:blip r:embed="rId3"/>
          <a:srcRect l="9689" r="15882"/>
          <a:stretch>
            <a:fillRect/>
          </a:stretch>
        </p:blipFill>
        <p:spPr/>
      </p:pic>
      <p:sp>
        <p:nvSpPr>
          <p:cNvPr id="2" name="Title 1">
            <a:extLst>
              <a:ext uri="{FF2B5EF4-FFF2-40B4-BE49-F238E27FC236}">
                <a16:creationId xmlns:a16="http://schemas.microsoft.com/office/drawing/2014/main" id="{F708AB4B-5255-4E8E-A4B9-1D7221213496}"/>
              </a:ext>
            </a:extLst>
          </p:cNvPr>
          <p:cNvSpPr>
            <a:spLocks noGrp="1"/>
          </p:cNvSpPr>
          <p:nvPr>
            <p:ph type="title"/>
          </p:nvPr>
        </p:nvSpPr>
        <p:spPr>
          <a:xfrm>
            <a:off x="4673600" y="101600"/>
            <a:ext cx="6794500" cy="955304"/>
          </a:xfrm>
        </p:spPr>
        <p:txBody>
          <a:bodyPr>
            <a:normAutofit/>
          </a:bodyPr>
          <a:lstStyle/>
          <a:p>
            <a:r>
              <a:rPr lang="en-US" b="1" dirty="0">
                <a:cs typeface="Calibri Light"/>
              </a:rPr>
              <a:t>Pay Bills On Time – Every Time</a:t>
            </a:r>
            <a:endParaRPr lang="en-US" b="1" dirty="0"/>
          </a:p>
        </p:txBody>
      </p:sp>
      <p:sp>
        <p:nvSpPr>
          <p:cNvPr id="6" name="Content Placeholder 5"/>
          <p:cNvSpPr>
            <a:spLocks noGrp="1"/>
          </p:cNvSpPr>
          <p:nvPr>
            <p:ph idx="1"/>
          </p:nvPr>
        </p:nvSpPr>
        <p:spPr>
          <a:xfrm>
            <a:off x="4483100" y="2971800"/>
            <a:ext cx="7175500" cy="3306763"/>
          </a:xfrm>
        </p:spPr>
        <p:txBody>
          <a:bodyPr>
            <a:normAutofit fontScale="92500" lnSpcReduction="20000"/>
          </a:bodyPr>
          <a:lstStyle/>
          <a:p>
            <a:pPr fontAlgn="base">
              <a:spcAft>
                <a:spcPts val="1800"/>
              </a:spcAft>
            </a:pPr>
            <a:r>
              <a:rPr lang="en-US" b="1" dirty="0">
                <a:solidFill>
                  <a:schemeClr val="accent5"/>
                </a:solidFill>
              </a:rPr>
              <a:t>Benefits of Timely Payments</a:t>
            </a:r>
            <a:r>
              <a:rPr lang="en-US" dirty="0"/>
              <a:t>​: Consistently paying bills on time builds financial trust and improves credit scores over time</a:t>
            </a:r>
          </a:p>
          <a:p>
            <a:pPr fontAlgn="base">
              <a:spcAft>
                <a:spcPts val="1800"/>
              </a:spcAft>
            </a:pPr>
            <a:r>
              <a:rPr lang="en-US" b="1" dirty="0">
                <a:solidFill>
                  <a:schemeClr val="accent5"/>
                </a:solidFill>
              </a:rPr>
              <a:t>Use of Reminders and Automation</a:t>
            </a:r>
            <a:r>
              <a:rPr lang="en-US" dirty="0"/>
              <a:t>:</a:t>
            </a:r>
            <a:r>
              <a:rPr lang="en-US" b="1" dirty="0"/>
              <a:t> </a:t>
            </a:r>
            <a:r>
              <a:rPr lang="en-US" dirty="0"/>
              <a:t>Setting reminders or automatic payments helps avoid missed due dates and late fees​</a:t>
            </a:r>
          </a:p>
          <a:p>
            <a:pPr fontAlgn="base">
              <a:spcAft>
                <a:spcPts val="1800"/>
              </a:spcAft>
            </a:pPr>
            <a:r>
              <a:rPr lang="en-US" b="1" dirty="0">
                <a:solidFill>
                  <a:schemeClr val="accent5"/>
                </a:solidFill>
              </a:rPr>
              <a:t>Risks of Late Payments</a:t>
            </a:r>
            <a:r>
              <a:rPr lang="en-US" dirty="0"/>
              <a:t>: Even one late payment can negatively impact credit scores and financial opportunities significantly​</a:t>
            </a:r>
          </a:p>
        </p:txBody>
      </p:sp>
      <p:sp>
        <p:nvSpPr>
          <p:cNvPr id="4" name="Slide Number Placeholder 3"/>
          <p:cNvSpPr>
            <a:spLocks noGrp="1"/>
          </p:cNvSpPr>
          <p:nvPr>
            <p:ph type="sldNum" sz="quarter" idx="12"/>
          </p:nvPr>
        </p:nvSpPr>
        <p:spPr/>
        <p:txBody>
          <a:bodyPr/>
          <a:lstStyle/>
          <a:p>
            <a:fld id="{864CBB0E-C154-43BB-A603-27DACE4164ED}" type="slidenum">
              <a:rPr lang="en-US" smtClean="0"/>
              <a:t>14</a:t>
            </a:fld>
            <a:endParaRPr lang="en-US"/>
          </a:p>
        </p:txBody>
      </p:sp>
    </p:spTree>
    <p:extLst>
      <p:ext uri="{BB962C8B-B14F-4D97-AF65-F5344CB8AC3E}">
        <p14:creationId xmlns:p14="http://schemas.microsoft.com/office/powerpoint/2010/main" val="4047973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323D58-DFF8-410F-9085-4EAC721017BD}"/>
              </a:ext>
            </a:extLst>
          </p:cNvPr>
          <p:cNvSpPr>
            <a:spLocks noGrp="1"/>
          </p:cNvSpPr>
          <p:nvPr>
            <p:ph type="title"/>
          </p:nvPr>
        </p:nvSpPr>
        <p:spPr/>
        <p:txBody>
          <a:bodyPr/>
          <a:lstStyle/>
          <a:p>
            <a:r>
              <a:rPr lang="en-US" b="1" dirty="0">
                <a:solidFill>
                  <a:schemeClr val="accent1"/>
                </a:solidFill>
              </a:rPr>
              <a:t>Reduce Credit Utilization</a:t>
            </a:r>
            <a:endParaRPr lang="en-US" dirty="0">
              <a:solidFill>
                <a:schemeClr val="accent1"/>
              </a:solidFill>
            </a:endParaRPr>
          </a:p>
        </p:txBody>
      </p:sp>
      <p:sp>
        <p:nvSpPr>
          <p:cNvPr id="7" name="Content Placeholder 6">
            <a:extLst>
              <a:ext uri="{FF2B5EF4-FFF2-40B4-BE49-F238E27FC236}">
                <a16:creationId xmlns:a16="http://schemas.microsoft.com/office/drawing/2014/main" id="{19053E2E-C2F1-45F7-9CCB-B93FDD665619}"/>
              </a:ext>
            </a:extLst>
          </p:cNvPr>
          <p:cNvSpPr>
            <a:spLocks noGrp="1"/>
          </p:cNvSpPr>
          <p:nvPr>
            <p:ph idx="1"/>
          </p:nvPr>
        </p:nvSpPr>
        <p:spPr>
          <a:xfrm>
            <a:off x="533400" y="1121569"/>
            <a:ext cx="6267449" cy="5014536"/>
          </a:xfrm>
        </p:spPr>
        <p:txBody>
          <a:bodyPr>
            <a:noAutofit/>
          </a:bodyPr>
          <a:lstStyle/>
          <a:p>
            <a:pPr fontAlgn="base">
              <a:buClr>
                <a:schemeClr val="accent1"/>
              </a:buClr>
            </a:pPr>
            <a:r>
              <a:rPr lang="en-US" b="1" dirty="0"/>
              <a:t>Credit Utilization</a:t>
            </a:r>
            <a:r>
              <a:rPr lang="en-US" dirty="0"/>
              <a:t>​ is the percentage of available credit currently being used​</a:t>
            </a:r>
          </a:p>
          <a:p>
            <a:pPr fontAlgn="base">
              <a:buClr>
                <a:schemeClr val="accent1"/>
              </a:buClr>
            </a:pPr>
            <a:r>
              <a:rPr lang="en-US" dirty="0"/>
              <a:t>Strive for </a:t>
            </a:r>
            <a:r>
              <a:rPr lang="en-US" b="1" dirty="0">
                <a:solidFill>
                  <a:schemeClr val="accent1"/>
                </a:solidFill>
              </a:rPr>
              <a:t>below 30%</a:t>
            </a:r>
            <a:r>
              <a:rPr lang="en-US" dirty="0">
                <a:solidFill>
                  <a:schemeClr val="accent1"/>
                </a:solidFill>
              </a:rPr>
              <a:t>,</a:t>
            </a:r>
            <a:r>
              <a:rPr lang="en-US" b="1" dirty="0">
                <a:solidFill>
                  <a:schemeClr val="accent1"/>
                </a:solidFill>
              </a:rPr>
              <a:t> </a:t>
            </a:r>
            <a:r>
              <a:rPr lang="en-US" dirty="0"/>
              <a:t>ideally under 10% -- helps improve credit scores effectively​</a:t>
            </a:r>
          </a:p>
          <a:p>
            <a:pPr fontAlgn="base">
              <a:buClr>
                <a:schemeClr val="accent1"/>
              </a:buClr>
            </a:pPr>
            <a:r>
              <a:rPr lang="en-US" dirty="0"/>
              <a:t>High credit utilization signals financial stress and can negatively affect credit scores​</a:t>
            </a:r>
          </a:p>
          <a:p>
            <a:pPr fontAlgn="base">
              <a:buClr>
                <a:schemeClr val="accent1"/>
              </a:buClr>
            </a:pPr>
            <a:r>
              <a:rPr lang="en-US" dirty="0"/>
              <a:t>Managing Utilization effectively by </a:t>
            </a:r>
            <a:r>
              <a:rPr lang="en-US" b="1" dirty="0"/>
              <a:t>paying down balances</a:t>
            </a:r>
            <a:r>
              <a:rPr lang="en-US" dirty="0"/>
              <a:t> and </a:t>
            </a:r>
            <a:r>
              <a:rPr lang="en-US" b="1" dirty="0"/>
              <a:t>avoiding new charges </a:t>
            </a:r>
            <a:r>
              <a:rPr lang="en-US" dirty="0"/>
              <a:t>to maintain a healthy credit utilization ratio</a:t>
            </a:r>
          </a:p>
          <a:p>
            <a:pPr fontAlgn="base">
              <a:buClr>
                <a:schemeClr val="accent1"/>
              </a:buClr>
            </a:pPr>
            <a:r>
              <a:rPr lang="en-US" dirty="0"/>
              <a:t>Avoid closing paid-off credit card accounts, which artificially increases “total utilization”</a:t>
            </a:r>
          </a:p>
          <a:p>
            <a:pPr>
              <a:spcAft>
                <a:spcPts val="2400"/>
              </a:spcAft>
            </a:pPr>
            <a:endParaRPr lang="en-US" sz="2400" dirty="0"/>
          </a:p>
        </p:txBody>
      </p:sp>
      <p:pic>
        <p:nvPicPr>
          <p:cNvPr id="5" name="Picture 4"/>
          <p:cNvPicPr>
            <a:picLocks noChangeAspect="1"/>
          </p:cNvPicPr>
          <p:nvPr/>
        </p:nvPicPr>
        <p:blipFill>
          <a:blip r:embed="rId3"/>
          <a:srcRect/>
          <a:stretch>
            <a:fillRect/>
          </a:stretch>
        </p:blipFill>
        <p:spPr>
          <a:xfrm rot="2089445">
            <a:off x="8628931" y="-68453"/>
            <a:ext cx="3867566" cy="2380041"/>
          </a:xfrm>
          <a:prstGeom prst="rect">
            <a:avLst/>
          </a:prstGeom>
        </p:spPr>
      </p:pic>
      <p:sp>
        <p:nvSpPr>
          <p:cNvPr id="3" name="Slide Number Placeholder 2"/>
          <p:cNvSpPr>
            <a:spLocks noGrp="1"/>
          </p:cNvSpPr>
          <p:nvPr>
            <p:ph type="sldNum" sz="quarter" idx="12"/>
          </p:nvPr>
        </p:nvSpPr>
        <p:spPr/>
        <p:txBody>
          <a:bodyPr/>
          <a:lstStyle/>
          <a:p>
            <a:fld id="{864CBB0E-C154-43BB-A603-27DACE4164ED}" type="slidenum">
              <a:rPr lang="en-US" smtClean="0"/>
              <a:t>15</a:t>
            </a:fld>
            <a:endParaRPr lang="en-US"/>
          </a:p>
        </p:txBody>
      </p:sp>
      <p:pic>
        <p:nvPicPr>
          <p:cNvPr id="20" name="Picture 19">
            <a:extLst>
              <a:ext uri="{FF2B5EF4-FFF2-40B4-BE49-F238E27FC236}">
                <a16:creationId xmlns:a16="http://schemas.microsoft.com/office/drawing/2014/main" id="{C40E4988-F616-C3BB-B2E0-AC6AEA6D8E67}"/>
              </a:ext>
            </a:extLst>
          </p:cNvPr>
          <p:cNvPicPr>
            <a:picLocks noChangeAspect="1"/>
          </p:cNvPicPr>
          <p:nvPr/>
        </p:nvPicPr>
        <p:blipFill>
          <a:blip r:embed="rId4"/>
          <a:stretch>
            <a:fillRect/>
          </a:stretch>
        </p:blipFill>
        <p:spPr>
          <a:xfrm>
            <a:off x="6933088" y="3451201"/>
            <a:ext cx="4515759" cy="2241364"/>
          </a:xfrm>
          <a:prstGeom prst="rect">
            <a:avLst/>
          </a:prstGeom>
        </p:spPr>
      </p:pic>
    </p:spTree>
    <p:extLst>
      <p:ext uri="{BB962C8B-B14F-4D97-AF65-F5344CB8AC3E}">
        <p14:creationId xmlns:p14="http://schemas.microsoft.com/office/powerpoint/2010/main" val="1757552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38141-5EE2-2AE6-02FC-0051254F5D9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BDA5642-12AC-B4F5-8357-4007FD305065}"/>
              </a:ext>
            </a:extLst>
          </p:cNvPr>
          <p:cNvSpPr>
            <a:spLocks noGrp="1"/>
          </p:cNvSpPr>
          <p:nvPr>
            <p:ph type="title"/>
          </p:nvPr>
        </p:nvSpPr>
        <p:spPr>
          <a:xfrm>
            <a:off x="5836520" y="2"/>
            <a:ext cx="5822079" cy="1411111"/>
          </a:xfrm>
        </p:spPr>
        <p:txBody>
          <a:bodyPr/>
          <a:lstStyle/>
          <a:p>
            <a:pPr algn="ctr"/>
            <a:r>
              <a:rPr lang="en-US" b="1" dirty="0">
                <a:solidFill>
                  <a:schemeClr val="accent2"/>
                </a:solidFill>
              </a:rPr>
              <a:t>Avoid Hard Inquiries</a:t>
            </a:r>
            <a:endParaRPr lang="en-US" dirty="0">
              <a:solidFill>
                <a:schemeClr val="accent2"/>
              </a:solidFill>
            </a:endParaRPr>
          </a:p>
        </p:txBody>
      </p:sp>
      <p:sp>
        <p:nvSpPr>
          <p:cNvPr id="7" name="Content Placeholder 6">
            <a:extLst>
              <a:ext uri="{FF2B5EF4-FFF2-40B4-BE49-F238E27FC236}">
                <a16:creationId xmlns:a16="http://schemas.microsoft.com/office/drawing/2014/main" id="{3AD775A1-40B5-D38B-B442-72F611E00356}"/>
              </a:ext>
            </a:extLst>
          </p:cNvPr>
          <p:cNvSpPr>
            <a:spLocks noGrp="1"/>
          </p:cNvSpPr>
          <p:nvPr>
            <p:ph idx="1"/>
          </p:nvPr>
        </p:nvSpPr>
        <p:spPr>
          <a:xfrm>
            <a:off x="5822079" y="1241888"/>
            <a:ext cx="5758912" cy="5107610"/>
          </a:xfrm>
        </p:spPr>
        <p:txBody>
          <a:bodyPr>
            <a:noAutofit/>
          </a:bodyPr>
          <a:lstStyle/>
          <a:p>
            <a:pPr fontAlgn="base">
              <a:spcAft>
                <a:spcPts val="2400"/>
              </a:spcAft>
              <a:buClr>
                <a:schemeClr val="accent2"/>
              </a:buClr>
            </a:pPr>
            <a:r>
              <a:rPr lang="en-US" b="1" dirty="0"/>
              <a:t>Hard inquiries </a:t>
            </a:r>
            <a:r>
              <a:rPr lang="en-US" dirty="0"/>
              <a:t>occur with each credit application and can lower your credit score significantly​</a:t>
            </a:r>
          </a:p>
          <a:p>
            <a:pPr fontAlgn="base">
              <a:spcAft>
                <a:spcPts val="2400"/>
              </a:spcAft>
              <a:buClr>
                <a:schemeClr val="accent2"/>
              </a:buClr>
            </a:pPr>
            <a:r>
              <a:rPr lang="en-US" b="1" dirty="0"/>
              <a:t>Limit credit applications because a</a:t>
            </a:r>
            <a:r>
              <a:rPr lang="en-US" dirty="0"/>
              <a:t>pplying for multiple credits in a short time signals financial risk and lowers lender confidence​</a:t>
            </a:r>
          </a:p>
          <a:p>
            <a:pPr fontAlgn="base">
              <a:spcAft>
                <a:spcPts val="2400"/>
              </a:spcAft>
              <a:buClr>
                <a:schemeClr val="accent2"/>
              </a:buClr>
            </a:pPr>
            <a:r>
              <a:rPr lang="en-US" b="1" dirty="0"/>
              <a:t>Importance during rebuilding</a:t>
            </a:r>
            <a:r>
              <a:rPr lang="en-US" dirty="0"/>
              <a:t>​ -- Avoiding hard inquiries is crucial during credit rebuilding when every point in your score matters</a:t>
            </a:r>
            <a:endParaRPr lang="en-US" sz="2400" dirty="0"/>
          </a:p>
        </p:txBody>
      </p:sp>
      <p:sp>
        <p:nvSpPr>
          <p:cNvPr id="3" name="Slide Number Placeholder 2">
            <a:extLst>
              <a:ext uri="{FF2B5EF4-FFF2-40B4-BE49-F238E27FC236}">
                <a16:creationId xmlns:a16="http://schemas.microsoft.com/office/drawing/2014/main" id="{F537556F-E75C-071B-D6DA-379C3AB10B6A}"/>
              </a:ext>
            </a:extLst>
          </p:cNvPr>
          <p:cNvSpPr>
            <a:spLocks noGrp="1"/>
          </p:cNvSpPr>
          <p:nvPr>
            <p:ph type="sldNum" sz="quarter" idx="12"/>
          </p:nvPr>
        </p:nvSpPr>
        <p:spPr/>
        <p:txBody>
          <a:bodyPr/>
          <a:lstStyle/>
          <a:p>
            <a:fld id="{864CBB0E-C154-43BB-A603-27DACE4164ED}" type="slidenum">
              <a:rPr lang="en-US" smtClean="0"/>
              <a:t>16</a:t>
            </a:fld>
            <a:endParaRPr lang="en-US"/>
          </a:p>
        </p:txBody>
      </p:sp>
      <p:pic>
        <p:nvPicPr>
          <p:cNvPr id="3074" name="Picture 2" descr="Someone filling out Credit Report Request Form.">
            <a:extLst>
              <a:ext uri="{FF2B5EF4-FFF2-40B4-BE49-F238E27FC236}">
                <a16:creationId xmlns:a16="http://schemas.microsoft.com/office/drawing/2014/main" id="{95642BB3-E4FF-451C-9BCB-9C998A01A0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82207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347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45735-75C3-1754-1730-BB40B27E7169}"/>
              </a:ext>
            </a:extLst>
          </p:cNvPr>
          <p:cNvSpPr>
            <a:spLocks noGrp="1"/>
          </p:cNvSpPr>
          <p:nvPr>
            <p:ph type="title"/>
          </p:nvPr>
        </p:nvSpPr>
        <p:spPr/>
        <p:txBody>
          <a:bodyPr>
            <a:normAutofit fontScale="90000"/>
          </a:bodyPr>
          <a:lstStyle/>
          <a:p>
            <a:r>
              <a:rPr lang="en-US" dirty="0">
                <a:solidFill>
                  <a:schemeClr val="accent1"/>
                </a:solidFill>
              </a:rPr>
              <a:t>Unlike </a:t>
            </a:r>
            <a:r>
              <a:rPr lang="en-US" dirty="0">
                <a:solidFill>
                  <a:schemeClr val="accent2"/>
                </a:solidFill>
              </a:rPr>
              <a:t>Hard Inquiries</a:t>
            </a:r>
            <a:r>
              <a:rPr lang="en-US" dirty="0">
                <a:solidFill>
                  <a:schemeClr val="accent1"/>
                </a:solidFill>
              </a:rPr>
              <a:t>, Soft Inquiries </a:t>
            </a:r>
            <a:r>
              <a:rPr lang="en-US">
                <a:solidFill>
                  <a:schemeClr val="accent1"/>
                </a:solidFill>
              </a:rPr>
              <a:t>do </a:t>
            </a:r>
            <a:r>
              <a:rPr lang="en-US" u="sng">
                <a:solidFill>
                  <a:schemeClr val="accent1"/>
                </a:solidFill>
                <a:uFill>
                  <a:solidFill>
                    <a:schemeClr val="accent2"/>
                  </a:solidFill>
                </a:uFill>
              </a:rPr>
              <a:t>NOT</a:t>
            </a:r>
            <a:r>
              <a:rPr lang="en-US">
                <a:solidFill>
                  <a:schemeClr val="accent1"/>
                </a:solidFill>
              </a:rPr>
              <a:t> Impact Your </a:t>
            </a:r>
            <a:r>
              <a:rPr lang="en-US" dirty="0">
                <a:solidFill>
                  <a:schemeClr val="accent1"/>
                </a:solidFill>
              </a:rPr>
              <a:t>Credit Scores, </a:t>
            </a:r>
            <a:r>
              <a:rPr lang="en-US">
                <a:solidFill>
                  <a:schemeClr val="accent1"/>
                </a:solidFill>
              </a:rPr>
              <a:t>and There are Two </a:t>
            </a:r>
            <a:r>
              <a:rPr lang="en-US" dirty="0">
                <a:solidFill>
                  <a:schemeClr val="accent1"/>
                </a:solidFill>
              </a:rPr>
              <a:t>T</a:t>
            </a:r>
            <a:r>
              <a:rPr lang="en-US">
                <a:solidFill>
                  <a:schemeClr val="accent1"/>
                </a:solidFill>
              </a:rPr>
              <a:t>ypes </a:t>
            </a:r>
            <a:r>
              <a:rPr lang="en-US" dirty="0">
                <a:solidFill>
                  <a:schemeClr val="accent1"/>
                </a:solidFill>
              </a:rPr>
              <a:t>of </a:t>
            </a:r>
            <a:r>
              <a:rPr lang="en-US" dirty="0">
                <a:solidFill>
                  <a:schemeClr val="accent2"/>
                </a:solidFill>
              </a:rPr>
              <a:t>Soft Inquiries</a:t>
            </a:r>
          </a:p>
        </p:txBody>
      </p:sp>
      <p:sp>
        <p:nvSpPr>
          <p:cNvPr id="3" name="Content Placeholder 2">
            <a:extLst>
              <a:ext uri="{FF2B5EF4-FFF2-40B4-BE49-F238E27FC236}">
                <a16:creationId xmlns:a16="http://schemas.microsoft.com/office/drawing/2014/main" id="{BE415725-AB5A-02B8-4F86-750335A60D9E}"/>
              </a:ext>
            </a:extLst>
          </p:cNvPr>
          <p:cNvSpPr>
            <a:spLocks noGrp="1"/>
          </p:cNvSpPr>
          <p:nvPr>
            <p:ph idx="1"/>
          </p:nvPr>
        </p:nvSpPr>
        <p:spPr>
          <a:xfrm>
            <a:off x="493686" y="1442875"/>
            <a:ext cx="4214446" cy="5101929"/>
          </a:xfrm>
        </p:spPr>
        <p:txBody>
          <a:bodyPr>
            <a:normAutofit fontScale="92500" lnSpcReduction="20000"/>
          </a:bodyPr>
          <a:lstStyle/>
          <a:p>
            <a:pPr>
              <a:buClr>
                <a:schemeClr val="accent2"/>
              </a:buClr>
            </a:pPr>
            <a:r>
              <a:rPr lang="en-US" b="1" dirty="0">
                <a:solidFill>
                  <a:schemeClr val="accent1"/>
                </a:solidFill>
              </a:rPr>
              <a:t>Promotional inquiries</a:t>
            </a:r>
            <a:r>
              <a:rPr lang="en-US" dirty="0"/>
              <a:t>:</a:t>
            </a:r>
          </a:p>
          <a:p>
            <a:pPr lvl="1"/>
            <a:r>
              <a:rPr lang="en-US" b="1" dirty="0">
                <a:solidFill>
                  <a:schemeClr val="bg1"/>
                </a:solidFill>
              </a:rPr>
              <a:t>Credit offers</a:t>
            </a:r>
            <a:r>
              <a:rPr lang="en-US" dirty="0">
                <a:solidFill>
                  <a:schemeClr val="bg1"/>
                </a:solidFill>
              </a:rPr>
              <a:t>, such as pre-approved credit card</a:t>
            </a:r>
          </a:p>
          <a:p>
            <a:pPr lvl="1"/>
            <a:r>
              <a:rPr lang="en-US" b="1" dirty="0">
                <a:solidFill>
                  <a:schemeClr val="bg1"/>
                </a:solidFill>
              </a:rPr>
              <a:t>Buy Now, Pay Later Loans </a:t>
            </a:r>
            <a:r>
              <a:rPr lang="en-US" dirty="0">
                <a:solidFill>
                  <a:schemeClr val="bg1"/>
                </a:solidFill>
              </a:rPr>
              <a:t>may result in a soft inquiry</a:t>
            </a:r>
          </a:p>
          <a:p>
            <a:pPr>
              <a:buClr>
                <a:schemeClr val="accent2"/>
              </a:buClr>
            </a:pPr>
            <a:r>
              <a:rPr lang="en-US" b="1" dirty="0">
                <a:solidFill>
                  <a:schemeClr val="accent1"/>
                </a:solidFill>
              </a:rPr>
              <a:t>Account review inquiries</a:t>
            </a:r>
            <a:r>
              <a:rPr lang="en-US" dirty="0"/>
              <a:t>:</a:t>
            </a:r>
          </a:p>
          <a:p>
            <a:pPr lvl="1"/>
            <a:r>
              <a:rPr lang="en-US" b="1" dirty="0">
                <a:solidFill>
                  <a:schemeClr val="bg1"/>
                </a:solidFill>
              </a:rPr>
              <a:t>Insurance</a:t>
            </a:r>
            <a:r>
              <a:rPr lang="en-US" dirty="0">
                <a:solidFill>
                  <a:schemeClr val="bg1"/>
                </a:solidFill>
              </a:rPr>
              <a:t> underwriting, </a:t>
            </a:r>
            <a:r>
              <a:rPr lang="en-US" b="1" dirty="0">
                <a:solidFill>
                  <a:schemeClr val="bg1"/>
                </a:solidFill>
              </a:rPr>
              <a:t>employment</a:t>
            </a:r>
            <a:r>
              <a:rPr lang="en-US" dirty="0">
                <a:solidFill>
                  <a:schemeClr val="bg1"/>
                </a:solidFill>
              </a:rPr>
              <a:t> verification, </a:t>
            </a:r>
            <a:r>
              <a:rPr lang="en-US" b="1" dirty="0">
                <a:solidFill>
                  <a:schemeClr val="bg1"/>
                </a:solidFill>
              </a:rPr>
              <a:t>tenant </a:t>
            </a:r>
            <a:r>
              <a:rPr lang="en-US" dirty="0">
                <a:solidFill>
                  <a:schemeClr val="bg1"/>
                </a:solidFill>
              </a:rPr>
              <a:t>screening</a:t>
            </a:r>
          </a:p>
          <a:p>
            <a:pPr lvl="1"/>
            <a:r>
              <a:rPr lang="en-US" b="1" dirty="0">
                <a:solidFill>
                  <a:schemeClr val="bg1"/>
                </a:solidFill>
              </a:rPr>
              <a:t>Prequalification </a:t>
            </a:r>
            <a:r>
              <a:rPr lang="en-US" dirty="0">
                <a:solidFill>
                  <a:schemeClr val="bg1"/>
                </a:solidFill>
              </a:rPr>
              <a:t>for loans such as mortgage</a:t>
            </a:r>
          </a:p>
          <a:p>
            <a:pPr lvl="1"/>
            <a:r>
              <a:rPr lang="en-US" dirty="0">
                <a:solidFill>
                  <a:schemeClr val="bg1"/>
                </a:solidFill>
              </a:rPr>
              <a:t>When </a:t>
            </a:r>
            <a:r>
              <a:rPr lang="en-US" b="1" dirty="0">
                <a:solidFill>
                  <a:schemeClr val="bg1"/>
                </a:solidFill>
              </a:rPr>
              <a:t>you</a:t>
            </a:r>
            <a:r>
              <a:rPr lang="en-US" dirty="0">
                <a:solidFill>
                  <a:schemeClr val="bg1"/>
                </a:solidFill>
              </a:rPr>
              <a:t>, or a </a:t>
            </a:r>
            <a:r>
              <a:rPr lang="en-US" b="1" dirty="0">
                <a:solidFill>
                  <a:schemeClr val="bg1"/>
                </a:solidFill>
              </a:rPr>
              <a:t>lender</a:t>
            </a:r>
            <a:r>
              <a:rPr lang="en-US" dirty="0">
                <a:solidFill>
                  <a:schemeClr val="bg1"/>
                </a:solidFill>
              </a:rPr>
              <a:t> with whom you have an existing account, periodically checks your credit file</a:t>
            </a:r>
          </a:p>
        </p:txBody>
      </p:sp>
      <p:sp>
        <p:nvSpPr>
          <p:cNvPr id="4" name="Slide Number Placeholder 3">
            <a:extLst>
              <a:ext uri="{FF2B5EF4-FFF2-40B4-BE49-F238E27FC236}">
                <a16:creationId xmlns:a16="http://schemas.microsoft.com/office/drawing/2014/main" id="{5F09CDC5-EB92-FF51-3FB2-5A97619FB101}"/>
              </a:ext>
            </a:extLst>
          </p:cNvPr>
          <p:cNvSpPr>
            <a:spLocks noGrp="1"/>
          </p:cNvSpPr>
          <p:nvPr>
            <p:ph type="sldNum" sz="quarter" idx="12"/>
          </p:nvPr>
        </p:nvSpPr>
        <p:spPr/>
        <p:txBody>
          <a:bodyPr/>
          <a:lstStyle/>
          <a:p>
            <a:fld id="{864CBB0E-C154-43BB-A603-27DACE4164ED}" type="slidenum">
              <a:rPr lang="en-US" smtClean="0"/>
              <a:t>17</a:t>
            </a:fld>
            <a:endParaRPr lang="en-US"/>
          </a:p>
        </p:txBody>
      </p:sp>
      <p:pic>
        <p:nvPicPr>
          <p:cNvPr id="6" name="Picture 5">
            <a:extLst>
              <a:ext uri="{FF2B5EF4-FFF2-40B4-BE49-F238E27FC236}">
                <a16:creationId xmlns:a16="http://schemas.microsoft.com/office/drawing/2014/main" id="{D506B384-430E-8971-7D42-2AED1339807F}"/>
              </a:ext>
            </a:extLst>
          </p:cNvPr>
          <p:cNvPicPr>
            <a:picLocks noChangeAspect="1"/>
          </p:cNvPicPr>
          <p:nvPr/>
        </p:nvPicPr>
        <p:blipFill>
          <a:blip r:embed="rId3"/>
          <a:stretch>
            <a:fillRect/>
          </a:stretch>
        </p:blipFill>
        <p:spPr>
          <a:xfrm>
            <a:off x="4827274" y="1404334"/>
            <a:ext cx="6977866" cy="4930397"/>
          </a:xfrm>
          <a:prstGeom prst="rect">
            <a:avLst/>
          </a:prstGeom>
        </p:spPr>
      </p:pic>
      <p:sp>
        <p:nvSpPr>
          <p:cNvPr id="7" name="TextBox 6">
            <a:extLst>
              <a:ext uri="{FF2B5EF4-FFF2-40B4-BE49-F238E27FC236}">
                <a16:creationId xmlns:a16="http://schemas.microsoft.com/office/drawing/2014/main" id="{6DE4848E-D167-6925-E7CD-E5819D204B4F}"/>
              </a:ext>
            </a:extLst>
          </p:cNvPr>
          <p:cNvSpPr txBox="1"/>
          <p:nvPr/>
        </p:nvSpPr>
        <p:spPr>
          <a:xfrm>
            <a:off x="4747846" y="6313972"/>
            <a:ext cx="3739661" cy="230832"/>
          </a:xfrm>
          <a:prstGeom prst="rect">
            <a:avLst/>
          </a:prstGeom>
          <a:noFill/>
        </p:spPr>
        <p:txBody>
          <a:bodyPr wrap="square" rtlCol="0">
            <a:spAutoFit/>
          </a:bodyPr>
          <a:lstStyle/>
          <a:p>
            <a:r>
              <a:rPr lang="en-US" sz="900" dirty="0">
                <a:solidFill>
                  <a:schemeClr val="bg1"/>
                </a:solidFill>
              </a:rPr>
              <a:t>Source: </a:t>
            </a:r>
            <a:r>
              <a:rPr lang="en-US" sz="900" dirty="0">
                <a:solidFill>
                  <a:schemeClr val="bg1"/>
                </a:solidFill>
                <a:hlinkClick r:id="rId4"/>
              </a:rPr>
              <a:t>www.transunion.com/blog/credit-advice/what-is-a-soft-inquiry</a:t>
            </a:r>
            <a:r>
              <a:rPr lang="en-US" sz="900" dirty="0">
                <a:solidFill>
                  <a:schemeClr val="bg1"/>
                </a:solidFill>
              </a:rPr>
              <a:t> </a:t>
            </a:r>
          </a:p>
        </p:txBody>
      </p:sp>
    </p:spTree>
    <p:extLst>
      <p:ext uri="{BB962C8B-B14F-4D97-AF65-F5344CB8AC3E}">
        <p14:creationId xmlns:p14="http://schemas.microsoft.com/office/powerpoint/2010/main" val="3208404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8AB4B-5255-4E8E-A4B9-1D7221213496}"/>
              </a:ext>
            </a:extLst>
          </p:cNvPr>
          <p:cNvSpPr>
            <a:spLocks noGrp="1"/>
          </p:cNvSpPr>
          <p:nvPr>
            <p:ph type="title"/>
          </p:nvPr>
        </p:nvSpPr>
        <p:spPr/>
        <p:txBody>
          <a:bodyPr>
            <a:normAutofit/>
          </a:bodyPr>
          <a:lstStyle/>
          <a:p>
            <a:r>
              <a:rPr lang="en-US" b="1">
                <a:cs typeface="Calibri Light"/>
              </a:rPr>
              <a:t>More Credit Management Tips…</a:t>
            </a:r>
            <a:endParaRPr lang="en-US" b="1"/>
          </a:p>
        </p:txBody>
      </p:sp>
      <p:sp>
        <p:nvSpPr>
          <p:cNvPr id="5" name="Text Placeholder 4"/>
          <p:cNvSpPr>
            <a:spLocks noGrp="1"/>
          </p:cNvSpPr>
          <p:nvPr>
            <p:ph type="body" idx="1"/>
          </p:nvPr>
        </p:nvSpPr>
        <p:spPr>
          <a:prstGeom prst="roundRect">
            <a:avLst>
              <a:gd name="adj" fmla="val 50000"/>
            </a:avLst>
          </a:prstGeom>
          <a:solidFill>
            <a:schemeClr val="accent1"/>
          </a:solidFill>
          <a:ln>
            <a:solidFill>
              <a:schemeClr val="accent1"/>
            </a:solidFill>
          </a:ln>
        </p:spPr>
        <p:txBody>
          <a:bodyPr anchor="ctr"/>
          <a:lstStyle/>
          <a:p>
            <a:r>
              <a:rPr lang="en-US">
                <a:solidFill>
                  <a:schemeClr val="tx1"/>
                </a:solidFill>
              </a:rPr>
              <a:t>Set Goals</a:t>
            </a:r>
          </a:p>
        </p:txBody>
      </p:sp>
      <p:sp>
        <p:nvSpPr>
          <p:cNvPr id="6" name="Content Placeholder 5"/>
          <p:cNvSpPr>
            <a:spLocks noGrp="1"/>
          </p:cNvSpPr>
          <p:nvPr>
            <p:ph sz="half" idx="2"/>
          </p:nvPr>
        </p:nvSpPr>
        <p:spPr/>
        <p:txBody>
          <a:bodyPr>
            <a:normAutofit fontScale="77500" lnSpcReduction="20000"/>
          </a:bodyPr>
          <a:lstStyle/>
          <a:p>
            <a:pPr marL="457200" indent="-457200">
              <a:lnSpc>
                <a:spcPts val="3500"/>
              </a:lnSpc>
              <a:spcAft>
                <a:spcPts val="800"/>
              </a:spcAft>
              <a:buClr>
                <a:schemeClr val="accent1"/>
              </a:buClr>
              <a:buFont typeface="Wingdings" panose="05000000000000000000" pitchFamily="2" charset="2"/>
              <a:buChar char="ü"/>
            </a:pPr>
            <a:r>
              <a:rPr lang="en-US" sz="2200" dirty="0">
                <a:solidFill>
                  <a:schemeClr val="bg1"/>
                </a:solidFill>
              </a:rPr>
              <a:t>Monitor your transactions</a:t>
            </a:r>
          </a:p>
          <a:p>
            <a:pPr marL="457200" indent="-457200">
              <a:lnSpc>
                <a:spcPts val="3500"/>
              </a:lnSpc>
              <a:spcAft>
                <a:spcPts val="800"/>
              </a:spcAft>
              <a:buClr>
                <a:schemeClr val="accent1"/>
              </a:buClr>
              <a:buFont typeface="Wingdings" panose="05000000000000000000" pitchFamily="2" charset="2"/>
              <a:buChar char="ü"/>
            </a:pPr>
            <a:r>
              <a:rPr lang="en-US" sz="2200" dirty="0">
                <a:solidFill>
                  <a:schemeClr val="bg1"/>
                </a:solidFill>
              </a:rPr>
              <a:t>Check your credit report at least every three months</a:t>
            </a:r>
          </a:p>
          <a:p>
            <a:pPr marL="457200" indent="-457200">
              <a:lnSpc>
                <a:spcPts val="3500"/>
              </a:lnSpc>
              <a:spcAft>
                <a:spcPts val="800"/>
              </a:spcAft>
              <a:buClr>
                <a:schemeClr val="accent1"/>
              </a:buClr>
              <a:buFont typeface="Wingdings" panose="05000000000000000000" pitchFamily="2" charset="2"/>
              <a:buChar char="ü"/>
            </a:pPr>
            <a:r>
              <a:rPr lang="en-US" sz="2200" dirty="0">
                <a:solidFill>
                  <a:schemeClr val="bg1"/>
                </a:solidFill>
              </a:rPr>
              <a:t>Improve your credit score 50 points or to above 650</a:t>
            </a:r>
          </a:p>
          <a:p>
            <a:pPr marL="457200" indent="-457200">
              <a:lnSpc>
                <a:spcPts val="3500"/>
              </a:lnSpc>
              <a:spcAft>
                <a:spcPts val="800"/>
              </a:spcAft>
              <a:buClr>
                <a:schemeClr val="accent1"/>
              </a:buClr>
              <a:buFont typeface="Wingdings" panose="05000000000000000000" pitchFamily="2" charset="2"/>
              <a:buChar char="ü"/>
            </a:pPr>
            <a:r>
              <a:rPr lang="en-US" sz="2200" dirty="0">
                <a:solidFill>
                  <a:schemeClr val="bg1"/>
                </a:solidFill>
              </a:rPr>
              <a:t>Reduce your credit balances to below 30% of available credit limit</a:t>
            </a:r>
          </a:p>
          <a:p>
            <a:pPr marL="457200" indent="-457200">
              <a:lnSpc>
                <a:spcPts val="3500"/>
              </a:lnSpc>
              <a:spcAft>
                <a:spcPts val="800"/>
              </a:spcAft>
              <a:buClr>
                <a:schemeClr val="accent1"/>
              </a:buClr>
              <a:buFont typeface="Wingdings" panose="05000000000000000000" pitchFamily="2" charset="2"/>
              <a:buChar char="ü"/>
            </a:pPr>
            <a:r>
              <a:rPr lang="en-US" sz="2200" dirty="0">
                <a:solidFill>
                  <a:schemeClr val="bg1"/>
                </a:solidFill>
              </a:rPr>
              <a:t>Create a budget and stick to it</a:t>
            </a:r>
          </a:p>
          <a:p>
            <a:pPr>
              <a:spcAft>
                <a:spcPts val="800"/>
              </a:spcAft>
              <a:buClr>
                <a:schemeClr val="accent1"/>
              </a:buClr>
            </a:pPr>
            <a:endParaRPr lang="en-US" sz="2200" dirty="0"/>
          </a:p>
        </p:txBody>
      </p:sp>
      <p:sp>
        <p:nvSpPr>
          <p:cNvPr id="8" name="Text Placeholder 7"/>
          <p:cNvSpPr>
            <a:spLocks noGrp="1"/>
          </p:cNvSpPr>
          <p:nvPr>
            <p:ph type="body" sz="quarter" idx="3"/>
          </p:nvPr>
        </p:nvSpPr>
        <p:spPr>
          <a:prstGeom prst="roundRect">
            <a:avLst>
              <a:gd name="adj" fmla="val 50000"/>
            </a:avLst>
          </a:prstGeom>
          <a:solidFill>
            <a:schemeClr val="accent3"/>
          </a:solidFill>
          <a:ln>
            <a:solidFill>
              <a:schemeClr val="accent3"/>
            </a:solidFill>
          </a:ln>
        </p:spPr>
        <p:txBody>
          <a:bodyPr anchor="ctr"/>
          <a:lstStyle/>
          <a:p>
            <a:r>
              <a:rPr lang="en-US">
                <a:solidFill>
                  <a:schemeClr val="tx1"/>
                </a:solidFill>
              </a:rPr>
              <a:t>Clean up your records</a:t>
            </a:r>
          </a:p>
        </p:txBody>
      </p:sp>
      <p:sp>
        <p:nvSpPr>
          <p:cNvPr id="9" name="Content Placeholder 8"/>
          <p:cNvSpPr>
            <a:spLocks noGrp="1"/>
          </p:cNvSpPr>
          <p:nvPr>
            <p:ph sz="quarter" idx="4"/>
          </p:nvPr>
        </p:nvSpPr>
        <p:spPr/>
        <p:txBody>
          <a:bodyPr>
            <a:normAutofit fontScale="77500" lnSpcReduction="20000"/>
          </a:bodyPr>
          <a:lstStyle/>
          <a:p>
            <a:pPr marL="457200" indent="-457200">
              <a:lnSpc>
                <a:spcPts val="3500"/>
              </a:lnSpc>
              <a:spcAft>
                <a:spcPts val="800"/>
              </a:spcAft>
              <a:buClr>
                <a:srgbClr val="92D050"/>
              </a:buClr>
            </a:pPr>
            <a:r>
              <a:rPr lang="en-US" sz="2200" dirty="0">
                <a:solidFill>
                  <a:schemeClr val="bg1"/>
                </a:solidFill>
              </a:rPr>
              <a:t>Dispute inaccuracies on your credit report</a:t>
            </a:r>
          </a:p>
          <a:p>
            <a:pPr marL="457200" indent="-457200">
              <a:lnSpc>
                <a:spcPts val="3500"/>
              </a:lnSpc>
              <a:spcAft>
                <a:spcPts val="800"/>
              </a:spcAft>
              <a:buClr>
                <a:srgbClr val="92D050"/>
              </a:buClr>
            </a:pPr>
            <a:r>
              <a:rPr lang="en-US" sz="2200" dirty="0">
                <a:solidFill>
                  <a:schemeClr val="bg1"/>
                </a:solidFill>
              </a:rPr>
              <a:t>Remove expired debts and collection accounts</a:t>
            </a:r>
          </a:p>
          <a:p>
            <a:pPr marL="457200" indent="-457200">
              <a:lnSpc>
                <a:spcPts val="3500"/>
              </a:lnSpc>
              <a:spcAft>
                <a:spcPts val="800"/>
              </a:spcAft>
              <a:buClr>
                <a:srgbClr val="92D050"/>
              </a:buClr>
            </a:pPr>
            <a:r>
              <a:rPr lang="en-US" sz="2200" dirty="0">
                <a:solidFill>
                  <a:schemeClr val="bg1"/>
                </a:solidFill>
              </a:rPr>
              <a:t>Consider refinancing a credit balance</a:t>
            </a:r>
          </a:p>
          <a:p>
            <a:pPr marL="457200" indent="-457200">
              <a:lnSpc>
                <a:spcPts val="3500"/>
              </a:lnSpc>
              <a:spcAft>
                <a:spcPts val="800"/>
              </a:spcAft>
              <a:buClr>
                <a:srgbClr val="92D050"/>
              </a:buClr>
            </a:pPr>
            <a:r>
              <a:rPr lang="en-US" sz="2200" dirty="0">
                <a:solidFill>
                  <a:schemeClr val="bg1"/>
                </a:solidFill>
              </a:rPr>
              <a:t>Guard against identity theft</a:t>
            </a:r>
          </a:p>
          <a:p>
            <a:pPr>
              <a:spcAft>
                <a:spcPts val="800"/>
              </a:spcAft>
            </a:pPr>
            <a:endParaRPr lang="en-US" sz="2200" dirty="0"/>
          </a:p>
        </p:txBody>
      </p:sp>
      <p:sp>
        <p:nvSpPr>
          <p:cNvPr id="3" name="Slide Number Placeholder 2"/>
          <p:cNvSpPr>
            <a:spLocks noGrp="1"/>
          </p:cNvSpPr>
          <p:nvPr>
            <p:ph type="sldNum" sz="quarter" idx="12"/>
          </p:nvPr>
        </p:nvSpPr>
        <p:spPr/>
        <p:txBody>
          <a:bodyPr/>
          <a:lstStyle/>
          <a:p>
            <a:fld id="{864CBB0E-C154-43BB-A603-27DACE4164ED}" type="slidenum">
              <a:rPr lang="en-US" smtClean="0"/>
              <a:t>18</a:t>
            </a:fld>
            <a:endParaRPr lang="en-US"/>
          </a:p>
        </p:txBody>
      </p:sp>
    </p:spTree>
    <p:extLst>
      <p:ext uri="{BB962C8B-B14F-4D97-AF65-F5344CB8AC3E}">
        <p14:creationId xmlns:p14="http://schemas.microsoft.com/office/powerpoint/2010/main" val="63411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If You Find a Mistake…</a:t>
            </a:r>
          </a:p>
        </p:txBody>
      </p:sp>
      <p:grpSp>
        <p:nvGrpSpPr>
          <p:cNvPr id="19" name="Group 18"/>
          <p:cNvGrpSpPr/>
          <p:nvPr/>
        </p:nvGrpSpPr>
        <p:grpSpPr>
          <a:xfrm>
            <a:off x="762000" y="2959100"/>
            <a:ext cx="1905000" cy="2571670"/>
            <a:chOff x="723900" y="3883025"/>
            <a:chExt cx="1905000" cy="2571670"/>
          </a:xfrm>
        </p:grpSpPr>
        <p:sp>
          <p:nvSpPr>
            <p:cNvPr id="5" name="L-Shape 4"/>
            <p:cNvSpPr/>
            <p:nvPr/>
          </p:nvSpPr>
          <p:spPr>
            <a:xfrm rot="5400000">
              <a:off x="1000125" y="3606800"/>
              <a:ext cx="1352550" cy="1905000"/>
            </a:xfrm>
            <a:prstGeom prst="corner">
              <a:avLst>
                <a:gd name="adj1" fmla="val 8917"/>
                <a:gd name="adj2" fmla="val 9308"/>
              </a:avLst>
            </a:prstGeom>
            <a:solidFill>
              <a:schemeClr val="accent6"/>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14400" y="4077255"/>
              <a:ext cx="1645920" cy="2377440"/>
            </a:xfrm>
            <a:prstGeom prst="rect">
              <a:avLst/>
            </a:prstGeom>
          </p:spPr>
          <p:txBody>
            <a:bodyPr wrap="square" lIns="36576" tIns="36576" rIns="36576" bIns="36576">
              <a:spAutoFit/>
            </a:bodyPr>
            <a:lstStyle/>
            <a:p>
              <a:pPr lvl="0"/>
              <a:r>
                <a:rPr lang="en-US" sz="2000">
                  <a:solidFill>
                    <a:schemeClr val="bg1"/>
                  </a:solidFill>
                  <a:latin typeface="Arial" panose="020B0604020202020204" pitchFamily="34" charset="0"/>
                  <a:cs typeface="Arial" panose="020B0604020202020204" pitchFamily="34" charset="0"/>
                </a:rPr>
                <a:t>First, correctly identify inaccurate information</a:t>
              </a:r>
            </a:p>
          </p:txBody>
        </p:sp>
      </p:grpSp>
      <p:grpSp>
        <p:nvGrpSpPr>
          <p:cNvPr id="18" name="Group 17"/>
          <p:cNvGrpSpPr/>
          <p:nvPr/>
        </p:nvGrpSpPr>
        <p:grpSpPr>
          <a:xfrm>
            <a:off x="2962275" y="2353960"/>
            <a:ext cx="1905000" cy="2860685"/>
            <a:chOff x="2946400" y="3336132"/>
            <a:chExt cx="1905000" cy="2860685"/>
          </a:xfrm>
        </p:grpSpPr>
        <p:sp>
          <p:nvSpPr>
            <p:cNvPr id="6" name="L-Shape 5"/>
            <p:cNvSpPr/>
            <p:nvPr/>
          </p:nvSpPr>
          <p:spPr>
            <a:xfrm rot="5400000">
              <a:off x="3222625" y="3059907"/>
              <a:ext cx="1352550" cy="1905000"/>
            </a:xfrm>
            <a:prstGeom prst="corner">
              <a:avLst>
                <a:gd name="adj1" fmla="val 8917"/>
                <a:gd name="adj2" fmla="val 9308"/>
              </a:avLst>
            </a:prstGeom>
            <a:solidFill>
              <a:schemeClr val="accent3"/>
            </a:solidFill>
            <a:ln w="12700" cap="flat" algn="ctr">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130721" y="3545057"/>
              <a:ext cx="1645920" cy="2651760"/>
            </a:xfrm>
            <a:prstGeom prst="rect">
              <a:avLst/>
            </a:prstGeom>
          </p:spPr>
          <p:txBody>
            <a:bodyPr wrap="square" lIns="36576" tIns="36576" rIns="36576" bIns="36576">
              <a:spAutoFit/>
            </a:bodyPr>
            <a:lstStyle/>
            <a:p>
              <a:pPr lvl="0"/>
              <a:r>
                <a:rPr lang="en-US" sz="2000">
                  <a:solidFill>
                    <a:schemeClr val="bg1"/>
                  </a:solidFill>
                  <a:latin typeface="Arial" panose="020B0604020202020204" pitchFamily="34" charset="0"/>
                  <a:cs typeface="Arial" panose="020B0604020202020204" pitchFamily="34" charset="0"/>
                </a:rPr>
                <a:t>Next, contact the company responsible for the inaccuracy and try to resolve the issue</a:t>
              </a:r>
            </a:p>
          </p:txBody>
        </p:sp>
      </p:grpSp>
      <p:grpSp>
        <p:nvGrpSpPr>
          <p:cNvPr id="17" name="Group 16"/>
          <p:cNvGrpSpPr/>
          <p:nvPr/>
        </p:nvGrpSpPr>
        <p:grpSpPr>
          <a:xfrm>
            <a:off x="5162550" y="1886128"/>
            <a:ext cx="1905000" cy="2723376"/>
            <a:chOff x="5245100" y="2789238"/>
            <a:chExt cx="1905000" cy="2723376"/>
          </a:xfrm>
        </p:grpSpPr>
        <p:sp>
          <p:nvSpPr>
            <p:cNvPr id="7" name="L-Shape 6"/>
            <p:cNvSpPr/>
            <p:nvPr/>
          </p:nvSpPr>
          <p:spPr>
            <a:xfrm rot="5400000">
              <a:off x="5521325" y="2513013"/>
              <a:ext cx="1352550" cy="1905000"/>
            </a:xfrm>
            <a:prstGeom prst="corner">
              <a:avLst>
                <a:gd name="adj1" fmla="val 8917"/>
                <a:gd name="adj2" fmla="val 9308"/>
              </a:avLst>
            </a:prstGeom>
            <a:solidFill>
              <a:schemeClr val="accent4"/>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435600" y="2976535"/>
              <a:ext cx="1645920" cy="2536079"/>
            </a:xfrm>
            <a:prstGeom prst="rect">
              <a:avLst/>
            </a:prstGeom>
          </p:spPr>
          <p:txBody>
            <a:bodyPr wrap="square" lIns="36576" tIns="36576" rIns="36576" bIns="36576">
              <a:spAutoFit/>
            </a:bodyPr>
            <a:lstStyle/>
            <a:p>
              <a:pPr lvl="0"/>
              <a:r>
                <a:rPr lang="en-US" sz="2000">
                  <a:solidFill>
                    <a:schemeClr val="bg1"/>
                  </a:solidFill>
                  <a:latin typeface="Arial" panose="020B0604020202020204" pitchFamily="34" charset="0"/>
                  <a:cs typeface="Arial" panose="020B0604020202020204" pitchFamily="34" charset="0"/>
                </a:rPr>
                <a:t>If this does not work, contact the credit reporting agency reporting the inaccurate information </a:t>
              </a:r>
            </a:p>
          </p:txBody>
        </p:sp>
      </p:grpSp>
      <p:grpSp>
        <p:nvGrpSpPr>
          <p:cNvPr id="16" name="Group 15"/>
          <p:cNvGrpSpPr/>
          <p:nvPr/>
        </p:nvGrpSpPr>
        <p:grpSpPr>
          <a:xfrm>
            <a:off x="7362825" y="1392163"/>
            <a:ext cx="1905000" cy="2749509"/>
            <a:chOff x="7480300" y="2242344"/>
            <a:chExt cx="1905000" cy="2749509"/>
          </a:xfrm>
        </p:grpSpPr>
        <p:sp>
          <p:nvSpPr>
            <p:cNvPr id="8" name="L-Shape 7"/>
            <p:cNvSpPr/>
            <p:nvPr/>
          </p:nvSpPr>
          <p:spPr>
            <a:xfrm rot="5400000">
              <a:off x="7756525" y="1966119"/>
              <a:ext cx="1352550" cy="1905000"/>
            </a:xfrm>
            <a:prstGeom prst="corner">
              <a:avLst>
                <a:gd name="adj1" fmla="val 8917"/>
                <a:gd name="adj2" fmla="val 9308"/>
              </a:avLst>
            </a:prstGeom>
            <a:solidFill>
              <a:schemeClr val="accent1"/>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655882" y="2431533"/>
              <a:ext cx="1645920" cy="2560320"/>
            </a:xfrm>
            <a:prstGeom prst="rect">
              <a:avLst/>
            </a:prstGeom>
          </p:spPr>
          <p:txBody>
            <a:bodyPr wrap="square" lIns="36576" tIns="36576" rIns="36576" bIns="36576">
              <a:spAutoFit/>
            </a:bodyPr>
            <a:lstStyle/>
            <a:p>
              <a:pPr lvl="0"/>
              <a:r>
                <a:rPr lang="en-US" sz="2000">
                  <a:solidFill>
                    <a:schemeClr val="bg1"/>
                  </a:solidFill>
                  <a:latin typeface="Arial" panose="020B0604020202020204" pitchFamily="34" charset="0"/>
                  <a:cs typeface="Arial" panose="020B0604020202020204" pitchFamily="34" charset="0"/>
                </a:rPr>
                <a:t>Credit reporting agency will investigate the issue </a:t>
              </a:r>
            </a:p>
          </p:txBody>
        </p:sp>
      </p:grpSp>
      <p:grpSp>
        <p:nvGrpSpPr>
          <p:cNvPr id="15" name="Group 14"/>
          <p:cNvGrpSpPr/>
          <p:nvPr/>
        </p:nvGrpSpPr>
        <p:grpSpPr>
          <a:xfrm>
            <a:off x="9563100" y="919243"/>
            <a:ext cx="1905000" cy="2728464"/>
            <a:chOff x="9563100" y="1593850"/>
            <a:chExt cx="1905000" cy="2728464"/>
          </a:xfrm>
        </p:grpSpPr>
        <p:sp>
          <p:nvSpPr>
            <p:cNvPr id="9" name="L-Shape 8"/>
            <p:cNvSpPr/>
            <p:nvPr/>
          </p:nvSpPr>
          <p:spPr>
            <a:xfrm rot="5400000">
              <a:off x="9839325" y="1317625"/>
              <a:ext cx="1352550" cy="1905000"/>
            </a:xfrm>
            <a:prstGeom prst="corner">
              <a:avLst>
                <a:gd name="adj1" fmla="val 8917"/>
                <a:gd name="adj2" fmla="val 9308"/>
              </a:avLst>
            </a:prstGeom>
            <a:solidFill>
              <a:schemeClr val="accent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753600" y="1786235"/>
              <a:ext cx="1645920" cy="2536079"/>
            </a:xfrm>
            <a:prstGeom prst="rect">
              <a:avLst/>
            </a:prstGeom>
          </p:spPr>
          <p:txBody>
            <a:bodyPr wrap="square" lIns="36576" tIns="36576" rIns="36576" bIns="36576">
              <a:spAutoFit/>
            </a:bodyPr>
            <a:lstStyle/>
            <a:p>
              <a:pPr lvl="0"/>
              <a:r>
                <a:rPr lang="en-US" sz="2000">
                  <a:solidFill>
                    <a:schemeClr val="bg1"/>
                  </a:solidFill>
                  <a:latin typeface="Arial" panose="020B0604020202020204" pitchFamily="34" charset="0"/>
                  <a:cs typeface="Arial" panose="020B0604020202020204" pitchFamily="34" charset="0"/>
                </a:rPr>
                <a:t>At the conclusion </a:t>
              </a:r>
              <a:br>
                <a:rPr lang="en-US" sz="2000">
                  <a:solidFill>
                    <a:schemeClr val="bg1"/>
                  </a:solidFill>
                  <a:latin typeface="Arial" panose="020B0604020202020204" pitchFamily="34" charset="0"/>
                  <a:cs typeface="Arial" panose="020B0604020202020204" pitchFamily="34" charset="0"/>
                </a:rPr>
              </a:br>
              <a:r>
                <a:rPr lang="en-US" sz="2000">
                  <a:solidFill>
                    <a:schemeClr val="bg1"/>
                  </a:solidFill>
                  <a:latin typeface="Arial" panose="020B0604020202020204" pitchFamily="34" charset="0"/>
                  <a:cs typeface="Arial" panose="020B0604020202020204" pitchFamily="34" charset="0"/>
                </a:rPr>
                <a:t>of the investigation, or within 30 days, you’ll be notified of the outcome</a:t>
              </a:r>
            </a:p>
          </p:txBody>
        </p:sp>
      </p:grpSp>
      <p:sp>
        <p:nvSpPr>
          <p:cNvPr id="21" name="Rectangle 20"/>
          <p:cNvSpPr/>
          <p:nvPr/>
        </p:nvSpPr>
        <p:spPr>
          <a:xfrm>
            <a:off x="0" y="5384800"/>
            <a:ext cx="12192000" cy="801688"/>
          </a:xfrm>
          <a:prstGeom prst="rect">
            <a:avLst/>
          </a:prstGeom>
          <a:gradFill>
            <a:gsLst>
              <a:gs pos="0">
                <a:schemeClr val="accent3">
                  <a:alpha val="50000"/>
                </a:schemeClr>
              </a:gs>
              <a:gs pos="100000">
                <a:schemeClr val="accent3">
                  <a:lumMod val="50000"/>
                  <a:alpha val="70000"/>
                </a:schemeClr>
              </a:gs>
            </a:gsLst>
            <a:lin ang="0" scaled="1"/>
            <a:tileRect/>
          </a:gra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Ins="548640" rtlCol="0" anchor="ctr"/>
          <a:lstStyle/>
          <a:p>
            <a:pPr algn="r"/>
            <a:r>
              <a:rPr lang="en-US" sz="2400"/>
              <a:t>You have the right to dispute inaccurate information on your credit report</a:t>
            </a:r>
          </a:p>
        </p:txBody>
      </p:sp>
      <p:sp>
        <p:nvSpPr>
          <p:cNvPr id="3" name="Slide Number Placeholder 2"/>
          <p:cNvSpPr>
            <a:spLocks noGrp="1"/>
          </p:cNvSpPr>
          <p:nvPr>
            <p:ph type="sldNum" sz="quarter" idx="12"/>
          </p:nvPr>
        </p:nvSpPr>
        <p:spPr/>
        <p:txBody>
          <a:bodyPr/>
          <a:lstStyle/>
          <a:p>
            <a:fld id="{864CBB0E-C154-43BB-A603-27DACE4164ED}" type="slidenum">
              <a:rPr lang="en-US" smtClean="0"/>
              <a:t>19</a:t>
            </a:fld>
            <a:endParaRPr lang="en-US"/>
          </a:p>
        </p:txBody>
      </p:sp>
    </p:spTree>
    <p:extLst>
      <p:ext uri="{BB962C8B-B14F-4D97-AF65-F5344CB8AC3E}">
        <p14:creationId xmlns:p14="http://schemas.microsoft.com/office/powerpoint/2010/main" val="354265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B6C53-1BBD-467F-84A9-73F3E1BBF80B}"/>
              </a:ext>
            </a:extLst>
          </p:cNvPr>
          <p:cNvSpPr>
            <a:spLocks noGrp="1"/>
          </p:cNvSpPr>
          <p:nvPr>
            <p:ph type="title"/>
          </p:nvPr>
        </p:nvSpPr>
        <p:spPr/>
        <p:txBody>
          <a:bodyPr>
            <a:normAutofit/>
          </a:bodyPr>
          <a:lstStyle/>
          <a:p>
            <a:r>
              <a:rPr lang="en-US" b="1" dirty="0"/>
              <a:t>Let’s Review: What is </a:t>
            </a:r>
            <a:r>
              <a:rPr lang="en-US" i="1" dirty="0">
                <a:solidFill>
                  <a:schemeClr val="accent1"/>
                </a:solidFill>
              </a:rPr>
              <a:t>C</a:t>
            </a:r>
            <a:r>
              <a:rPr lang="en-US" b="1" i="1" dirty="0">
                <a:solidFill>
                  <a:schemeClr val="accent1"/>
                </a:solidFill>
              </a:rPr>
              <a:t>redit?</a:t>
            </a:r>
          </a:p>
        </p:txBody>
      </p:sp>
      <p:sp>
        <p:nvSpPr>
          <p:cNvPr id="4" name="Slide Number Placeholder 3"/>
          <p:cNvSpPr>
            <a:spLocks noGrp="1"/>
          </p:cNvSpPr>
          <p:nvPr>
            <p:ph type="sldNum" sz="quarter" idx="12"/>
          </p:nvPr>
        </p:nvSpPr>
        <p:spPr/>
        <p:txBody>
          <a:bodyPr/>
          <a:lstStyle/>
          <a:p>
            <a:fld id="{864CBB0E-C154-43BB-A603-27DACE4164ED}" type="slidenum">
              <a:rPr lang="en-US" smtClean="0"/>
              <a:t>2</a:t>
            </a:fld>
            <a:endParaRPr lang="en-US"/>
          </a:p>
        </p:txBody>
      </p:sp>
      <p:sp>
        <p:nvSpPr>
          <p:cNvPr id="3" name="Content Placeholder 2">
            <a:extLst>
              <a:ext uri="{FF2B5EF4-FFF2-40B4-BE49-F238E27FC236}">
                <a16:creationId xmlns:a16="http://schemas.microsoft.com/office/drawing/2014/main" id="{A1C1488D-460E-4110-99DD-A2C13C1C0453}"/>
              </a:ext>
            </a:extLst>
          </p:cNvPr>
          <p:cNvSpPr>
            <a:spLocks noGrp="1"/>
          </p:cNvSpPr>
          <p:nvPr>
            <p:ph sz="half" idx="4294967295"/>
          </p:nvPr>
        </p:nvSpPr>
        <p:spPr>
          <a:xfrm>
            <a:off x="5295900" y="1562100"/>
            <a:ext cx="6362700" cy="3224212"/>
          </a:xfrm>
        </p:spPr>
        <p:txBody>
          <a:bodyPr>
            <a:normAutofit/>
          </a:bodyPr>
          <a:lstStyle/>
          <a:p>
            <a:pPr>
              <a:spcAft>
                <a:spcPts val="2400"/>
              </a:spcAft>
              <a:buClr>
                <a:schemeClr val="accent1"/>
              </a:buClr>
            </a:pPr>
            <a:r>
              <a:rPr lang="en-US" sz="2800"/>
              <a:t>Credit is the ability to borrow money</a:t>
            </a:r>
          </a:p>
          <a:p>
            <a:pPr>
              <a:spcAft>
                <a:spcPts val="2400"/>
              </a:spcAft>
              <a:buClr>
                <a:schemeClr val="accent1"/>
              </a:buClr>
            </a:pPr>
            <a:r>
              <a:rPr lang="en-US" sz="2800"/>
              <a:t>Borrowing money creates debt</a:t>
            </a:r>
          </a:p>
          <a:p>
            <a:pPr>
              <a:spcAft>
                <a:spcPts val="2400"/>
              </a:spcAft>
              <a:buClr>
                <a:schemeClr val="accent1"/>
              </a:buClr>
            </a:pPr>
            <a:r>
              <a:rPr lang="en-US" sz="2800"/>
              <a:t>Debt is what you owe</a:t>
            </a:r>
          </a:p>
          <a:p>
            <a:pPr>
              <a:spcAft>
                <a:spcPts val="2400"/>
              </a:spcAft>
              <a:buClr>
                <a:schemeClr val="accent1"/>
              </a:buClr>
            </a:pPr>
            <a:r>
              <a:rPr lang="en-US" sz="2800"/>
              <a:t>It costs money to borrow money</a:t>
            </a:r>
          </a:p>
        </p:txBody>
      </p:sp>
      <p:pic>
        <p:nvPicPr>
          <p:cNvPr id="13" name="Picture 12"/>
          <p:cNvPicPr>
            <a:picLocks noChangeAspect="1"/>
          </p:cNvPicPr>
          <p:nvPr/>
        </p:nvPicPr>
        <p:blipFill>
          <a:blip r:embed="rId3"/>
          <a:srcRect/>
          <a:stretch>
            <a:fillRect/>
          </a:stretch>
        </p:blipFill>
        <p:spPr>
          <a:xfrm>
            <a:off x="533400" y="1409700"/>
            <a:ext cx="4242853" cy="3346089"/>
          </a:xfrm>
          <a:prstGeom prst="rect">
            <a:avLst/>
          </a:prstGeom>
        </p:spPr>
      </p:pic>
      <p:sp>
        <p:nvSpPr>
          <p:cNvPr id="5" name="Rectangle 4"/>
          <p:cNvSpPr/>
          <p:nvPr/>
        </p:nvSpPr>
        <p:spPr>
          <a:xfrm>
            <a:off x="0" y="5000625"/>
            <a:ext cx="12192000" cy="985838"/>
          </a:xfrm>
          <a:prstGeom prst="rect">
            <a:avLst/>
          </a:prstGeom>
          <a:gradFill>
            <a:gsLst>
              <a:gs pos="0">
                <a:schemeClr val="tx2">
                  <a:alpha val="70000"/>
                </a:schemeClr>
              </a:gs>
              <a:gs pos="100000">
                <a:schemeClr val="tx2">
                  <a:lumMod val="50000"/>
                  <a:alpha val="70000"/>
                </a:schemeClr>
              </a:gs>
            </a:gsLst>
            <a:lin ang="0" scaled="1"/>
            <a:tileRect/>
          </a:gra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Ins="548640" rtlCol="0" anchor="ctr"/>
          <a:lstStyle/>
          <a:p>
            <a:pPr algn="r"/>
            <a:endParaRPr lang="en-US" i="1" dirty="0">
              <a:solidFill>
                <a:schemeClr val="bg1"/>
              </a:solidFill>
            </a:endParaRPr>
          </a:p>
        </p:txBody>
      </p:sp>
    </p:spTree>
    <p:extLst>
      <p:ext uri="{BB962C8B-B14F-4D97-AF65-F5344CB8AC3E}">
        <p14:creationId xmlns:p14="http://schemas.microsoft.com/office/powerpoint/2010/main" val="316611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
            <a:ext cx="6985001" cy="1351722"/>
          </a:xfrm>
        </p:spPr>
        <p:txBody>
          <a:bodyPr/>
          <a:lstStyle/>
          <a:p>
            <a:pPr>
              <a:lnSpc>
                <a:spcPct val="150000"/>
              </a:lnSpc>
              <a:spcBef>
                <a:spcPct val="0"/>
              </a:spcBef>
              <a:spcAft>
                <a:spcPts val="3000"/>
              </a:spcAft>
            </a:pPr>
            <a:r>
              <a:rPr lang="en-US" dirty="0">
                <a:solidFill>
                  <a:schemeClr val="accent4">
                    <a:lumMod val="60000"/>
                    <a:lumOff val="40000"/>
                  </a:schemeClr>
                </a:solidFill>
              </a:rPr>
              <a:t>Other Tools and Resources</a:t>
            </a:r>
            <a:endParaRPr lang="en-US" dirty="0">
              <a:solidFill>
                <a:schemeClr val="accent1"/>
              </a:solidFill>
            </a:endParaRPr>
          </a:p>
        </p:txBody>
      </p:sp>
      <p:sp>
        <p:nvSpPr>
          <p:cNvPr id="4" name="Content Placeholder 3"/>
          <p:cNvSpPr>
            <a:spLocks noGrp="1"/>
          </p:cNvSpPr>
          <p:nvPr>
            <p:ph idx="1"/>
          </p:nvPr>
        </p:nvSpPr>
        <p:spPr>
          <a:xfrm>
            <a:off x="838199" y="1629508"/>
            <a:ext cx="7063155" cy="4906107"/>
          </a:xfrm>
        </p:spPr>
        <p:txBody>
          <a:bodyPr>
            <a:normAutofit fontScale="92500" lnSpcReduction="10000"/>
          </a:bodyPr>
          <a:lstStyle/>
          <a:p>
            <a:pPr marL="0" indent="0" fontAlgn="base">
              <a:buNone/>
            </a:pPr>
            <a:r>
              <a:rPr lang="en-US" sz="2800" b="1" dirty="0">
                <a:solidFill>
                  <a:schemeClr val="accent3"/>
                </a:solidFill>
              </a:rPr>
              <a:t>Budgeting Applications</a:t>
            </a:r>
            <a:r>
              <a:rPr lang="en-US" sz="2800" dirty="0">
                <a:solidFill>
                  <a:schemeClr val="accent3"/>
                </a:solidFill>
              </a:rPr>
              <a:t>​</a:t>
            </a:r>
          </a:p>
          <a:p>
            <a:pPr fontAlgn="base"/>
            <a:r>
              <a:rPr lang="en-US" sz="2800" dirty="0"/>
              <a:t>Budgeting apps help track income and expenses, enabling better financial planning and debt management​</a:t>
            </a:r>
          </a:p>
          <a:p>
            <a:pPr marL="0" indent="0" fontAlgn="base">
              <a:buNone/>
            </a:pPr>
            <a:r>
              <a:rPr lang="en-US" sz="2800" b="1" dirty="0">
                <a:solidFill>
                  <a:schemeClr val="accent3"/>
                </a:solidFill>
              </a:rPr>
              <a:t>Credit Counseling Agencies</a:t>
            </a:r>
            <a:r>
              <a:rPr lang="en-US" sz="2800" dirty="0">
                <a:solidFill>
                  <a:schemeClr val="accent3"/>
                </a:solidFill>
              </a:rPr>
              <a:t>​</a:t>
            </a:r>
          </a:p>
          <a:p>
            <a:pPr fontAlgn="base"/>
            <a:r>
              <a:rPr lang="en-US" sz="2800" dirty="0"/>
              <a:t>Credit counseling agencies offer expert guidance to develop personalized debt management plans. Research to understand:</a:t>
            </a:r>
          </a:p>
          <a:p>
            <a:pPr lvl="1" fontAlgn="base"/>
            <a:r>
              <a:rPr lang="en-US" dirty="0"/>
              <a:t>Are they legitimate, and not a scam</a:t>
            </a:r>
          </a:p>
          <a:p>
            <a:pPr lvl="1" fontAlgn="base"/>
            <a:r>
              <a:rPr lang="en-US" dirty="0"/>
              <a:t>Evaluate consultation fees (most reputable ones are free)</a:t>
            </a:r>
          </a:p>
          <a:p>
            <a:pPr lvl="1" fontAlgn="base"/>
            <a:r>
              <a:rPr lang="en-US" dirty="0"/>
              <a:t>Consider all your debt relief options</a:t>
            </a:r>
          </a:p>
          <a:p>
            <a:pPr>
              <a:spcAft>
                <a:spcPts val="2400"/>
              </a:spcAft>
            </a:pPr>
            <a:endParaRPr lang="en-US" sz="2800" dirty="0"/>
          </a:p>
        </p:txBody>
      </p:sp>
      <p:pic>
        <p:nvPicPr>
          <p:cNvPr id="7" name="Picture Placeholder 6" descr="Female attending counseling"/>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6667" r="16667"/>
          <a:stretch/>
        </p:blipFill>
        <p:spPr/>
      </p:pic>
      <p:sp>
        <p:nvSpPr>
          <p:cNvPr id="5" name="Slide Number Placeholder 4"/>
          <p:cNvSpPr>
            <a:spLocks noGrp="1"/>
          </p:cNvSpPr>
          <p:nvPr>
            <p:ph type="sldNum" sz="quarter" idx="12"/>
          </p:nvPr>
        </p:nvSpPr>
        <p:spPr/>
        <p:txBody>
          <a:bodyPr/>
          <a:lstStyle/>
          <a:p>
            <a:fld id="{864CBB0E-C154-43BB-A603-27DACE4164ED}" type="slidenum">
              <a:rPr lang="en-US" smtClean="0"/>
              <a:t>20</a:t>
            </a:fld>
            <a:endParaRPr lang="en-US"/>
          </a:p>
        </p:txBody>
      </p:sp>
    </p:spTree>
    <p:extLst>
      <p:ext uri="{BB962C8B-B14F-4D97-AF65-F5344CB8AC3E}">
        <p14:creationId xmlns:p14="http://schemas.microsoft.com/office/powerpoint/2010/main" val="295312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9489"/>
            <a:ext cx="6985001" cy="988828"/>
          </a:xfrm>
        </p:spPr>
        <p:txBody>
          <a:bodyPr>
            <a:normAutofit fontScale="90000"/>
          </a:bodyPr>
          <a:lstStyle/>
          <a:p>
            <a:r>
              <a:rPr lang="en-US" dirty="0">
                <a:solidFill>
                  <a:schemeClr val="accent6">
                    <a:lumMod val="60000"/>
                    <a:lumOff val="40000"/>
                  </a:schemeClr>
                </a:solidFill>
              </a:rPr>
              <a:t>Beware of  Credit Repair Scams When They:</a:t>
            </a:r>
          </a:p>
        </p:txBody>
      </p:sp>
      <p:sp>
        <p:nvSpPr>
          <p:cNvPr id="3" name="Content Placeholder 2"/>
          <p:cNvSpPr>
            <a:spLocks noGrp="1"/>
          </p:cNvSpPr>
          <p:nvPr>
            <p:ph idx="1"/>
          </p:nvPr>
        </p:nvSpPr>
        <p:spPr>
          <a:xfrm>
            <a:off x="920751" y="1388962"/>
            <a:ext cx="7302500" cy="4742446"/>
          </a:xfrm>
        </p:spPr>
        <p:txBody>
          <a:bodyPr>
            <a:noAutofit/>
          </a:bodyPr>
          <a:lstStyle/>
          <a:p>
            <a:pPr>
              <a:spcBef>
                <a:spcPts val="600"/>
              </a:spcBef>
              <a:buClr>
                <a:schemeClr val="accent6">
                  <a:lumMod val="60000"/>
                  <a:lumOff val="40000"/>
                </a:schemeClr>
              </a:buClr>
            </a:pPr>
            <a:r>
              <a:rPr lang="en-US" sz="3200" dirty="0"/>
              <a:t>Guarantee results</a:t>
            </a:r>
          </a:p>
          <a:p>
            <a:pPr>
              <a:spcBef>
                <a:spcPts val="600"/>
              </a:spcBef>
              <a:buClr>
                <a:schemeClr val="accent6">
                  <a:lumMod val="60000"/>
                  <a:lumOff val="40000"/>
                </a:schemeClr>
              </a:buClr>
            </a:pPr>
            <a:r>
              <a:rPr lang="en-US" sz="3200" dirty="0"/>
              <a:t>Demand payment up front</a:t>
            </a:r>
          </a:p>
          <a:p>
            <a:pPr>
              <a:spcBef>
                <a:spcPts val="600"/>
              </a:spcBef>
              <a:buClr>
                <a:schemeClr val="accent6">
                  <a:lumMod val="60000"/>
                  <a:lumOff val="40000"/>
                </a:schemeClr>
              </a:buClr>
            </a:pPr>
            <a:r>
              <a:rPr lang="en-US" sz="3200" dirty="0"/>
              <a:t>Have you dispute </a:t>
            </a:r>
            <a:r>
              <a:rPr lang="en-US" sz="3200" b="1" dirty="0"/>
              <a:t>accurate </a:t>
            </a:r>
            <a:r>
              <a:rPr lang="en-US" sz="3200" dirty="0"/>
              <a:t>information</a:t>
            </a:r>
          </a:p>
          <a:p>
            <a:pPr>
              <a:spcBef>
                <a:spcPts val="600"/>
              </a:spcBef>
              <a:buClr>
                <a:schemeClr val="accent6">
                  <a:lumMod val="60000"/>
                  <a:lumOff val="40000"/>
                </a:schemeClr>
              </a:buClr>
            </a:pPr>
            <a:r>
              <a:rPr lang="en-US" sz="3200" dirty="0"/>
              <a:t>Advise you to ignore credit reporting agencies</a:t>
            </a:r>
          </a:p>
          <a:p>
            <a:pPr>
              <a:spcBef>
                <a:spcPts val="600"/>
              </a:spcBef>
              <a:buClr>
                <a:schemeClr val="accent6">
                  <a:lumMod val="60000"/>
                  <a:lumOff val="40000"/>
                </a:schemeClr>
              </a:buClr>
            </a:pPr>
            <a:r>
              <a:rPr lang="en-US" sz="3200" dirty="0"/>
              <a:t>Don’t explain your rights to you</a:t>
            </a:r>
          </a:p>
          <a:p>
            <a:pPr>
              <a:spcBef>
                <a:spcPts val="600"/>
              </a:spcBef>
              <a:buClr>
                <a:schemeClr val="accent6">
                  <a:lumMod val="60000"/>
                  <a:lumOff val="40000"/>
                </a:schemeClr>
              </a:buClr>
            </a:pPr>
            <a:r>
              <a:rPr lang="en-US" sz="3200" dirty="0"/>
              <a:t>Ask you to lie</a:t>
            </a:r>
          </a:p>
          <a:p>
            <a:pPr marL="0" indent="0">
              <a:spcBef>
                <a:spcPts val="600"/>
              </a:spcBef>
              <a:buClr>
                <a:schemeClr val="accent6">
                  <a:lumMod val="60000"/>
                  <a:lumOff val="40000"/>
                </a:schemeClr>
              </a:buClr>
              <a:buNone/>
            </a:pPr>
            <a:r>
              <a:rPr lang="en-US" sz="2000" b="1" dirty="0">
                <a:solidFill>
                  <a:schemeClr val="accent5"/>
                </a:solidFill>
              </a:rPr>
              <a:t>Report suspected scams to the Federal Trade Commission (FTC)</a:t>
            </a:r>
          </a:p>
        </p:txBody>
      </p:sp>
      <p:pic>
        <p:nvPicPr>
          <p:cNvPr id="9" name="Picture Placeholder 8"/>
          <p:cNvPicPr>
            <a:picLocks noGrp="1" noChangeAspect="1"/>
          </p:cNvPicPr>
          <p:nvPr>
            <p:ph type="pic" sz="quarter" idx="13"/>
          </p:nvPr>
        </p:nvPicPr>
        <p:blipFill>
          <a:blip r:embed="rId3"/>
          <a:srcRect l="26934" r="15800"/>
          <a:stretch>
            <a:fillRect/>
          </a:stretch>
        </p:blipFill>
        <p:spPr/>
      </p:pic>
      <p:sp>
        <p:nvSpPr>
          <p:cNvPr id="4" name="Slide Number Placeholder 3"/>
          <p:cNvSpPr>
            <a:spLocks noGrp="1"/>
          </p:cNvSpPr>
          <p:nvPr>
            <p:ph type="sldNum" sz="quarter" idx="12"/>
          </p:nvPr>
        </p:nvSpPr>
        <p:spPr/>
        <p:txBody>
          <a:bodyPr/>
          <a:lstStyle/>
          <a:p>
            <a:fld id="{864CBB0E-C154-43BB-A603-27DACE4164ED}" type="slidenum">
              <a:rPr lang="en-US" smtClean="0"/>
              <a:t>21</a:t>
            </a:fld>
            <a:endParaRPr lang="en-US"/>
          </a:p>
        </p:txBody>
      </p:sp>
      <p:sp>
        <p:nvSpPr>
          <p:cNvPr id="5" name="TextBox 4">
            <a:extLst>
              <a:ext uri="{FF2B5EF4-FFF2-40B4-BE49-F238E27FC236}">
                <a16:creationId xmlns:a16="http://schemas.microsoft.com/office/drawing/2014/main" id="{20C3E663-B867-2794-1655-CF0BA78C9F2E}"/>
              </a:ext>
            </a:extLst>
          </p:cNvPr>
          <p:cNvSpPr txBox="1"/>
          <p:nvPr/>
        </p:nvSpPr>
        <p:spPr>
          <a:xfrm>
            <a:off x="7702269" y="4667478"/>
            <a:ext cx="4407462" cy="1200329"/>
          </a:xfrm>
          <a:prstGeom prst="rect">
            <a:avLst/>
          </a:prstGeom>
          <a:noFill/>
        </p:spPr>
        <p:txBody>
          <a:bodyPr wrap="square" rtlCol="0">
            <a:spAutoFit/>
          </a:bodyPr>
          <a:lstStyle/>
          <a:p>
            <a:pPr algn="ctr"/>
            <a:r>
              <a:rPr lang="en-US" sz="2400" b="1" dirty="0">
                <a:solidFill>
                  <a:schemeClr val="accent1"/>
                </a:solidFill>
              </a:rPr>
              <a:t>Remember: you can do a lot of what these “agencies” offer yourself, at no cost</a:t>
            </a:r>
          </a:p>
        </p:txBody>
      </p:sp>
    </p:spTree>
    <p:extLst>
      <p:ext uri="{BB962C8B-B14F-4D97-AF65-F5344CB8AC3E}">
        <p14:creationId xmlns:p14="http://schemas.microsoft.com/office/powerpoint/2010/main" val="146822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93005-68B8-5BDE-572A-250AB025F5F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9FB34D9-4094-8A2B-00C3-4BAB54C4A254}"/>
              </a:ext>
            </a:extLst>
          </p:cNvPr>
          <p:cNvSpPr>
            <a:spLocks noGrp="1"/>
          </p:cNvSpPr>
          <p:nvPr>
            <p:ph type="title"/>
          </p:nvPr>
        </p:nvSpPr>
        <p:spPr>
          <a:xfrm>
            <a:off x="4750130" y="3"/>
            <a:ext cx="7384722" cy="1187530"/>
          </a:xfrm>
        </p:spPr>
        <p:txBody>
          <a:bodyPr/>
          <a:lstStyle/>
          <a:p>
            <a:pPr algn="ctr"/>
            <a:r>
              <a:rPr lang="en-US" b="1" dirty="0">
                <a:solidFill>
                  <a:schemeClr val="accent2"/>
                </a:solidFill>
              </a:rPr>
              <a:t>Be Patient and Consistent</a:t>
            </a:r>
            <a:endParaRPr lang="en-US" dirty="0">
              <a:solidFill>
                <a:schemeClr val="accent2"/>
              </a:solidFill>
            </a:endParaRPr>
          </a:p>
        </p:txBody>
      </p:sp>
      <p:sp>
        <p:nvSpPr>
          <p:cNvPr id="7" name="Content Placeholder 6">
            <a:extLst>
              <a:ext uri="{FF2B5EF4-FFF2-40B4-BE49-F238E27FC236}">
                <a16:creationId xmlns:a16="http://schemas.microsoft.com/office/drawing/2014/main" id="{E661219E-D231-FBA8-FEC5-D1E41A4F1E53}"/>
              </a:ext>
            </a:extLst>
          </p:cNvPr>
          <p:cNvSpPr>
            <a:spLocks noGrp="1"/>
          </p:cNvSpPr>
          <p:nvPr>
            <p:ph idx="1"/>
          </p:nvPr>
        </p:nvSpPr>
        <p:spPr>
          <a:xfrm>
            <a:off x="5075836" y="1092526"/>
            <a:ext cx="6883082" cy="5305100"/>
          </a:xfrm>
        </p:spPr>
        <p:txBody>
          <a:bodyPr>
            <a:noAutofit/>
          </a:bodyPr>
          <a:lstStyle/>
          <a:p>
            <a:pPr marL="0" indent="0" fontAlgn="base">
              <a:buNone/>
            </a:pPr>
            <a:r>
              <a:rPr lang="en-US" b="1" dirty="0">
                <a:solidFill>
                  <a:schemeClr val="accent2"/>
                </a:solidFill>
              </a:rPr>
              <a:t>Long-term Credit Rebuilding</a:t>
            </a:r>
            <a:r>
              <a:rPr lang="en-US" dirty="0"/>
              <a:t>​</a:t>
            </a:r>
          </a:p>
          <a:p>
            <a:pPr fontAlgn="base"/>
            <a:r>
              <a:rPr lang="en-US" dirty="0"/>
              <a:t>Credit rebuilding is a gradual process requiring </a:t>
            </a:r>
            <a:r>
              <a:rPr lang="en-US" b="1" dirty="0"/>
              <a:t>12 to 24 months</a:t>
            </a:r>
            <a:r>
              <a:rPr lang="en-US" dirty="0"/>
              <a:t> of consistent financial behavior</a:t>
            </a:r>
          </a:p>
          <a:p>
            <a:pPr marL="0" indent="0" fontAlgn="base">
              <a:buNone/>
            </a:pPr>
            <a:r>
              <a:rPr lang="en-US" b="1" dirty="0">
                <a:solidFill>
                  <a:schemeClr val="accent2"/>
                </a:solidFill>
              </a:rPr>
              <a:t>Consistency in Best Practices</a:t>
            </a:r>
            <a:r>
              <a:rPr lang="en-US" dirty="0"/>
              <a:t>​</a:t>
            </a:r>
          </a:p>
          <a:p>
            <a:pPr fontAlgn="base"/>
            <a:r>
              <a:rPr lang="en-US" b="1" dirty="0"/>
              <a:t>Paying bills on time </a:t>
            </a:r>
            <a:r>
              <a:rPr lang="en-US" dirty="0"/>
              <a:t>and </a:t>
            </a:r>
            <a:r>
              <a:rPr lang="en-US" b="1" dirty="0"/>
              <a:t>reducing debt </a:t>
            </a:r>
            <a:r>
              <a:rPr lang="en-US" dirty="0"/>
              <a:t>are essential consistent habits for improving credit scores​</a:t>
            </a:r>
          </a:p>
          <a:p>
            <a:pPr marL="0" indent="0" fontAlgn="base">
              <a:buNone/>
            </a:pPr>
            <a:r>
              <a:rPr lang="en-US" b="1" dirty="0">
                <a:solidFill>
                  <a:schemeClr val="accent2"/>
                </a:solidFill>
              </a:rPr>
              <a:t>Setting Realistic Expectations</a:t>
            </a:r>
            <a:r>
              <a:rPr lang="en-US" dirty="0"/>
              <a:t>​</a:t>
            </a:r>
          </a:p>
          <a:p>
            <a:pPr fontAlgn="base"/>
            <a:r>
              <a:rPr lang="en-US" dirty="0"/>
              <a:t>Maintaining realistic goals and commitment supports steady progress toward a stronger credit profile</a:t>
            </a:r>
          </a:p>
        </p:txBody>
      </p:sp>
      <p:sp>
        <p:nvSpPr>
          <p:cNvPr id="3" name="Slide Number Placeholder 2">
            <a:extLst>
              <a:ext uri="{FF2B5EF4-FFF2-40B4-BE49-F238E27FC236}">
                <a16:creationId xmlns:a16="http://schemas.microsoft.com/office/drawing/2014/main" id="{C08D7553-5A1D-54DC-7616-D3029C9E7D87}"/>
              </a:ext>
            </a:extLst>
          </p:cNvPr>
          <p:cNvSpPr>
            <a:spLocks noGrp="1"/>
          </p:cNvSpPr>
          <p:nvPr>
            <p:ph type="sldNum" sz="quarter" idx="12"/>
          </p:nvPr>
        </p:nvSpPr>
        <p:spPr/>
        <p:txBody>
          <a:bodyPr/>
          <a:lstStyle/>
          <a:p>
            <a:fld id="{864CBB0E-C154-43BB-A603-27DACE4164ED}" type="slidenum">
              <a:rPr lang="en-US" smtClean="0"/>
              <a:t>22</a:t>
            </a:fld>
            <a:endParaRPr lang="en-US"/>
          </a:p>
        </p:txBody>
      </p:sp>
      <p:pic>
        <p:nvPicPr>
          <p:cNvPr id="8194" name="Picture 2" descr="Pile of papers paperwork and deadline. Calendar on office desk table. With copy space.">
            <a:extLst>
              <a:ext uri="{FF2B5EF4-FFF2-40B4-BE49-F238E27FC236}">
                <a16:creationId xmlns:a16="http://schemas.microsoft.com/office/drawing/2014/main" id="{D67B2505-DE44-941B-A9B5-A80A49EFA9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75013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80E341A-0DD6-063E-FFAC-827FCC2EEE1A}"/>
              </a:ext>
            </a:extLst>
          </p:cNvPr>
          <p:cNvSpPr/>
          <p:nvPr/>
        </p:nvSpPr>
        <p:spPr>
          <a:xfrm>
            <a:off x="0" y="756646"/>
            <a:ext cx="4863915" cy="43088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200" b="1" cap="none" spc="0" dirty="0">
                <a:ln/>
                <a:solidFill>
                  <a:schemeClr val="accent2"/>
                </a:solidFill>
                <a:effectLst/>
              </a:rPr>
              <a:t>Progress may be slow, but it’s worth it!</a:t>
            </a:r>
          </a:p>
        </p:txBody>
      </p:sp>
    </p:spTree>
    <p:extLst>
      <p:ext uri="{BB962C8B-B14F-4D97-AF65-F5344CB8AC3E}">
        <p14:creationId xmlns:p14="http://schemas.microsoft.com/office/powerpoint/2010/main" val="149787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7190CA-377C-2BCA-86E2-658159FD80D5}"/>
              </a:ext>
            </a:extLst>
          </p:cNvPr>
          <p:cNvSpPr>
            <a:spLocks noGrp="1"/>
          </p:cNvSpPr>
          <p:nvPr>
            <p:ph type="sldNum" sz="quarter" idx="12"/>
          </p:nvPr>
        </p:nvSpPr>
        <p:spPr/>
        <p:txBody>
          <a:bodyPr/>
          <a:lstStyle/>
          <a:p>
            <a:fld id="{864CBB0E-C154-43BB-A603-27DACE4164ED}" type="slidenum">
              <a:rPr lang="en-US" smtClean="0"/>
              <a:t>23</a:t>
            </a:fld>
            <a:endParaRPr lang="en-US"/>
          </a:p>
        </p:txBody>
      </p:sp>
      <p:sp>
        <p:nvSpPr>
          <p:cNvPr id="6" name="Content Placeholder 3">
            <a:extLst>
              <a:ext uri="{FF2B5EF4-FFF2-40B4-BE49-F238E27FC236}">
                <a16:creationId xmlns:a16="http://schemas.microsoft.com/office/drawing/2014/main" id="{5503CDB9-A58E-78C3-7D88-2E63C08A4DEE}"/>
              </a:ext>
            </a:extLst>
          </p:cNvPr>
          <p:cNvSpPr>
            <a:spLocks noGrp="1"/>
          </p:cNvSpPr>
          <p:nvPr>
            <p:ph idx="1"/>
          </p:nvPr>
        </p:nvSpPr>
        <p:spPr>
          <a:xfrm>
            <a:off x="533400" y="1273357"/>
            <a:ext cx="11458936" cy="5274744"/>
          </a:xfrm>
        </p:spPr>
        <p:txBody>
          <a:bodyPr>
            <a:normAutofit fontScale="92500" lnSpcReduction="20000"/>
          </a:bodyPr>
          <a:lstStyle/>
          <a:p>
            <a:pPr>
              <a:spcAft>
                <a:spcPts val="2400"/>
              </a:spcAft>
              <a:buClr>
                <a:schemeClr val="accent5"/>
              </a:buClr>
            </a:pPr>
            <a:r>
              <a:rPr lang="en-US" sz="2000" dirty="0"/>
              <a:t>Operation Hope offers free one-on-one financial counseling. </a:t>
            </a:r>
            <a:r>
              <a:rPr lang="en-US" sz="2000" dirty="0">
                <a:hlinkClick r:id="rId3"/>
              </a:rPr>
              <a:t>https://operationhope.org/</a:t>
            </a:r>
            <a:endParaRPr lang="en-US" sz="2000" dirty="0"/>
          </a:p>
          <a:p>
            <a:pPr>
              <a:spcAft>
                <a:spcPts val="2400"/>
              </a:spcAft>
              <a:buClr>
                <a:schemeClr val="accent5"/>
              </a:buClr>
            </a:pPr>
            <a:r>
              <a:rPr lang="en-US" sz="2000" dirty="0"/>
              <a:t>Capital Good Fund is a nonprofit that offers financial coaching for a low fee and low cost loans to help individuals rebuild their credit. </a:t>
            </a:r>
            <a:r>
              <a:rPr lang="en-US" sz="2000" dirty="0">
                <a:hlinkClick r:id="rId4"/>
              </a:rPr>
              <a:t>https://capitalgoodfund.org/</a:t>
            </a:r>
            <a:endParaRPr lang="en-US" sz="2000" dirty="0"/>
          </a:p>
          <a:p>
            <a:pPr>
              <a:spcAft>
                <a:spcPts val="2400"/>
              </a:spcAft>
              <a:buClr>
                <a:schemeClr val="accent5"/>
              </a:buClr>
            </a:pPr>
            <a:r>
              <a:rPr lang="en-US" sz="2000" dirty="0"/>
              <a:t>Center for Changing Lives is a Chicago organization that provides financial and housing coaching. </a:t>
            </a:r>
            <a:r>
              <a:rPr lang="en-US" sz="2000" dirty="0">
                <a:hlinkClick r:id="rId5"/>
              </a:rPr>
              <a:t>https://www.cclconnect.org/en/financial-housing-coaching</a:t>
            </a:r>
            <a:endParaRPr lang="en-US" sz="2000" dirty="0"/>
          </a:p>
          <a:p>
            <a:pPr>
              <a:spcAft>
                <a:spcPts val="2400"/>
              </a:spcAft>
              <a:buClr>
                <a:schemeClr val="accent5"/>
              </a:buClr>
            </a:pPr>
            <a:r>
              <a:rPr lang="en-US" sz="2000" dirty="0"/>
              <a:t>American Consumer Credit Counseling assists with debt repayment plans. </a:t>
            </a:r>
            <a:r>
              <a:rPr lang="en-US" sz="2000" dirty="0">
                <a:hlinkClick r:id="rId6"/>
              </a:rPr>
              <a:t>https://www.consumercredit.com/</a:t>
            </a:r>
            <a:endParaRPr lang="en-US" sz="2000" dirty="0"/>
          </a:p>
          <a:p>
            <a:pPr>
              <a:spcAft>
                <a:spcPts val="2400"/>
              </a:spcAft>
              <a:buClr>
                <a:schemeClr val="accent5"/>
              </a:buClr>
            </a:pPr>
            <a:r>
              <a:rPr lang="en-US" sz="2000" dirty="0"/>
              <a:t>National Foundation of Credit Counseling provides individual counseling and debt repayment plans. </a:t>
            </a:r>
            <a:r>
              <a:rPr lang="en-US" sz="2000" dirty="0">
                <a:hlinkClick r:id="rId7"/>
              </a:rPr>
              <a:t>https://www.nfcc.org/</a:t>
            </a:r>
            <a:endParaRPr lang="en-US" sz="2000" dirty="0"/>
          </a:p>
          <a:p>
            <a:pPr>
              <a:spcAft>
                <a:spcPts val="2400"/>
              </a:spcAft>
              <a:buClr>
                <a:schemeClr val="accent5"/>
              </a:buClr>
            </a:pPr>
            <a:r>
              <a:rPr lang="en-US" sz="2000" dirty="0"/>
              <a:t>The Illinois Financial Wellness Hub, provided by the Illinois Treasurer’s Office, will assess your financial situation and make recommendations for its tools, content and webinars to assist you. They also offer free access to certified financial planners. </a:t>
            </a:r>
            <a:r>
              <a:rPr lang="en-US" sz="2000" dirty="0">
                <a:hlinkClick r:id="rId8"/>
              </a:rPr>
              <a:t>https://illinoistreasurer.enrich.org</a:t>
            </a:r>
            <a:endParaRPr lang="en-US" sz="2000" dirty="0"/>
          </a:p>
          <a:p>
            <a:pPr>
              <a:spcAft>
                <a:spcPts val="2400"/>
              </a:spcAft>
              <a:buClr>
                <a:schemeClr val="accent5"/>
              </a:buClr>
            </a:pPr>
            <a:r>
              <a:rPr lang="en-US" sz="2000" dirty="0"/>
              <a:t>Chicago Urban League’s </a:t>
            </a:r>
            <a:r>
              <a:rPr lang="en-US" sz="2100" dirty="0"/>
              <a:t>Housing and Financial Empowerment Center (HFEC)  is a HUD-approved housing counseling agency that provides low- to moderate-income residents with professional housing counseling assistance</a:t>
            </a:r>
            <a:r>
              <a:rPr lang="en-US" sz="1600" dirty="0"/>
              <a:t>.</a:t>
            </a:r>
            <a:r>
              <a:rPr lang="en-US" sz="2000" dirty="0"/>
              <a:t> </a:t>
            </a:r>
            <a:r>
              <a:rPr lang="en-US" sz="2000" dirty="0">
                <a:hlinkClick r:id="rId9"/>
              </a:rPr>
              <a:t>https://chiul.org/program/housing/</a:t>
            </a:r>
            <a:endParaRPr lang="en-US" sz="2000" dirty="0"/>
          </a:p>
        </p:txBody>
      </p:sp>
      <p:sp>
        <p:nvSpPr>
          <p:cNvPr id="7" name="Title 2">
            <a:extLst>
              <a:ext uri="{FF2B5EF4-FFF2-40B4-BE49-F238E27FC236}">
                <a16:creationId xmlns:a16="http://schemas.microsoft.com/office/drawing/2014/main" id="{5F8BF529-E722-4B3F-BD45-D5C25EF888E4}"/>
              </a:ext>
            </a:extLst>
          </p:cNvPr>
          <p:cNvSpPr>
            <a:spLocks noGrp="1"/>
          </p:cNvSpPr>
          <p:nvPr>
            <p:ph type="title"/>
          </p:nvPr>
        </p:nvSpPr>
        <p:spPr>
          <a:xfrm>
            <a:off x="366531" y="95249"/>
            <a:ext cx="11458937" cy="1027632"/>
          </a:xfrm>
        </p:spPr>
        <p:txBody>
          <a:bodyPr>
            <a:normAutofit fontScale="90000"/>
          </a:bodyPr>
          <a:lstStyle/>
          <a:p>
            <a:pPr>
              <a:lnSpc>
                <a:spcPct val="100000"/>
              </a:lnSpc>
              <a:spcBef>
                <a:spcPct val="0"/>
              </a:spcBef>
              <a:spcAft>
                <a:spcPts val="3000"/>
              </a:spcAft>
            </a:pPr>
            <a:r>
              <a:rPr lang="en-US" dirty="0">
                <a:solidFill>
                  <a:schemeClr val="accent5"/>
                </a:solidFill>
              </a:rPr>
              <a:t>CARE Chicago does not offer personal financial counseling, but you may consider the following resources:</a:t>
            </a:r>
          </a:p>
        </p:txBody>
      </p:sp>
    </p:spTree>
    <p:extLst>
      <p:ext uri="{BB962C8B-B14F-4D97-AF65-F5344CB8AC3E}">
        <p14:creationId xmlns:p14="http://schemas.microsoft.com/office/powerpoint/2010/main" val="3643529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20C6DB-45F8-B299-0584-EC24FD54B05C}"/>
              </a:ext>
            </a:extLst>
          </p:cNvPr>
          <p:cNvSpPr>
            <a:spLocks noGrp="1"/>
          </p:cNvSpPr>
          <p:nvPr>
            <p:ph type="sldNum" sz="quarter" idx="12"/>
          </p:nvPr>
        </p:nvSpPr>
        <p:spPr/>
        <p:txBody>
          <a:bodyPr/>
          <a:lstStyle/>
          <a:p>
            <a:fld id="{864CBB0E-C154-43BB-A603-27DACE4164ED}" type="slidenum">
              <a:rPr lang="en-US" smtClean="0"/>
              <a:t>24</a:t>
            </a:fld>
            <a:endParaRPr lang="en-US"/>
          </a:p>
        </p:txBody>
      </p:sp>
      <p:sp>
        <p:nvSpPr>
          <p:cNvPr id="4" name="Rectangle 3">
            <a:extLst>
              <a:ext uri="{FF2B5EF4-FFF2-40B4-BE49-F238E27FC236}">
                <a16:creationId xmlns:a16="http://schemas.microsoft.com/office/drawing/2014/main" id="{5B39BFBF-A7C2-AC4F-7C30-3EF532B027D4}"/>
              </a:ext>
            </a:extLst>
          </p:cNvPr>
          <p:cNvSpPr/>
          <p:nvPr/>
        </p:nvSpPr>
        <p:spPr>
          <a:xfrm>
            <a:off x="608245" y="804902"/>
            <a:ext cx="10975510" cy="2123658"/>
          </a:xfrm>
          <a:prstGeom prst="rect">
            <a:avLst/>
          </a:prstGeom>
          <a:noFill/>
        </p:spPr>
        <p:txBody>
          <a:bodyPr wrap="square" lIns="91440" tIns="45720" rIns="91440" bIns="45720">
            <a:spAutoFit/>
          </a:bodyPr>
          <a:lstStyle/>
          <a:p>
            <a:pPr algn="ctr"/>
            <a:r>
              <a:rPr lang="en-US" sz="4400" dirty="0">
                <a:ln w="0"/>
                <a:solidFill>
                  <a:schemeClr val="accent2">
                    <a:lumMod val="40000"/>
                    <a:lumOff val="60000"/>
                  </a:schemeClr>
                </a:solidFill>
                <a:effectLst>
                  <a:reflection blurRad="6350" stA="53000" endA="300" endPos="35500" dir="5400000" sy="-90000" algn="bl" rotWithShape="0"/>
                </a:effectLst>
              </a:rPr>
              <a:t>Rebuilding credit is a marathon, not a sprint. Stay consistent, be patient, and don’t hesitate to ask for help.</a:t>
            </a:r>
          </a:p>
        </p:txBody>
      </p:sp>
      <p:sp>
        <p:nvSpPr>
          <p:cNvPr id="5" name="TextBox 4">
            <a:extLst>
              <a:ext uri="{FF2B5EF4-FFF2-40B4-BE49-F238E27FC236}">
                <a16:creationId xmlns:a16="http://schemas.microsoft.com/office/drawing/2014/main" id="{020721D8-94F9-F5E6-7D55-A62DFD303707}"/>
              </a:ext>
            </a:extLst>
          </p:cNvPr>
          <p:cNvSpPr txBox="1"/>
          <p:nvPr/>
        </p:nvSpPr>
        <p:spPr>
          <a:xfrm>
            <a:off x="4440628" y="3429000"/>
            <a:ext cx="3645243" cy="923330"/>
          </a:xfrm>
          <a:prstGeom prst="rect">
            <a:avLst/>
          </a:prstGeom>
          <a:noFill/>
        </p:spPr>
        <p:txBody>
          <a:bodyPr wrap="square" rtlCol="0">
            <a:spAutoFit/>
          </a:bodyPr>
          <a:lstStyle/>
          <a:p>
            <a:r>
              <a:rPr lang="en-US" sz="5400" b="1" dirty="0">
                <a:solidFill>
                  <a:schemeClr val="accent1"/>
                </a:solidFill>
              </a:rPr>
              <a:t>Thank You!</a:t>
            </a:r>
          </a:p>
        </p:txBody>
      </p:sp>
      <p:pic>
        <p:nvPicPr>
          <p:cNvPr id="3" name="Picture 2">
            <a:extLst>
              <a:ext uri="{FF2B5EF4-FFF2-40B4-BE49-F238E27FC236}">
                <a16:creationId xmlns:a16="http://schemas.microsoft.com/office/drawing/2014/main" id="{826B0C34-3907-AA41-E53E-1AE0BCC79C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29581" y="4852770"/>
            <a:ext cx="685800" cy="685800"/>
          </a:xfrm>
          <a:prstGeom prst="rect">
            <a:avLst/>
          </a:prstGeom>
          <a:ln>
            <a:solidFill>
              <a:srgbClr val="00B0F0"/>
            </a:solidFill>
          </a:ln>
        </p:spPr>
      </p:pic>
      <p:sp>
        <p:nvSpPr>
          <p:cNvPr id="6" name="Content Placeholder 3">
            <a:extLst>
              <a:ext uri="{FF2B5EF4-FFF2-40B4-BE49-F238E27FC236}">
                <a16:creationId xmlns:a16="http://schemas.microsoft.com/office/drawing/2014/main" id="{9C667D4B-0A88-75FD-0B85-D18154FC0181}"/>
              </a:ext>
            </a:extLst>
          </p:cNvPr>
          <p:cNvSpPr txBox="1">
            <a:spLocks/>
          </p:cNvSpPr>
          <p:nvPr/>
        </p:nvSpPr>
        <p:spPr>
          <a:xfrm>
            <a:off x="4656480" y="4971594"/>
            <a:ext cx="3985501" cy="566976"/>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3600" b="1" u="sng" spc="-130" dirty="0">
                <a:hlinkClick r:id="rId3"/>
              </a:rPr>
              <a:t>www.carechicago.org</a:t>
            </a:r>
            <a:endParaRPr lang="en-US" sz="3600" b="1" spc="-130" dirty="0"/>
          </a:p>
        </p:txBody>
      </p:sp>
    </p:spTree>
    <p:extLst>
      <p:ext uri="{BB962C8B-B14F-4D97-AF65-F5344CB8AC3E}">
        <p14:creationId xmlns:p14="http://schemas.microsoft.com/office/powerpoint/2010/main" val="3176185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82828"/>
        </a:solidFill>
        <a:effectLst/>
      </p:bgPr>
    </p:bg>
    <p:spTree>
      <p:nvGrpSpPr>
        <p:cNvPr id="1" name=""/>
        <p:cNvGrpSpPr/>
        <p:nvPr/>
      </p:nvGrpSpPr>
      <p:grpSpPr>
        <a:xfrm>
          <a:off x="0" y="0"/>
          <a:ext cx="0" cy="0"/>
          <a:chOff x="0" y="0"/>
          <a:chExt cx="0" cy="0"/>
        </a:xfrm>
      </p:grpSpPr>
      <p:grpSp>
        <p:nvGrpSpPr>
          <p:cNvPr id="3" name="Group 2"/>
          <p:cNvGrpSpPr/>
          <p:nvPr/>
        </p:nvGrpSpPr>
        <p:grpSpPr>
          <a:xfrm>
            <a:off x="2409008" y="3670300"/>
            <a:ext cx="7393214" cy="2240643"/>
            <a:chOff x="2474324" y="3670300"/>
            <a:chExt cx="7393214" cy="2240643"/>
          </a:xfrm>
        </p:grpSpPr>
        <p:sp>
          <p:nvSpPr>
            <p:cNvPr id="14" name="Content Placeholder 2">
              <a:extLst>
                <a:ext uri="{FF2B5EF4-FFF2-40B4-BE49-F238E27FC236}">
                  <a16:creationId xmlns:a16="http://schemas.microsoft.com/office/drawing/2014/main" id="{A1C1488D-460E-4110-99DD-A2C13C1C0453}"/>
                </a:ext>
              </a:extLst>
            </p:cNvPr>
            <p:cNvSpPr txBox="1"/>
            <p:nvPr/>
          </p:nvSpPr>
          <p:spPr>
            <a:xfrm>
              <a:off x="2474324" y="3670300"/>
              <a:ext cx="3044734" cy="2240643"/>
            </a:xfrm>
            <a:prstGeom prst="rect">
              <a:avLst/>
            </a:prstGeom>
            <a:solidFill>
              <a:srgbClr val="000000"/>
            </a:solidFill>
            <a:ln w="19050">
              <a:solidFill>
                <a:srgbClr val="5579ED"/>
              </a:solidFill>
            </a:ln>
          </p:spPr>
          <p:txBody>
            <a:bodyPr lIns="0" tIns="0" rIns="0" bIns="0" anchor="ctr">
              <a:noAutofit/>
            </a:bodyPr>
            <a:lstStyle>
              <a:lvl1pPr marL="228600" indent="-228600" algn="l" defTabSz="914400" rtl="0" eaLnBrk="1" latinLnBrk="0" hangingPunct="1">
                <a:lnSpc>
                  <a:spcPct val="100000"/>
                </a:lnSpc>
                <a:spcBef>
                  <a:spcPct val="0"/>
                </a:spcBef>
                <a:spcAft>
                  <a:spcPts val="1200"/>
                </a:spcAft>
                <a:buClr>
                  <a:srgbClr val="FFFFFF"/>
                </a:buClr>
                <a:buFont typeface="Arial" panose="020B0604020202020204" pitchFamily="34" charset="0"/>
                <a:buChar char="•"/>
                <a:defRPr sz="2600" kern="1200">
                  <a:solidFill>
                    <a:schemeClr val="bg1">
                      <a:lumMod val="95000"/>
                    </a:schemeClr>
                  </a:solidFill>
                  <a:latin typeface="+mn-lt"/>
                  <a:ea typeface="+mn-ea"/>
                  <a:cs typeface="+mn-cs"/>
                </a:defRPr>
              </a:lvl1pPr>
              <a:lvl2pPr marL="685800" indent="-228600" algn="l" defTabSz="914400" rtl="0" eaLnBrk="1" latinLnBrk="0" hangingPunct="1">
                <a:lnSpc>
                  <a:spcPct val="100000"/>
                </a:lnSpc>
                <a:spcBef>
                  <a:spcPct val="0"/>
                </a:spcBef>
                <a:spcAft>
                  <a:spcPts val="1200"/>
                </a:spcAft>
                <a:buClr>
                  <a:schemeClr val="bg1"/>
                </a:buClr>
                <a:buFontTx/>
                <a:buChar char="‒"/>
                <a:defRPr sz="2200" kern="1200">
                  <a:solidFill>
                    <a:schemeClr val="bg1">
                      <a:lumMod val="95000"/>
                    </a:schemeClr>
                  </a:solidFill>
                  <a:latin typeface="+mn-lt"/>
                  <a:ea typeface="+mn-ea"/>
                  <a:cs typeface="+mn-cs"/>
                </a:defRPr>
              </a:lvl2pPr>
              <a:lvl3pPr marL="1143000" indent="-228600" algn="l" defTabSz="914400" rtl="0" eaLnBrk="1" latinLnBrk="0" hangingPunct="1">
                <a:lnSpc>
                  <a:spcPct val="100000"/>
                </a:lnSpc>
                <a:spcBef>
                  <a:spcPct val="0"/>
                </a:spcBef>
                <a:spcAft>
                  <a:spcPts val="1200"/>
                </a:spcAft>
                <a:buClr>
                  <a:srgbClr val="FFFFFF"/>
                </a:buClr>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100000"/>
                </a:lnSpc>
                <a:spcBef>
                  <a:spcPct val="0"/>
                </a:spcBef>
                <a:spcAft>
                  <a:spcPts val="1200"/>
                </a:spcAft>
                <a:buClr>
                  <a:schemeClr val="bg1"/>
                </a:buClr>
                <a:buFontTx/>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100000"/>
                </a:lnSpc>
                <a:spcBef>
                  <a:spcPct val="0"/>
                </a:spcBef>
                <a:spcAft>
                  <a:spcPts val="1200"/>
                </a:spcAft>
                <a:buClr>
                  <a:srgbClr val="FFFFFF"/>
                </a:buClr>
                <a:buFont typeface="Arial" panose="020B0604020202020204" pitchFamily="34" charset="0"/>
                <a:buChar char="•"/>
                <a:defRPr sz="16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600"/>
                </a:spcAft>
                <a:buNone/>
              </a:pPr>
              <a:r>
                <a:rPr lang="en-US">
                  <a:solidFill>
                    <a:schemeClr val="bg1"/>
                  </a:solidFill>
                </a:rPr>
                <a:t>Credit cards</a:t>
              </a:r>
            </a:p>
            <a:p>
              <a:pPr marL="0" indent="0" algn="ctr">
                <a:spcAft>
                  <a:spcPts val="600"/>
                </a:spcAft>
                <a:buNone/>
              </a:pPr>
              <a:r>
                <a:rPr lang="en-US">
                  <a:solidFill>
                    <a:schemeClr val="bg1"/>
                  </a:solidFill>
                </a:rPr>
                <a:t>Car loans / leases</a:t>
              </a:r>
            </a:p>
            <a:p>
              <a:pPr marL="0" indent="0" algn="ctr">
                <a:spcAft>
                  <a:spcPts val="600"/>
                </a:spcAft>
                <a:buNone/>
              </a:pPr>
              <a:r>
                <a:rPr lang="en-US">
                  <a:solidFill>
                    <a:schemeClr val="bg1"/>
                  </a:solidFill>
                </a:rPr>
                <a:t>Student loans</a:t>
              </a:r>
            </a:p>
            <a:p>
              <a:pPr marL="0" indent="0" algn="ctr">
                <a:spcAft>
                  <a:spcPts val="600"/>
                </a:spcAft>
                <a:buNone/>
              </a:pPr>
              <a:r>
                <a:rPr lang="en-US">
                  <a:solidFill>
                    <a:schemeClr val="bg1"/>
                  </a:solidFill>
                </a:rPr>
                <a:t>Mortgages</a:t>
              </a:r>
            </a:p>
          </p:txBody>
        </p:sp>
        <p:sp>
          <p:nvSpPr>
            <p:cNvPr id="15" name="Content Placeholder 2">
              <a:extLst>
                <a:ext uri="{FF2B5EF4-FFF2-40B4-BE49-F238E27FC236}">
                  <a16:creationId xmlns:a16="http://schemas.microsoft.com/office/drawing/2014/main" id="{A1C1488D-460E-4110-99DD-A2C13C1C0453}"/>
                </a:ext>
              </a:extLst>
            </p:cNvPr>
            <p:cNvSpPr txBox="1"/>
            <p:nvPr/>
          </p:nvSpPr>
          <p:spPr>
            <a:xfrm>
              <a:off x="6822804" y="3670300"/>
              <a:ext cx="3044734" cy="2240643"/>
            </a:xfrm>
            <a:prstGeom prst="rect">
              <a:avLst/>
            </a:prstGeom>
            <a:solidFill>
              <a:srgbClr val="000000"/>
            </a:solidFill>
            <a:ln w="19050">
              <a:solidFill>
                <a:srgbClr val="5579ED"/>
              </a:solidFill>
            </a:ln>
          </p:spPr>
          <p:txBody>
            <a:bodyPr vert="horz" lIns="0" tIns="0" rIns="0" bIns="0" rtlCol="0"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spcBef>
                  <a:spcPct val="0"/>
                </a:spcBef>
                <a:spcAft>
                  <a:spcPts val="600"/>
                </a:spcAft>
                <a:buNone/>
              </a:pPr>
              <a:r>
                <a:rPr lang="en-US" sz="2600">
                  <a:solidFill>
                    <a:schemeClr val="bg1"/>
                  </a:solidFill>
                </a:rPr>
                <a:t>Insurance</a:t>
              </a:r>
            </a:p>
            <a:p>
              <a:pPr marL="0" indent="0" algn="ctr">
                <a:spcBef>
                  <a:spcPct val="0"/>
                </a:spcBef>
                <a:spcAft>
                  <a:spcPts val="600"/>
                </a:spcAft>
                <a:buNone/>
              </a:pPr>
              <a:r>
                <a:rPr lang="en-US" sz="2600">
                  <a:solidFill>
                    <a:schemeClr val="bg1"/>
                  </a:solidFill>
                </a:rPr>
                <a:t>Rent leases</a:t>
              </a:r>
            </a:p>
            <a:p>
              <a:pPr marL="0" indent="0" algn="ctr">
                <a:spcBef>
                  <a:spcPct val="0"/>
                </a:spcBef>
                <a:spcAft>
                  <a:spcPts val="600"/>
                </a:spcAft>
                <a:buNone/>
              </a:pPr>
              <a:r>
                <a:rPr lang="en-US" sz="2600">
                  <a:solidFill>
                    <a:schemeClr val="bg1"/>
                  </a:solidFill>
                </a:rPr>
                <a:t>Employment</a:t>
              </a:r>
            </a:p>
          </p:txBody>
        </p:sp>
      </p:grpSp>
      <p:sp>
        <p:nvSpPr>
          <p:cNvPr id="13" name="Rectangle 12"/>
          <p:cNvSpPr/>
          <p:nvPr/>
        </p:nvSpPr>
        <p:spPr>
          <a:xfrm>
            <a:off x="2084614" y="1765300"/>
            <a:ext cx="8022771" cy="1348014"/>
          </a:xfrm>
          <a:prstGeom prst="rect">
            <a:avLst/>
          </a:prstGeom>
          <a:gradFill flip="none" rotWithShape="1">
            <a:gsLst>
              <a:gs pos="100000">
                <a:schemeClr val="accent6">
                  <a:lumMod val="67000"/>
                </a:schemeClr>
              </a:gs>
              <a:gs pos="0">
                <a:schemeClr val="accent6">
                  <a:lumMod val="97000"/>
                  <a:lumOff val="3000"/>
                </a:schemeClr>
              </a:gs>
            </a:gsLst>
            <a:path path="circle">
              <a:fillToRect l="50000" t="50000" r="50000" b="50000"/>
            </a:path>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a:solidFill>
                  <a:schemeClr val="bg1"/>
                </a:solidFill>
              </a:rPr>
              <a:t>Credit history begins when you choose and </a:t>
            </a:r>
            <a:br>
              <a:rPr lang="en-US" sz="2800" b="1">
                <a:solidFill>
                  <a:schemeClr val="bg1"/>
                </a:solidFill>
              </a:rPr>
            </a:br>
            <a:r>
              <a:rPr lang="en-US" sz="2800" b="1">
                <a:solidFill>
                  <a:schemeClr val="bg1"/>
                </a:solidFill>
              </a:rPr>
              <a:t>use credit services</a:t>
            </a:r>
          </a:p>
        </p:txBody>
      </p:sp>
      <p:sp>
        <p:nvSpPr>
          <p:cNvPr id="2" name="Title 1">
            <a:extLst>
              <a:ext uri="{FF2B5EF4-FFF2-40B4-BE49-F238E27FC236}">
                <a16:creationId xmlns:a16="http://schemas.microsoft.com/office/drawing/2014/main" id="{F708AB4B-5255-4E8E-A4B9-1D7221213496}"/>
              </a:ext>
            </a:extLst>
          </p:cNvPr>
          <p:cNvSpPr>
            <a:spLocks noGrp="1"/>
          </p:cNvSpPr>
          <p:nvPr>
            <p:ph type="title"/>
          </p:nvPr>
        </p:nvSpPr>
        <p:spPr/>
        <p:txBody>
          <a:bodyPr>
            <a:normAutofit/>
          </a:bodyPr>
          <a:lstStyle/>
          <a:p>
            <a:pPr algn="l"/>
            <a:r>
              <a:rPr lang="en-US" dirty="0">
                <a:cs typeface="Calibri Light"/>
              </a:rPr>
              <a:t>Your Credit History Affects Whether You Can Buy </a:t>
            </a:r>
            <a:br>
              <a:rPr lang="en-US" dirty="0">
                <a:cs typeface="Calibri Light"/>
              </a:rPr>
            </a:br>
            <a:r>
              <a:rPr lang="en-US" dirty="0">
                <a:cs typeface="Calibri Light"/>
              </a:rPr>
              <a:t>Things, and How Much They’ll Cost You</a:t>
            </a:r>
            <a:endParaRPr lang="en-US" dirty="0"/>
          </a:p>
        </p:txBody>
      </p:sp>
      <p:cxnSp>
        <p:nvCxnSpPr>
          <p:cNvPr id="5" name="Elbow Connector 4"/>
          <p:cNvCxnSpPr>
            <a:stCxn id="13" idx="2"/>
            <a:endCxn id="14" idx="0"/>
          </p:cNvCxnSpPr>
          <p:nvPr/>
        </p:nvCxnSpPr>
        <p:spPr>
          <a:xfrm rot="5400000">
            <a:off x="4735195" y="2309495"/>
            <a:ext cx="556986" cy="2164625"/>
          </a:xfrm>
          <a:prstGeom prst="bentConnector3">
            <a:avLst/>
          </a:prstGeom>
          <a:ln w="22225" cap="flat" algn="ctr">
            <a:solidFill>
              <a:srgbClr val="5579ED"/>
            </a:solidFill>
            <a:prstDash val="solid"/>
          </a:ln>
        </p:spPr>
        <p:style>
          <a:lnRef idx="1">
            <a:schemeClr val="accent1"/>
          </a:lnRef>
          <a:fillRef idx="0">
            <a:schemeClr val="accent1"/>
          </a:fillRef>
          <a:effectRef idx="0">
            <a:schemeClr val="accent1"/>
          </a:effectRef>
          <a:fontRef idx="minor">
            <a:schemeClr val="tx1"/>
          </a:fontRef>
        </p:style>
      </p:cxnSp>
      <p:cxnSp>
        <p:nvCxnSpPr>
          <p:cNvPr id="9" name="Elbow Connector 8"/>
          <p:cNvCxnSpPr>
            <a:stCxn id="13" idx="2"/>
            <a:endCxn id="15" idx="0"/>
          </p:cNvCxnSpPr>
          <p:nvPr/>
        </p:nvCxnSpPr>
        <p:spPr>
          <a:xfrm rot="16200000" flipH="1">
            <a:off x="6909434" y="2299879"/>
            <a:ext cx="556986" cy="2183855"/>
          </a:xfrm>
          <a:prstGeom prst="bentConnector3">
            <a:avLst/>
          </a:prstGeom>
          <a:ln w="22225" cap="flat" algn="ctr">
            <a:solidFill>
              <a:srgbClr val="5579ED"/>
            </a:solidFill>
            <a:prstDash val="solid"/>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864CBB0E-C154-43BB-A603-27DACE4164ED}" type="slidenum">
              <a:rPr lang="en-US" smtClean="0"/>
              <a:t>3</a:t>
            </a:fld>
            <a:endParaRPr lang="en-US"/>
          </a:p>
        </p:txBody>
      </p:sp>
    </p:spTree>
    <p:extLst>
      <p:ext uri="{BB962C8B-B14F-4D97-AF65-F5344CB8AC3E}">
        <p14:creationId xmlns:p14="http://schemas.microsoft.com/office/powerpoint/2010/main" val="77682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92500" y="2064007"/>
            <a:ext cx="8699500" cy="523220"/>
          </a:xfrm>
          <a:prstGeom prst="rect">
            <a:avLst/>
          </a:prstGeom>
          <a:solidFill>
            <a:schemeClr val="accent6"/>
          </a:solidFill>
          <a:ln w="19050" cap="flat" algn="ctr">
            <a:noFill/>
            <a:prstDash val="solid"/>
          </a:ln>
        </p:spPr>
        <p:style>
          <a:lnRef idx="3">
            <a:schemeClr val="lt1"/>
          </a:lnRef>
          <a:fillRef idx="1">
            <a:schemeClr val="accent2"/>
          </a:fillRef>
          <a:effectRef idx="1">
            <a:schemeClr val="accent2"/>
          </a:effectRef>
          <a:fontRef idx="minor">
            <a:schemeClr val="lt1"/>
          </a:fontRef>
        </p:style>
        <p:txBody>
          <a:bodyPr wrap="square" anchor="ctr">
            <a:spAutoFit/>
          </a:bodyPr>
          <a:lstStyle/>
          <a:p>
            <a:pPr algn="ctr"/>
            <a:r>
              <a:rPr lang="en-US" sz="2800">
                <a:cs typeface="Calibri Light"/>
              </a:rPr>
              <a:t>YOUR ADULT REPORT CARD!</a:t>
            </a:r>
            <a:endParaRPr lang="en-US" sz="2800"/>
          </a:p>
        </p:txBody>
      </p:sp>
      <p:sp>
        <p:nvSpPr>
          <p:cNvPr id="3" name="Title 2"/>
          <p:cNvSpPr>
            <a:spLocks noGrp="1"/>
          </p:cNvSpPr>
          <p:nvPr>
            <p:ph type="title"/>
          </p:nvPr>
        </p:nvSpPr>
        <p:spPr>
          <a:xfrm>
            <a:off x="4470400" y="0"/>
            <a:ext cx="6984999" cy="1917701"/>
          </a:xfrm>
        </p:spPr>
        <p:txBody>
          <a:bodyPr/>
          <a:lstStyle/>
          <a:p>
            <a:r>
              <a:rPr lang="en-US">
                <a:cs typeface="Calibri Light"/>
              </a:rPr>
              <a:t>What is a C</a:t>
            </a:r>
            <a:r>
              <a:rPr lang="en-US" u="sng">
                <a:cs typeface="Calibri Light"/>
              </a:rPr>
              <a:t>redit Report</a:t>
            </a:r>
            <a:r>
              <a:rPr lang="en-US">
                <a:cs typeface="Calibri Light"/>
              </a:rPr>
              <a:t>?</a:t>
            </a:r>
            <a:endParaRPr lang="en-US"/>
          </a:p>
        </p:txBody>
      </p:sp>
      <p:pic>
        <p:nvPicPr>
          <p:cNvPr id="5" name="Picture Placeholder 6"/>
          <p:cNvPicPr>
            <a:picLocks noGrp="1" noChangeAspect="1"/>
          </p:cNvPicPr>
          <p:nvPr>
            <p:ph type="pic" sz="quarter" idx="13"/>
          </p:nvPr>
        </p:nvPicPr>
        <p:blipFill>
          <a:blip r:embed="rId3"/>
          <a:srcRect l="16907" r="16907"/>
          <a:stretch>
            <a:fillRect/>
          </a:stretch>
        </p:blipFill>
        <p:spPr>
          <a:xfrm>
            <a:off x="-3174" y="1"/>
            <a:ext cx="3956050" cy="3956050"/>
          </a:xfrm>
        </p:spPr>
      </p:pic>
      <p:sp>
        <p:nvSpPr>
          <p:cNvPr id="7" name="Content Placeholder 2">
            <a:extLst>
              <a:ext uri="{FF2B5EF4-FFF2-40B4-BE49-F238E27FC236}">
                <a16:creationId xmlns:a16="http://schemas.microsoft.com/office/drawing/2014/main" id="{A1C1488D-460E-4110-99DD-A2C13C1C0453}"/>
              </a:ext>
            </a:extLst>
          </p:cNvPr>
          <p:cNvSpPr>
            <a:spLocks noGrp="1"/>
          </p:cNvSpPr>
          <p:nvPr>
            <p:ph idx="1"/>
          </p:nvPr>
        </p:nvSpPr>
        <p:spPr>
          <a:xfrm>
            <a:off x="3952875" y="2794000"/>
            <a:ext cx="2392680" cy="2468880"/>
          </a:xfrm>
          <a:noFill/>
          <a:ln w="19050">
            <a:solidFill>
              <a:schemeClr val="accent6"/>
            </a:solidFill>
          </a:ln>
        </p:spPr>
        <p:txBody>
          <a:bodyPr lIns="36576" tIns="73152" rIns="36576" bIns="36576" anchor="t">
            <a:noAutofit/>
          </a:bodyPr>
          <a:lstStyle/>
          <a:p>
            <a:pPr marL="0" indent="0" algn="ctr">
              <a:lnSpc>
                <a:spcPct val="110000"/>
              </a:lnSpc>
              <a:buNone/>
            </a:pPr>
            <a:r>
              <a:rPr lang="en-US" sz="1800"/>
              <a:t>It is prepared by </a:t>
            </a:r>
            <a:r>
              <a:rPr lang="en-US" sz="1800" b="1">
                <a:solidFill>
                  <a:schemeClr val="accent6">
                    <a:lumMod val="60000"/>
                    <a:lumOff val="40000"/>
                  </a:schemeClr>
                </a:solidFill>
              </a:rPr>
              <a:t>credit reporting agencies</a:t>
            </a:r>
            <a:r>
              <a:rPr lang="en-US" sz="1800"/>
              <a:t> for use by stores, banks, landlords, and other businesses that give credit</a:t>
            </a:r>
            <a:endParaRPr lang="en-US" sz="1800" b="1"/>
          </a:p>
        </p:txBody>
      </p:sp>
      <p:sp>
        <p:nvSpPr>
          <p:cNvPr id="8" name="Content Placeholder 2">
            <a:extLst>
              <a:ext uri="{FF2B5EF4-FFF2-40B4-BE49-F238E27FC236}">
                <a16:creationId xmlns:a16="http://schemas.microsoft.com/office/drawing/2014/main" id="{A1C1488D-460E-4110-99DD-A2C13C1C0453}"/>
              </a:ext>
            </a:extLst>
          </p:cNvPr>
          <p:cNvSpPr txBox="1"/>
          <p:nvPr/>
        </p:nvSpPr>
        <p:spPr>
          <a:xfrm>
            <a:off x="9265920" y="2794000"/>
            <a:ext cx="2392680" cy="2468880"/>
          </a:xfrm>
          <a:prstGeom prst="rect">
            <a:avLst/>
          </a:prstGeom>
          <a:noFill/>
          <a:ln w="19050">
            <a:solidFill>
              <a:schemeClr val="accent6"/>
            </a:solidFill>
          </a:ln>
        </p:spPr>
        <p:txBody>
          <a:bodyPr vert="horz" lIns="36576" tIns="73152" rIns="36576" bIns="36576" rtlCol="0" anchor="t">
            <a:noAutofit/>
          </a:bodyPr>
          <a:lstStyle>
            <a:lvl1pPr marL="228600" indent="-228600" algn="l" defTabSz="914400" rtl="0" eaLnBrk="1" latinLnBrk="0" hangingPunct="1">
              <a:lnSpc>
                <a:spcPct val="100000"/>
              </a:lnSpc>
              <a:spcBef>
                <a:spcPct val="0"/>
              </a:spcBef>
              <a:spcAft>
                <a:spcPts val="1200"/>
              </a:spcAft>
              <a:buClr>
                <a:srgbClr val="FFFFFF"/>
              </a:buClr>
              <a:buFont typeface="Arial" panose="020B0604020202020204" pitchFamily="34" charset="0"/>
              <a:buChar char="•"/>
              <a:defRPr sz="2600" kern="1200">
                <a:solidFill>
                  <a:schemeClr val="bg1">
                    <a:lumMod val="95000"/>
                  </a:schemeClr>
                </a:solidFill>
                <a:latin typeface="+mn-lt"/>
                <a:ea typeface="+mn-ea"/>
                <a:cs typeface="+mn-cs"/>
              </a:defRPr>
            </a:lvl1pPr>
            <a:lvl2pPr marL="685800" indent="-228600" algn="l" defTabSz="914400" rtl="0" eaLnBrk="1" latinLnBrk="0" hangingPunct="1">
              <a:lnSpc>
                <a:spcPct val="100000"/>
              </a:lnSpc>
              <a:spcBef>
                <a:spcPct val="0"/>
              </a:spcBef>
              <a:spcAft>
                <a:spcPts val="1200"/>
              </a:spcAft>
              <a:buClr>
                <a:schemeClr val="bg1"/>
              </a:buClr>
              <a:buFontTx/>
              <a:buChar char="‒"/>
              <a:defRPr sz="2200" kern="1200">
                <a:solidFill>
                  <a:schemeClr val="bg1">
                    <a:lumMod val="95000"/>
                  </a:schemeClr>
                </a:solidFill>
                <a:latin typeface="+mn-lt"/>
                <a:ea typeface="+mn-ea"/>
                <a:cs typeface="+mn-cs"/>
              </a:defRPr>
            </a:lvl2pPr>
            <a:lvl3pPr marL="1143000" indent="-228600" algn="l" defTabSz="914400" rtl="0" eaLnBrk="1" latinLnBrk="0" hangingPunct="1">
              <a:lnSpc>
                <a:spcPct val="100000"/>
              </a:lnSpc>
              <a:spcBef>
                <a:spcPct val="0"/>
              </a:spcBef>
              <a:spcAft>
                <a:spcPts val="1200"/>
              </a:spcAft>
              <a:buClr>
                <a:srgbClr val="FFFFFF"/>
              </a:buClr>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100000"/>
              </a:lnSpc>
              <a:spcBef>
                <a:spcPct val="0"/>
              </a:spcBef>
              <a:spcAft>
                <a:spcPts val="1200"/>
              </a:spcAft>
              <a:buClr>
                <a:schemeClr val="bg1"/>
              </a:buClr>
              <a:buFontTx/>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100000"/>
              </a:lnSpc>
              <a:spcBef>
                <a:spcPct val="0"/>
              </a:spcBef>
              <a:spcAft>
                <a:spcPts val="1200"/>
              </a:spcAft>
              <a:buClr>
                <a:srgbClr val="FFFFFF"/>
              </a:buClr>
              <a:buFont typeface="Arial" panose="020B0604020202020204" pitchFamily="34" charset="0"/>
              <a:buChar char="•"/>
              <a:defRPr sz="16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1800"/>
              <a:t>It lists the</a:t>
            </a:r>
            <a:r>
              <a:rPr lang="en-US" sz="1800">
                <a:solidFill>
                  <a:schemeClr val="accent6">
                    <a:lumMod val="60000"/>
                    <a:lumOff val="40000"/>
                  </a:schemeClr>
                </a:solidFill>
              </a:rPr>
              <a:t> </a:t>
            </a:r>
            <a:r>
              <a:rPr lang="en-US" sz="1800" b="1">
                <a:solidFill>
                  <a:schemeClr val="accent6">
                    <a:lumMod val="60000"/>
                    <a:lumOff val="40000"/>
                  </a:schemeClr>
                </a:solidFill>
              </a:rPr>
              <a:t>type</a:t>
            </a:r>
            <a:r>
              <a:rPr lang="en-US" sz="1800"/>
              <a:t> of credit you use, the length of </a:t>
            </a:r>
            <a:r>
              <a:rPr lang="en-US" sz="1800" b="1">
                <a:solidFill>
                  <a:schemeClr val="accent6">
                    <a:lumMod val="60000"/>
                    <a:lumOff val="40000"/>
                  </a:schemeClr>
                </a:solidFill>
              </a:rPr>
              <a:t>time</a:t>
            </a:r>
            <a:r>
              <a:rPr lang="en-US" sz="1800"/>
              <a:t> your accounts have been open, and whether you have </a:t>
            </a:r>
            <a:r>
              <a:rPr lang="en-US" sz="1800" b="1">
                <a:solidFill>
                  <a:schemeClr val="accent6">
                    <a:lumMod val="60000"/>
                    <a:lumOff val="40000"/>
                  </a:schemeClr>
                </a:solidFill>
              </a:rPr>
              <a:t>paid your bills on time</a:t>
            </a:r>
          </a:p>
        </p:txBody>
      </p:sp>
      <p:sp>
        <p:nvSpPr>
          <p:cNvPr id="9" name="Content Placeholder 2">
            <a:extLst>
              <a:ext uri="{FF2B5EF4-FFF2-40B4-BE49-F238E27FC236}">
                <a16:creationId xmlns:a16="http://schemas.microsoft.com/office/drawing/2014/main" id="{A1C1488D-460E-4110-99DD-A2C13C1C0453}"/>
              </a:ext>
            </a:extLst>
          </p:cNvPr>
          <p:cNvSpPr txBox="1"/>
          <p:nvPr/>
        </p:nvSpPr>
        <p:spPr>
          <a:xfrm>
            <a:off x="6609398" y="2794000"/>
            <a:ext cx="2392680" cy="2468880"/>
          </a:xfrm>
          <a:prstGeom prst="rect">
            <a:avLst/>
          </a:prstGeom>
          <a:noFill/>
          <a:ln w="19050">
            <a:solidFill>
              <a:schemeClr val="accent6"/>
            </a:solidFill>
          </a:ln>
        </p:spPr>
        <p:txBody>
          <a:bodyPr vert="horz" lIns="36576" tIns="73152" rIns="36576" bIns="36576" rtlCol="0" anchor="t">
            <a:noAutofit/>
          </a:bodyPr>
          <a:lstStyle>
            <a:lvl1pPr marL="228600" indent="-228600" algn="l" defTabSz="914400" rtl="0" eaLnBrk="1" latinLnBrk="0" hangingPunct="1">
              <a:lnSpc>
                <a:spcPct val="100000"/>
              </a:lnSpc>
              <a:spcBef>
                <a:spcPct val="0"/>
              </a:spcBef>
              <a:spcAft>
                <a:spcPts val="1200"/>
              </a:spcAft>
              <a:buClr>
                <a:srgbClr val="FFFFFF"/>
              </a:buClr>
              <a:buFont typeface="Arial" panose="020B0604020202020204" pitchFamily="34" charset="0"/>
              <a:buChar char="•"/>
              <a:defRPr sz="2600" kern="1200">
                <a:solidFill>
                  <a:schemeClr val="bg1">
                    <a:lumMod val="95000"/>
                  </a:schemeClr>
                </a:solidFill>
                <a:latin typeface="+mn-lt"/>
                <a:ea typeface="+mn-ea"/>
                <a:cs typeface="+mn-cs"/>
              </a:defRPr>
            </a:lvl1pPr>
            <a:lvl2pPr marL="685800" indent="-228600" algn="l" defTabSz="914400" rtl="0" eaLnBrk="1" latinLnBrk="0" hangingPunct="1">
              <a:lnSpc>
                <a:spcPct val="100000"/>
              </a:lnSpc>
              <a:spcBef>
                <a:spcPct val="0"/>
              </a:spcBef>
              <a:spcAft>
                <a:spcPts val="1200"/>
              </a:spcAft>
              <a:buClr>
                <a:schemeClr val="bg1"/>
              </a:buClr>
              <a:buFontTx/>
              <a:buChar char="‒"/>
              <a:defRPr sz="2200" kern="1200">
                <a:solidFill>
                  <a:schemeClr val="bg1">
                    <a:lumMod val="95000"/>
                  </a:schemeClr>
                </a:solidFill>
                <a:latin typeface="+mn-lt"/>
                <a:ea typeface="+mn-ea"/>
                <a:cs typeface="+mn-cs"/>
              </a:defRPr>
            </a:lvl2pPr>
            <a:lvl3pPr marL="1143000" indent="-228600" algn="l" defTabSz="914400" rtl="0" eaLnBrk="1" latinLnBrk="0" hangingPunct="1">
              <a:lnSpc>
                <a:spcPct val="100000"/>
              </a:lnSpc>
              <a:spcBef>
                <a:spcPct val="0"/>
              </a:spcBef>
              <a:spcAft>
                <a:spcPts val="1200"/>
              </a:spcAft>
              <a:buClr>
                <a:srgbClr val="FFFFFF"/>
              </a:buClr>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100000"/>
              </a:lnSpc>
              <a:spcBef>
                <a:spcPct val="0"/>
              </a:spcBef>
              <a:spcAft>
                <a:spcPts val="1200"/>
              </a:spcAft>
              <a:buClr>
                <a:schemeClr val="bg1"/>
              </a:buClr>
              <a:buFontTx/>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100000"/>
              </a:lnSpc>
              <a:spcBef>
                <a:spcPct val="0"/>
              </a:spcBef>
              <a:spcAft>
                <a:spcPts val="1200"/>
              </a:spcAft>
              <a:buClr>
                <a:srgbClr val="FFFFFF"/>
              </a:buClr>
              <a:buFont typeface="Arial" panose="020B0604020202020204" pitchFamily="34" charset="0"/>
              <a:buChar char="•"/>
              <a:defRPr sz="16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1800"/>
              <a:t>Tells lenders how much credit you have </a:t>
            </a:r>
            <a:r>
              <a:rPr lang="en-US" sz="1800" b="1">
                <a:solidFill>
                  <a:schemeClr val="accent6">
                    <a:lumMod val="60000"/>
                    <a:lumOff val="40000"/>
                  </a:schemeClr>
                </a:solidFill>
              </a:rPr>
              <a:t>used</a:t>
            </a:r>
            <a:r>
              <a:rPr lang="en-US" sz="1800"/>
              <a:t> and whether you are </a:t>
            </a:r>
            <a:r>
              <a:rPr lang="en-US" sz="1800" b="1">
                <a:solidFill>
                  <a:schemeClr val="accent6">
                    <a:lumMod val="60000"/>
                    <a:lumOff val="40000"/>
                  </a:schemeClr>
                </a:solidFill>
              </a:rPr>
              <a:t>seeking more credit</a:t>
            </a:r>
            <a:endParaRPr lang="en-US" sz="1800">
              <a:solidFill>
                <a:schemeClr val="accent6">
                  <a:lumMod val="60000"/>
                  <a:lumOff val="40000"/>
                </a:schemeClr>
              </a:solidFill>
            </a:endParaRPr>
          </a:p>
        </p:txBody>
      </p:sp>
      <p:sp>
        <p:nvSpPr>
          <p:cNvPr id="10" name="Content Placeholder 2">
            <a:extLst>
              <a:ext uri="{FF2B5EF4-FFF2-40B4-BE49-F238E27FC236}">
                <a16:creationId xmlns:a16="http://schemas.microsoft.com/office/drawing/2014/main" id="{A1C1488D-460E-4110-99DD-A2C13C1C0453}"/>
              </a:ext>
            </a:extLst>
          </p:cNvPr>
          <p:cNvSpPr txBox="1"/>
          <p:nvPr/>
        </p:nvSpPr>
        <p:spPr>
          <a:xfrm>
            <a:off x="5158920" y="5626100"/>
            <a:ext cx="5229680" cy="4117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400" b="1" dirty="0">
                <a:solidFill>
                  <a:schemeClr val="bg2"/>
                </a:solidFill>
              </a:rPr>
              <a:t>Summary of your financial reliability</a:t>
            </a:r>
          </a:p>
          <a:p>
            <a:pPr marL="0" indent="0">
              <a:buNone/>
            </a:pPr>
            <a:endParaRPr lang="en-US" sz="2400" dirty="0">
              <a:solidFill>
                <a:schemeClr val="bg2"/>
              </a:solidFill>
            </a:endParaRPr>
          </a:p>
        </p:txBody>
      </p:sp>
      <p:sp>
        <p:nvSpPr>
          <p:cNvPr id="2" name="Slide Number Placeholder 1"/>
          <p:cNvSpPr>
            <a:spLocks noGrp="1"/>
          </p:cNvSpPr>
          <p:nvPr>
            <p:ph type="sldNum" sz="quarter" idx="12"/>
          </p:nvPr>
        </p:nvSpPr>
        <p:spPr/>
        <p:txBody>
          <a:bodyPr/>
          <a:lstStyle/>
          <a:p>
            <a:fld id="{864CBB0E-C154-43BB-A603-27DACE4164ED}" type="slidenum">
              <a:rPr lang="en-US" smtClean="0"/>
              <a:t>4</a:t>
            </a:fld>
            <a:endParaRPr lang="en-US"/>
          </a:p>
        </p:txBody>
      </p:sp>
    </p:spTree>
    <p:extLst>
      <p:ext uri="{BB962C8B-B14F-4D97-AF65-F5344CB8AC3E}">
        <p14:creationId xmlns:p14="http://schemas.microsoft.com/office/powerpoint/2010/main" val="934029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61416"/>
            <a:ext cx="11125200" cy="4614863"/>
          </a:xfrm>
        </p:spPr>
        <p:txBody>
          <a:bodyPr/>
          <a:lstStyle/>
          <a:p>
            <a:pPr>
              <a:spcAft>
                <a:spcPts val="3000"/>
              </a:spcAft>
              <a:buClr>
                <a:schemeClr val="accent3"/>
              </a:buClr>
            </a:pPr>
            <a:r>
              <a:rPr lang="en-US" sz="2800" dirty="0"/>
              <a:t>You can get one free report from each of the three national credit reporting companies </a:t>
            </a:r>
            <a:r>
              <a:rPr lang="en-US" sz="2800" b="1" u="sng" dirty="0"/>
              <a:t>once a week</a:t>
            </a:r>
            <a:endParaRPr lang="en-US" sz="2800" dirty="0"/>
          </a:p>
          <a:p>
            <a:pPr>
              <a:spcAft>
                <a:spcPts val="3000"/>
              </a:spcAft>
              <a:buClr>
                <a:schemeClr val="accent3"/>
              </a:buClr>
            </a:pPr>
            <a:endParaRPr lang="en-US" sz="3600" dirty="0"/>
          </a:p>
          <a:p>
            <a:pPr>
              <a:spcAft>
                <a:spcPts val="3000"/>
              </a:spcAft>
              <a:buClr>
                <a:schemeClr val="accent3"/>
              </a:buClr>
            </a:pPr>
            <a:r>
              <a:rPr lang="en-US" sz="2800" dirty="0"/>
              <a:t>Visit </a:t>
            </a:r>
            <a:r>
              <a:rPr lang="en-US" sz="2800" u="sng" dirty="0">
                <a:hlinkClick r:id="rId3"/>
              </a:rPr>
              <a:t>AnnualCreditReport.com</a:t>
            </a:r>
            <a:r>
              <a:rPr lang="en-US" sz="2800" dirty="0"/>
              <a:t> to download</a:t>
            </a:r>
          </a:p>
          <a:p>
            <a:pPr>
              <a:spcAft>
                <a:spcPts val="3000"/>
              </a:spcAft>
              <a:buClr>
                <a:schemeClr val="accent3"/>
              </a:buClr>
            </a:pPr>
            <a:r>
              <a:rPr lang="en-US" sz="2800" dirty="0"/>
              <a:t>You can also get </a:t>
            </a:r>
            <a:r>
              <a:rPr lang="en-US" sz="2800" b="1" u="sng" dirty="0">
                <a:solidFill>
                  <a:schemeClr val="accent3"/>
                </a:solidFill>
              </a:rPr>
              <a:t>free</a:t>
            </a:r>
            <a:r>
              <a:rPr lang="en-US" sz="2800" dirty="0"/>
              <a:t> reports or scores from sources such as:</a:t>
            </a:r>
          </a:p>
          <a:p>
            <a:pPr>
              <a:spcAft>
                <a:spcPts val="3000"/>
              </a:spcAft>
            </a:pPr>
            <a:endParaRPr lang="en-US" sz="2800" dirty="0"/>
          </a:p>
          <a:p>
            <a:pPr marL="0" indent="0">
              <a:spcAft>
                <a:spcPts val="3000"/>
              </a:spcAft>
              <a:buNone/>
            </a:pPr>
            <a:endParaRPr lang="en-US" sz="2800" dirty="0"/>
          </a:p>
          <a:p>
            <a:pPr marL="0" indent="0">
              <a:spcAft>
                <a:spcPts val="3000"/>
              </a:spcAft>
              <a:buNone/>
            </a:pPr>
            <a:endParaRPr lang="en-US" sz="2800" dirty="0"/>
          </a:p>
          <a:p>
            <a:pPr marL="0" indent="0">
              <a:spcAft>
                <a:spcPts val="3000"/>
              </a:spcAft>
              <a:buNone/>
            </a:pPr>
            <a:endParaRPr lang="en-US" sz="2800" dirty="0"/>
          </a:p>
        </p:txBody>
      </p:sp>
      <p:sp>
        <p:nvSpPr>
          <p:cNvPr id="2" name="Title 1"/>
          <p:cNvSpPr>
            <a:spLocks noGrp="1"/>
          </p:cNvSpPr>
          <p:nvPr>
            <p:ph type="title"/>
          </p:nvPr>
        </p:nvSpPr>
        <p:spPr/>
        <p:txBody>
          <a:bodyPr/>
          <a:lstStyle/>
          <a:p>
            <a:r>
              <a:rPr lang="en-US" b="1" dirty="0">
                <a:solidFill>
                  <a:schemeClr val="accent3"/>
                </a:solidFill>
              </a:rPr>
              <a:t>Start by Pulling Your Credit Reports</a:t>
            </a:r>
            <a:endParaRPr lang="en-US" dirty="0">
              <a:solidFill>
                <a:schemeClr val="accent3"/>
              </a:solidFill>
            </a:endParaRPr>
          </a:p>
        </p:txBody>
      </p:sp>
      <p:grpSp>
        <p:nvGrpSpPr>
          <p:cNvPr id="15" name="Group 14"/>
          <p:cNvGrpSpPr/>
          <p:nvPr/>
        </p:nvGrpSpPr>
        <p:grpSpPr>
          <a:xfrm>
            <a:off x="4903577" y="2216372"/>
            <a:ext cx="2390825" cy="938942"/>
            <a:chOff x="4076700" y="2400300"/>
            <a:chExt cx="2619375" cy="1028700"/>
          </a:xfrm>
        </p:grpSpPr>
        <p:sp>
          <p:nvSpPr>
            <p:cNvPr id="10" name="Rectangle 9"/>
            <p:cNvSpPr/>
            <p:nvPr/>
          </p:nvSpPr>
          <p:spPr>
            <a:xfrm>
              <a:off x="4076700" y="2400300"/>
              <a:ext cx="2619375" cy="1028700"/>
            </a:xfrm>
            <a:prstGeom prst="rect">
              <a:avLst/>
            </a:prstGeom>
            <a:solidFill>
              <a:schemeClr val="bg1"/>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Experian Logo Vector Download - (.SVG + .PNG) - Logovectordl.Com"/>
            <p:cNvPicPr>
              <a:picLocks noChangeAspect="1" noChangeArrowheads="1"/>
            </p:cNvPicPr>
            <p:nvPr/>
          </p:nvPicPr>
          <p:blipFill>
            <a:blip r:embed="rId4"/>
            <a:srcRect t="17618" b="16744"/>
            <a:stretch>
              <a:fillRect/>
            </a:stretch>
          </p:blipFill>
          <p:spPr>
            <a:xfrm>
              <a:off x="4193252" y="2479572"/>
              <a:ext cx="2386270" cy="8701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1752600" y="2216372"/>
            <a:ext cx="2390825" cy="938942"/>
            <a:chOff x="962025" y="2466975"/>
            <a:chExt cx="2619375" cy="1028700"/>
          </a:xfrm>
        </p:grpSpPr>
        <p:sp>
          <p:nvSpPr>
            <p:cNvPr id="11" name="Rectangle 10"/>
            <p:cNvSpPr/>
            <p:nvPr/>
          </p:nvSpPr>
          <p:spPr>
            <a:xfrm>
              <a:off x="962025" y="2466975"/>
              <a:ext cx="2619375" cy="1028700"/>
            </a:xfrm>
            <a:prstGeom prst="rect">
              <a:avLst/>
            </a:prstGeom>
            <a:solidFill>
              <a:schemeClr val="bg1"/>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p:cNvPicPr>
              <a:picLocks noChangeAspect="1" noChangeArrowheads="1"/>
            </p:cNvPicPr>
            <p:nvPr/>
          </p:nvPicPr>
          <p:blipFill>
            <a:blip r:embed="rId5"/>
            <a:srcRect l="5255" r="3935"/>
            <a:stretch>
              <a:fillRect/>
            </a:stretch>
          </p:blipFill>
          <p:spPr>
            <a:xfrm>
              <a:off x="1016000" y="2588175"/>
              <a:ext cx="2511425" cy="7863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8054553" y="2216372"/>
            <a:ext cx="2390825" cy="938942"/>
            <a:chOff x="7263978" y="2501042"/>
            <a:chExt cx="2619375" cy="1028700"/>
          </a:xfrm>
        </p:grpSpPr>
        <p:sp>
          <p:nvSpPr>
            <p:cNvPr id="12" name="Rectangle 11"/>
            <p:cNvSpPr/>
            <p:nvPr/>
          </p:nvSpPr>
          <p:spPr>
            <a:xfrm>
              <a:off x="7263978" y="2501042"/>
              <a:ext cx="2619375" cy="1028700"/>
            </a:xfrm>
            <a:prstGeom prst="rect">
              <a:avLst/>
            </a:prstGeom>
            <a:solidFill>
              <a:schemeClr val="bg1"/>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6"/>
            <a:srcRect/>
            <a:stretch>
              <a:fillRect/>
            </a:stretch>
          </p:blipFill>
          <p:spPr>
            <a:xfrm>
              <a:off x="7364733" y="2627451"/>
              <a:ext cx="2417864" cy="775882"/>
            </a:xfrm>
            <a:prstGeom prst="rect">
              <a:avLst/>
            </a:prstGeom>
          </p:spPr>
        </p:pic>
      </p:grpSp>
      <p:grpSp>
        <p:nvGrpSpPr>
          <p:cNvPr id="21" name="Group 20"/>
          <p:cNvGrpSpPr/>
          <p:nvPr/>
        </p:nvGrpSpPr>
        <p:grpSpPr>
          <a:xfrm>
            <a:off x="6675501" y="5277238"/>
            <a:ext cx="1588886" cy="750511"/>
            <a:chOff x="6096001" y="4635500"/>
            <a:chExt cx="1653539" cy="781050"/>
          </a:xfrm>
        </p:grpSpPr>
        <p:sp>
          <p:nvSpPr>
            <p:cNvPr id="22" name="Rectangle 21"/>
            <p:cNvSpPr/>
            <p:nvPr/>
          </p:nvSpPr>
          <p:spPr>
            <a:xfrm>
              <a:off x="6096001" y="4635500"/>
              <a:ext cx="1653539" cy="781050"/>
            </a:xfrm>
            <a:prstGeom prst="rect">
              <a:avLst/>
            </a:prstGeom>
            <a:solidFill>
              <a:schemeClr val="bg1"/>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6" descr="CreditWise from Capital One Now Available to Everyone | Business Wire"/>
            <p:cNvPicPr>
              <a:picLocks noChangeAspect="1" noChangeArrowheads="1"/>
            </p:cNvPicPr>
            <p:nvPr/>
          </p:nvPicPr>
          <p:blipFill>
            <a:blip r:embed="rId7"/>
            <a:srcRect l="-5728" t="-9120" r="-7112" b="1"/>
            <a:stretch>
              <a:fillRect/>
            </a:stretch>
          </p:blipFill>
          <p:spPr>
            <a:xfrm>
              <a:off x="6201432" y="4733925"/>
              <a:ext cx="1442676" cy="584200"/>
            </a:xfrm>
            <a:prstGeom prst="rect">
              <a:avLst/>
            </a:prstGeom>
            <a:solidFill>
              <a:schemeClr val="bg1"/>
            </a:solidFill>
          </p:spPr>
        </p:pic>
      </p:grpSp>
      <p:grpSp>
        <p:nvGrpSpPr>
          <p:cNvPr id="27" name="Group 26"/>
          <p:cNvGrpSpPr/>
          <p:nvPr/>
        </p:nvGrpSpPr>
        <p:grpSpPr>
          <a:xfrm>
            <a:off x="8825270" y="4775313"/>
            <a:ext cx="2574925" cy="750511"/>
            <a:chOff x="8483600" y="4622800"/>
            <a:chExt cx="2679700" cy="781050"/>
          </a:xfrm>
        </p:grpSpPr>
        <p:sp>
          <p:nvSpPr>
            <p:cNvPr id="28" name="Rectangle 27"/>
            <p:cNvSpPr/>
            <p:nvPr/>
          </p:nvSpPr>
          <p:spPr>
            <a:xfrm>
              <a:off x="8483600" y="4622800"/>
              <a:ext cx="2679700" cy="781050"/>
            </a:xfrm>
            <a:prstGeom prst="rect">
              <a:avLst/>
            </a:prstGeom>
            <a:solidFill>
              <a:schemeClr val="bg1"/>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a:t>
              </a:r>
            </a:p>
          </p:txBody>
        </p:sp>
        <p:pic>
          <p:nvPicPr>
            <p:cNvPr id="29" name="Picture 28" descr="File:Nerdwallet Horizontal Logo.svg - Wikipedia"/>
            <p:cNvPicPr/>
            <p:nvPr/>
          </p:nvPicPr>
          <p:blipFill>
            <a:blip r:embed="rId8"/>
            <a:srcRect l="-2833" t="-14664" r="-552" b="-7736"/>
            <a:stretch>
              <a:fillRect/>
            </a:stretch>
          </p:blipFill>
          <p:spPr>
            <a:xfrm>
              <a:off x="8579991" y="4778376"/>
              <a:ext cx="2486919" cy="469899"/>
            </a:xfrm>
            <a:prstGeom prst="rect">
              <a:avLst/>
            </a:prstGeom>
            <a:solidFill>
              <a:schemeClr val="bg1"/>
            </a:solidFill>
            <a:ln>
              <a:noFill/>
            </a:ln>
          </p:spPr>
        </p:pic>
      </p:grpSp>
      <p:sp>
        <p:nvSpPr>
          <p:cNvPr id="8" name="Slide Number Placeholder 7"/>
          <p:cNvSpPr>
            <a:spLocks noGrp="1"/>
          </p:cNvSpPr>
          <p:nvPr>
            <p:ph type="sldNum" sz="quarter" idx="12"/>
          </p:nvPr>
        </p:nvSpPr>
        <p:spPr/>
        <p:txBody>
          <a:bodyPr/>
          <a:lstStyle/>
          <a:p>
            <a:fld id="{864CBB0E-C154-43BB-A603-27DACE4164ED}" type="slidenum">
              <a:rPr lang="en-US" smtClean="0"/>
              <a:t>5</a:t>
            </a:fld>
            <a:endParaRPr lang="en-US"/>
          </a:p>
        </p:txBody>
      </p:sp>
      <p:pic>
        <p:nvPicPr>
          <p:cNvPr id="9" name="Picture 8">
            <a:extLst>
              <a:ext uri="{FF2B5EF4-FFF2-40B4-BE49-F238E27FC236}">
                <a16:creationId xmlns:a16="http://schemas.microsoft.com/office/drawing/2014/main" id="{7C9D0A01-C66D-802E-B1EE-4CDD8136930A}"/>
              </a:ext>
            </a:extLst>
          </p:cNvPr>
          <p:cNvPicPr>
            <a:picLocks noChangeAspect="1"/>
          </p:cNvPicPr>
          <p:nvPr/>
        </p:nvPicPr>
        <p:blipFill>
          <a:blip r:embed="rId9"/>
          <a:stretch>
            <a:fillRect/>
          </a:stretch>
        </p:blipFill>
        <p:spPr>
          <a:xfrm>
            <a:off x="3138655" y="5277080"/>
            <a:ext cx="1293984" cy="799468"/>
          </a:xfrm>
          <a:prstGeom prst="rect">
            <a:avLst/>
          </a:prstGeom>
        </p:spPr>
      </p:pic>
      <p:pic>
        <p:nvPicPr>
          <p:cNvPr id="17" name="Picture 16">
            <a:extLst>
              <a:ext uri="{FF2B5EF4-FFF2-40B4-BE49-F238E27FC236}">
                <a16:creationId xmlns:a16="http://schemas.microsoft.com/office/drawing/2014/main" id="{0CCA7CBD-27B9-1503-EBAF-78675033F718}"/>
              </a:ext>
            </a:extLst>
          </p:cNvPr>
          <p:cNvPicPr>
            <a:picLocks noChangeAspect="1"/>
          </p:cNvPicPr>
          <p:nvPr/>
        </p:nvPicPr>
        <p:blipFill>
          <a:blip r:embed="rId10"/>
          <a:stretch>
            <a:fillRect/>
          </a:stretch>
        </p:blipFill>
        <p:spPr>
          <a:xfrm>
            <a:off x="899387" y="4904066"/>
            <a:ext cx="1939673" cy="373014"/>
          </a:xfrm>
          <a:prstGeom prst="rect">
            <a:avLst/>
          </a:prstGeom>
        </p:spPr>
      </p:pic>
      <p:pic>
        <p:nvPicPr>
          <p:cNvPr id="19" name="Picture 18">
            <a:extLst>
              <a:ext uri="{FF2B5EF4-FFF2-40B4-BE49-F238E27FC236}">
                <a16:creationId xmlns:a16="http://schemas.microsoft.com/office/drawing/2014/main" id="{A0C4EC79-FF89-D8BA-45D1-DAAC14480FE1}"/>
              </a:ext>
            </a:extLst>
          </p:cNvPr>
          <p:cNvPicPr>
            <a:picLocks noChangeAspect="1"/>
          </p:cNvPicPr>
          <p:nvPr/>
        </p:nvPicPr>
        <p:blipFill>
          <a:blip r:embed="rId11"/>
          <a:stretch>
            <a:fillRect/>
          </a:stretch>
        </p:blipFill>
        <p:spPr>
          <a:xfrm>
            <a:off x="4732234" y="4857892"/>
            <a:ext cx="1568531" cy="539778"/>
          </a:xfrm>
          <a:prstGeom prst="rect">
            <a:avLst/>
          </a:prstGeom>
        </p:spPr>
      </p:pic>
    </p:spTree>
    <p:extLst>
      <p:ext uri="{BB962C8B-B14F-4D97-AF65-F5344CB8AC3E}">
        <p14:creationId xmlns:p14="http://schemas.microsoft.com/office/powerpoint/2010/main" val="221593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8832E9-18CC-D650-4530-58FC4CCC23BE}"/>
              </a:ext>
            </a:extLst>
          </p:cNvPr>
          <p:cNvSpPr>
            <a:spLocks noGrp="1"/>
          </p:cNvSpPr>
          <p:nvPr>
            <p:ph type="title"/>
          </p:nvPr>
        </p:nvSpPr>
        <p:spPr>
          <a:xfrm>
            <a:off x="533400" y="95249"/>
            <a:ext cx="11125200" cy="1758459"/>
          </a:xfrm>
        </p:spPr>
        <p:txBody>
          <a:bodyPr anchor="ctr">
            <a:normAutofit/>
          </a:bodyPr>
          <a:lstStyle/>
          <a:p>
            <a:r>
              <a:rPr lang="en-US" dirty="0"/>
              <a:t>Sample </a:t>
            </a:r>
            <a:br>
              <a:rPr lang="en-US" dirty="0"/>
            </a:br>
            <a:r>
              <a:rPr lang="en-US" dirty="0"/>
              <a:t>Credit </a:t>
            </a:r>
            <a:br>
              <a:rPr lang="en-US" dirty="0"/>
            </a:br>
            <a:r>
              <a:rPr lang="en-US" dirty="0"/>
              <a:t>Report</a:t>
            </a:r>
          </a:p>
        </p:txBody>
      </p:sp>
      <p:sp>
        <p:nvSpPr>
          <p:cNvPr id="2" name="Slide Number Placeholder 1">
            <a:extLst>
              <a:ext uri="{FF2B5EF4-FFF2-40B4-BE49-F238E27FC236}">
                <a16:creationId xmlns:a16="http://schemas.microsoft.com/office/drawing/2014/main" id="{8E55E411-140F-9FA8-1116-AC3154A48F0B}"/>
              </a:ext>
            </a:extLst>
          </p:cNvPr>
          <p:cNvSpPr>
            <a:spLocks noGrp="1"/>
          </p:cNvSpPr>
          <p:nvPr>
            <p:ph type="sldNum" sz="quarter" idx="12"/>
          </p:nvPr>
        </p:nvSpPr>
        <p:spPr>
          <a:xfrm>
            <a:off x="11580991" y="6397626"/>
            <a:ext cx="553861" cy="365125"/>
          </a:xfrm>
        </p:spPr>
        <p:txBody>
          <a:bodyPr anchor="ctr">
            <a:normAutofit/>
          </a:bodyPr>
          <a:lstStyle/>
          <a:p>
            <a:pPr>
              <a:spcAft>
                <a:spcPts val="600"/>
              </a:spcAft>
            </a:pPr>
            <a:fld id="{864CBB0E-C154-43BB-A603-27DACE4164ED}" type="slidenum">
              <a:rPr lang="en-US" smtClean="0"/>
              <a:pPr>
                <a:spcAft>
                  <a:spcPts val="600"/>
                </a:spcAft>
              </a:pPr>
              <a:t>6</a:t>
            </a:fld>
            <a:endParaRPr lang="en-US"/>
          </a:p>
        </p:txBody>
      </p:sp>
      <p:graphicFrame>
        <p:nvGraphicFramePr>
          <p:cNvPr id="19" name="Content Placeholder 6">
            <a:extLst>
              <a:ext uri="{FF2B5EF4-FFF2-40B4-BE49-F238E27FC236}">
                <a16:creationId xmlns:a16="http://schemas.microsoft.com/office/drawing/2014/main" id="{AF11E736-D032-3162-26C9-599E936210E2}"/>
              </a:ext>
            </a:extLst>
          </p:cNvPr>
          <p:cNvGraphicFramePr>
            <a:graphicFrameLocks noGrp="1"/>
          </p:cNvGraphicFramePr>
          <p:nvPr>
            <p:ph idx="1"/>
            <p:extLst>
              <p:ext uri="{D42A27DB-BD31-4B8C-83A1-F6EECF244321}">
                <p14:modId xmlns:p14="http://schemas.microsoft.com/office/powerpoint/2010/main" val="3825545674"/>
              </p:ext>
              <p:ext uri="{E7BDC344-281C-4309-B0C6-D0EE65EED2A8}">
                <p202:designPr xmlns:p202="http://schemas.microsoft.com/office/powerpoint/2020/02/main">
                  <p202:designTagLst>
                    <p202:designTag name="ARCH:1:CLS" val="StackedKeyContentTable"/>
                  </p202:designTagLst>
                </p202:designPr>
              </p:ext>
            </p:extLst>
          </p:nvPr>
        </p:nvGraphicFramePr>
        <p:xfrm>
          <a:off x="533400" y="2099327"/>
          <a:ext cx="11125201" cy="3540415"/>
        </p:xfrm>
        <a:graphic>
          <a:graphicData uri="http://schemas.openxmlformats.org/drawingml/2006/table">
            <a:tbl>
              <a:tblPr bandRow="1">
                <a:noFill/>
                <a:tableStyleId>{5C22544A-7EE6-4342-B048-85BDC9FD1C3A}</a:tableStyleId>
              </a:tblPr>
              <a:tblGrid>
                <a:gridCol w="3399367">
                  <a:extLst>
                    <a:ext uri="{9D8B030D-6E8A-4147-A177-3AD203B41FA5}">
                      <a16:colId xmlns:a16="http://schemas.microsoft.com/office/drawing/2014/main" val="2243422667"/>
                    </a:ext>
                  </a:extLst>
                </a:gridCol>
                <a:gridCol w="7725834">
                  <a:extLst>
                    <a:ext uri="{9D8B030D-6E8A-4147-A177-3AD203B41FA5}">
                      <a16:colId xmlns:a16="http://schemas.microsoft.com/office/drawing/2014/main" val="2801097844"/>
                    </a:ext>
                  </a:extLst>
                </a:gridCol>
              </a:tblGrid>
              <a:tr h="708083">
                <a:tc>
                  <a:txBody>
                    <a:bodyPr/>
                    <a:lstStyle/>
                    <a:p>
                      <a:pPr>
                        <a:buNone/>
                      </a:pPr>
                      <a:r>
                        <a:rPr lang="en-US" sz="1500" b="1" cap="none" spc="0">
                          <a:solidFill>
                            <a:schemeClr val="tx1"/>
                          </a:solidFill>
                        </a:rPr>
                        <a:t>Add a common question that your audience might ask</a:t>
                      </a:r>
                    </a:p>
                  </a:txBody>
                  <a:tcPr marL="105509" marR="105509" marT="105509" marB="105509"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1500" b="0" cap="none" spc="0">
                          <a:solidFill>
                            <a:schemeClr val="tx1"/>
                          </a:solidFill>
                        </a:rPr>
                        <a:t>Write an answer to the question your audience may ask. Make it clear and concise so the audience can quickly skim the content on your slide</a:t>
                      </a:r>
                    </a:p>
                  </a:txBody>
                  <a:tcPr marL="105509" marR="105509" marT="105509" marB="105509"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336995180"/>
                  </a:ext>
                </a:extLst>
              </a:tr>
              <a:tr h="708083">
                <a:tc>
                  <a:txBody>
                    <a:bodyPr/>
                    <a:lstStyle/>
                    <a:p>
                      <a:pPr>
                        <a:buNone/>
                      </a:pPr>
                      <a:r>
                        <a:rPr lang="en-US" sz="1500" b="1" cap="none" spc="0" dirty="0">
                          <a:solidFill>
                            <a:schemeClr val="tx1"/>
                          </a:solidFill>
                        </a:rPr>
                        <a:t>Add a common </a:t>
                      </a:r>
                      <a:r>
                        <a:rPr lang="en-US" sz="1500" b="1" cap="none" spc="0" dirty="0" err="1">
                          <a:solidFill>
                            <a:schemeClr val="tx1"/>
                          </a:solidFill>
                        </a:rPr>
                        <a:t>quesion</a:t>
                      </a:r>
                      <a:r>
                        <a:rPr lang="en-US" sz="1500" b="1" cap="none" spc="0" dirty="0">
                          <a:solidFill>
                            <a:schemeClr val="tx1"/>
                          </a:solidFill>
                        </a:rPr>
                        <a:t> that your audience might ask</a:t>
                      </a:r>
                    </a:p>
                  </a:txBody>
                  <a:tcPr marL="105509" marR="105509" marT="105509" marB="105509"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1500" b="0" cap="none" spc="0">
                          <a:solidFill>
                            <a:schemeClr val="tx1"/>
                          </a:solidFill>
                        </a:rPr>
                        <a:t>Write an answer to the question your audience may ask. Make it clear and concise so the audience can quickly skim the content on your slide</a:t>
                      </a:r>
                    </a:p>
                  </a:txBody>
                  <a:tcPr marL="105509" marR="105509" marT="105509" marB="105509"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2254919786"/>
                  </a:ext>
                </a:extLst>
              </a:tr>
              <a:tr h="708083">
                <a:tc>
                  <a:txBody>
                    <a:bodyPr/>
                    <a:lstStyle/>
                    <a:p>
                      <a:pPr>
                        <a:buNone/>
                      </a:pPr>
                      <a:r>
                        <a:rPr lang="en-US" sz="1500" b="1" cap="none" spc="0">
                          <a:solidFill>
                            <a:schemeClr val="tx1"/>
                          </a:solidFill>
                        </a:rPr>
                        <a:t>Add a common question that your audience might ask</a:t>
                      </a:r>
                    </a:p>
                  </a:txBody>
                  <a:tcPr marL="105509" marR="105509" marT="105509" marB="105509"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1500" b="0" cap="none" spc="0">
                          <a:solidFill>
                            <a:schemeClr val="tx1"/>
                          </a:solidFill>
                        </a:rPr>
                        <a:t>Write an answer to the question your audience may ask. Make it clear and concise so the audience can quickly skim the content on your slide</a:t>
                      </a:r>
                    </a:p>
                  </a:txBody>
                  <a:tcPr marL="105509" marR="105509" marT="105509" marB="105509"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38487241"/>
                  </a:ext>
                </a:extLst>
              </a:tr>
              <a:tr h="708083">
                <a:tc>
                  <a:txBody>
                    <a:bodyPr/>
                    <a:lstStyle/>
                    <a:p>
                      <a:pPr>
                        <a:buNone/>
                      </a:pPr>
                      <a:r>
                        <a:rPr lang="en-US" sz="1500" b="1" cap="none" spc="0">
                          <a:solidFill>
                            <a:schemeClr val="tx1"/>
                          </a:solidFill>
                        </a:rPr>
                        <a:t>Add a common question that your audience might ask</a:t>
                      </a:r>
                    </a:p>
                  </a:txBody>
                  <a:tcPr marL="105509" marR="105509" marT="105509" marB="105509"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1500" b="0" cap="none" spc="0">
                          <a:solidFill>
                            <a:schemeClr val="tx1"/>
                          </a:solidFill>
                        </a:rPr>
                        <a:t>Write an answer to the question your audience may ask. Make it clear and concise so the audience can quickly skim the content on your slide</a:t>
                      </a:r>
                    </a:p>
                  </a:txBody>
                  <a:tcPr marL="105509" marR="105509" marT="105509" marB="105509"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802424077"/>
                  </a:ext>
                </a:extLst>
              </a:tr>
              <a:tr h="708083">
                <a:tc>
                  <a:txBody>
                    <a:bodyPr/>
                    <a:lstStyle/>
                    <a:p>
                      <a:pPr>
                        <a:buNone/>
                      </a:pPr>
                      <a:r>
                        <a:rPr lang="en-US" sz="1500" b="1" cap="none" spc="0" dirty="0">
                          <a:solidFill>
                            <a:schemeClr val="tx1"/>
                          </a:solidFill>
                        </a:rPr>
                        <a:t>Add a common question that your audience might ask</a:t>
                      </a:r>
                    </a:p>
                  </a:txBody>
                  <a:tcPr marL="105509" marR="105509" marT="105509" marB="105509"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1500" b="0" cap="none" spc="0" dirty="0">
                          <a:solidFill>
                            <a:schemeClr val="tx1"/>
                          </a:solidFill>
                        </a:rPr>
                        <a:t>Write an answer to the question your audience may ask. Make it clear and concise so the audience can quickly skim the content on your slide</a:t>
                      </a:r>
                    </a:p>
                  </a:txBody>
                  <a:tcPr marL="105509" marR="105509" marT="105509" marB="105509"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2686412936"/>
                  </a:ext>
                </a:extLst>
              </a:tr>
            </a:tbl>
          </a:graphicData>
        </a:graphic>
      </p:graphicFrame>
      <p:pic>
        <p:nvPicPr>
          <p:cNvPr id="8" name="Picture 7" descr="A screenshot of a credit report">
            <a:extLst>
              <a:ext uri="{FF2B5EF4-FFF2-40B4-BE49-F238E27FC236}">
                <a16:creationId xmlns:a16="http://schemas.microsoft.com/office/drawing/2014/main" id="{1EC6318B-A466-DEF7-36EC-6605D532E0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036" y="0"/>
            <a:ext cx="6858000" cy="6762751"/>
          </a:xfrm>
          <a:prstGeom prst="rect">
            <a:avLst/>
          </a:prstGeom>
        </p:spPr>
      </p:pic>
    </p:spTree>
    <p:extLst>
      <p:ext uri="{BB962C8B-B14F-4D97-AF65-F5344CB8AC3E}">
        <p14:creationId xmlns:p14="http://schemas.microsoft.com/office/powerpoint/2010/main" val="3509809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498A9-3A5B-9CBE-5EED-91FAFDC8B5E7}"/>
              </a:ext>
            </a:extLst>
          </p:cNvPr>
          <p:cNvSpPr>
            <a:spLocks noGrp="1"/>
          </p:cNvSpPr>
          <p:nvPr>
            <p:ph type="title"/>
          </p:nvPr>
        </p:nvSpPr>
        <p:spPr>
          <a:xfrm>
            <a:off x="533399" y="152841"/>
            <a:ext cx="11125200" cy="1567544"/>
          </a:xfrm>
        </p:spPr>
        <p:txBody>
          <a:bodyPr anchor="ctr">
            <a:normAutofit/>
          </a:bodyPr>
          <a:lstStyle/>
          <a:p>
            <a:r>
              <a:rPr lang="en-US" dirty="0"/>
              <a:t>Sample</a:t>
            </a:r>
            <a:br>
              <a:rPr lang="en-US" dirty="0"/>
            </a:br>
            <a:r>
              <a:rPr lang="en-US" dirty="0"/>
              <a:t>Credit</a:t>
            </a:r>
            <a:br>
              <a:rPr lang="en-US" dirty="0"/>
            </a:br>
            <a:r>
              <a:rPr lang="en-US" dirty="0"/>
              <a:t>Report</a:t>
            </a:r>
          </a:p>
        </p:txBody>
      </p:sp>
      <p:sp>
        <p:nvSpPr>
          <p:cNvPr id="4" name="Slide Number Placeholder 3">
            <a:extLst>
              <a:ext uri="{FF2B5EF4-FFF2-40B4-BE49-F238E27FC236}">
                <a16:creationId xmlns:a16="http://schemas.microsoft.com/office/drawing/2014/main" id="{91F3E978-F112-A46D-9257-C320A5F09ACB}"/>
              </a:ext>
            </a:extLst>
          </p:cNvPr>
          <p:cNvSpPr>
            <a:spLocks noGrp="1"/>
          </p:cNvSpPr>
          <p:nvPr>
            <p:ph type="sldNum" sz="quarter" idx="12"/>
          </p:nvPr>
        </p:nvSpPr>
        <p:spPr>
          <a:xfrm>
            <a:off x="11580991" y="6397626"/>
            <a:ext cx="553861" cy="365125"/>
          </a:xfrm>
        </p:spPr>
        <p:txBody>
          <a:bodyPr anchor="ctr">
            <a:normAutofit/>
          </a:bodyPr>
          <a:lstStyle/>
          <a:p>
            <a:pPr>
              <a:spcAft>
                <a:spcPts val="600"/>
              </a:spcAft>
            </a:pPr>
            <a:fld id="{864CBB0E-C154-43BB-A603-27DACE4164ED}" type="slidenum">
              <a:rPr lang="en-US" smtClean="0"/>
              <a:pPr>
                <a:spcAft>
                  <a:spcPts val="600"/>
                </a:spcAft>
              </a:pPr>
              <a:t>7</a:t>
            </a:fld>
            <a:endParaRPr lang="en-US"/>
          </a:p>
        </p:txBody>
      </p:sp>
      <p:graphicFrame>
        <p:nvGraphicFramePr>
          <p:cNvPr id="6" name="Content Placeholder 5">
            <a:extLst>
              <a:ext uri="{FF2B5EF4-FFF2-40B4-BE49-F238E27FC236}">
                <a16:creationId xmlns:a16="http://schemas.microsoft.com/office/drawing/2014/main" id="{96CDEDF6-D6BB-2C56-861A-692728EAD181}"/>
              </a:ext>
            </a:extLst>
          </p:cNvPr>
          <p:cNvGraphicFramePr>
            <a:graphicFrameLocks noGrp="1"/>
          </p:cNvGraphicFramePr>
          <p:nvPr>
            <p:ph idx="1"/>
            <p:extLst>
              <p:ext uri="{E7BDC344-281C-4309-B0C6-D0EE65EED2A8}">
                <p202:designPr xmlns:p202="http://schemas.microsoft.com/office/powerpoint/2020/02/main">
                  <p202:designTagLst>
                    <p202:designTag name="ARCH:1:CLS" val="StackedKeyContentTable"/>
                  </p202:designTagLst>
                </p202:designPr>
              </p:ext>
            </p:extLst>
          </p:nvPr>
        </p:nvGraphicFramePr>
        <p:xfrm>
          <a:off x="533400" y="2099327"/>
          <a:ext cx="11125201" cy="3540415"/>
        </p:xfrm>
        <a:graphic>
          <a:graphicData uri="http://schemas.openxmlformats.org/drawingml/2006/table">
            <a:tbl>
              <a:tblPr bandRow="1">
                <a:noFill/>
                <a:tableStyleId>{5C22544A-7EE6-4342-B048-85BDC9FD1C3A}</a:tableStyleId>
              </a:tblPr>
              <a:tblGrid>
                <a:gridCol w="3399367">
                  <a:extLst>
                    <a:ext uri="{9D8B030D-6E8A-4147-A177-3AD203B41FA5}">
                      <a16:colId xmlns:a16="http://schemas.microsoft.com/office/drawing/2014/main" val="2110882346"/>
                    </a:ext>
                  </a:extLst>
                </a:gridCol>
                <a:gridCol w="7725834">
                  <a:extLst>
                    <a:ext uri="{9D8B030D-6E8A-4147-A177-3AD203B41FA5}">
                      <a16:colId xmlns:a16="http://schemas.microsoft.com/office/drawing/2014/main" val="4224420593"/>
                    </a:ext>
                  </a:extLst>
                </a:gridCol>
              </a:tblGrid>
              <a:tr h="708083">
                <a:tc>
                  <a:txBody>
                    <a:bodyPr/>
                    <a:lstStyle/>
                    <a:p>
                      <a:pPr>
                        <a:buNone/>
                      </a:pPr>
                      <a:r>
                        <a:rPr lang="en-US" sz="1500" b="1" cap="none" spc="0">
                          <a:solidFill>
                            <a:schemeClr val="tx1"/>
                          </a:solidFill>
                        </a:rPr>
                        <a:t>Add a common question that your audience might ask</a:t>
                      </a:r>
                    </a:p>
                  </a:txBody>
                  <a:tcPr marL="105509" marR="105509" marT="105509" marB="105509"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1500" b="0" cap="none" spc="0">
                          <a:solidFill>
                            <a:schemeClr val="tx1"/>
                          </a:solidFill>
                        </a:rPr>
                        <a:t>Write an answer to the question your audience may ask. Make it clear and concise so the audience can quickly skim the content on your slide</a:t>
                      </a:r>
                    </a:p>
                  </a:txBody>
                  <a:tcPr marL="105509" marR="105509" marT="105509" marB="105509"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2257023001"/>
                  </a:ext>
                </a:extLst>
              </a:tr>
              <a:tr h="708083">
                <a:tc>
                  <a:txBody>
                    <a:bodyPr/>
                    <a:lstStyle/>
                    <a:p>
                      <a:pPr>
                        <a:buNone/>
                      </a:pPr>
                      <a:r>
                        <a:rPr lang="en-US" sz="1500" b="1" cap="none" spc="0" dirty="0">
                          <a:solidFill>
                            <a:schemeClr val="tx1"/>
                          </a:solidFill>
                        </a:rPr>
                        <a:t>Add a common question that your audience might ask</a:t>
                      </a:r>
                    </a:p>
                  </a:txBody>
                  <a:tcPr marL="105509" marR="105509" marT="105509" marB="105509"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1500" b="0" cap="none" spc="0">
                          <a:solidFill>
                            <a:schemeClr val="tx1"/>
                          </a:solidFill>
                        </a:rPr>
                        <a:t>Write an answer to the question your audience may ask. Make it clear and concise so the audience can quickly skim the content on your slide</a:t>
                      </a:r>
                    </a:p>
                  </a:txBody>
                  <a:tcPr marL="105509" marR="105509" marT="105509" marB="105509"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515425264"/>
                  </a:ext>
                </a:extLst>
              </a:tr>
              <a:tr h="708083">
                <a:tc>
                  <a:txBody>
                    <a:bodyPr/>
                    <a:lstStyle/>
                    <a:p>
                      <a:pPr>
                        <a:buNone/>
                      </a:pPr>
                      <a:r>
                        <a:rPr lang="en-US" sz="1500" b="1" cap="none" spc="0">
                          <a:solidFill>
                            <a:schemeClr val="tx1"/>
                          </a:solidFill>
                        </a:rPr>
                        <a:t>Add a common question that your audience might ask</a:t>
                      </a:r>
                    </a:p>
                  </a:txBody>
                  <a:tcPr marL="105509" marR="105509" marT="105509" marB="105509"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1500" b="0" cap="none" spc="0">
                          <a:solidFill>
                            <a:schemeClr val="tx1"/>
                          </a:solidFill>
                        </a:rPr>
                        <a:t>Write an answer to the question your audience may ask. Make it clear and concise so the audience can quickly skim the content on your slide</a:t>
                      </a:r>
                    </a:p>
                  </a:txBody>
                  <a:tcPr marL="105509" marR="105509" marT="105509" marB="105509"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2900194701"/>
                  </a:ext>
                </a:extLst>
              </a:tr>
              <a:tr h="708083">
                <a:tc>
                  <a:txBody>
                    <a:bodyPr/>
                    <a:lstStyle/>
                    <a:p>
                      <a:pPr>
                        <a:buNone/>
                      </a:pPr>
                      <a:r>
                        <a:rPr lang="en-US" sz="1500" b="1" cap="none" spc="0">
                          <a:solidFill>
                            <a:schemeClr val="tx1"/>
                          </a:solidFill>
                        </a:rPr>
                        <a:t>Add a common question that your audience might ask</a:t>
                      </a:r>
                    </a:p>
                  </a:txBody>
                  <a:tcPr marL="105509" marR="105509" marT="105509" marB="105509"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1500" b="0" cap="none" spc="0">
                          <a:solidFill>
                            <a:schemeClr val="tx1"/>
                          </a:solidFill>
                        </a:rPr>
                        <a:t>Write an answer to the question your audience may ask. Make it clear and concise so the audience can quickly skim the content on your slide</a:t>
                      </a:r>
                    </a:p>
                  </a:txBody>
                  <a:tcPr marL="105509" marR="105509" marT="105509" marB="105509"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3109005629"/>
                  </a:ext>
                </a:extLst>
              </a:tr>
              <a:tr h="708083">
                <a:tc>
                  <a:txBody>
                    <a:bodyPr/>
                    <a:lstStyle/>
                    <a:p>
                      <a:pPr>
                        <a:buNone/>
                      </a:pPr>
                      <a:r>
                        <a:rPr lang="en-US" sz="1500" b="1" cap="none" spc="0">
                          <a:solidFill>
                            <a:schemeClr val="tx1"/>
                          </a:solidFill>
                        </a:rPr>
                        <a:t>Add a common question that your audience might ask</a:t>
                      </a:r>
                    </a:p>
                  </a:txBody>
                  <a:tcPr marL="105509" marR="105509" marT="105509" marB="105509"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1500" b="0" cap="none" spc="0" dirty="0">
                          <a:solidFill>
                            <a:schemeClr val="tx1"/>
                          </a:solidFill>
                        </a:rPr>
                        <a:t>Write an answer to the question your audience may ask. Make it clear and concise so the audience can quickly skim the content on your slide</a:t>
                      </a:r>
                    </a:p>
                  </a:txBody>
                  <a:tcPr marL="105509" marR="105509" marT="105509" marB="105509"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2747502984"/>
                  </a:ext>
                </a:extLst>
              </a:tr>
            </a:tbl>
          </a:graphicData>
        </a:graphic>
      </p:graphicFrame>
      <p:pic>
        <p:nvPicPr>
          <p:cNvPr id="7" name="Picture 6" descr="A close-up of a document&#10;&#10;AI-generated content may be incorrect.">
            <a:extLst>
              <a:ext uri="{FF2B5EF4-FFF2-40B4-BE49-F238E27FC236}">
                <a16:creationId xmlns:a16="http://schemas.microsoft.com/office/drawing/2014/main" id="{29D3177E-FE06-8397-4185-C3B00F3DF1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1454" y="0"/>
            <a:ext cx="4849091" cy="6858000"/>
          </a:xfrm>
          <a:prstGeom prst="rect">
            <a:avLst/>
          </a:prstGeom>
        </p:spPr>
      </p:pic>
    </p:spTree>
    <p:extLst>
      <p:ext uri="{BB962C8B-B14F-4D97-AF65-F5344CB8AC3E}">
        <p14:creationId xmlns:p14="http://schemas.microsoft.com/office/powerpoint/2010/main" val="3547013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65600" y="2022475"/>
            <a:ext cx="8026400" cy="523220"/>
          </a:xfrm>
          <a:prstGeom prst="rect">
            <a:avLst/>
          </a:prstGeom>
          <a:solidFill>
            <a:schemeClr val="accent3"/>
          </a:solidFill>
          <a:ln>
            <a:noFill/>
          </a:ln>
        </p:spPr>
        <p:txBody>
          <a:bodyPr wrap="square" anchor="ctr">
            <a:spAutoFit/>
          </a:bodyPr>
          <a:lstStyle/>
          <a:p>
            <a:pPr algn="ctr"/>
            <a:r>
              <a:rPr lang="en-US" sz="2800">
                <a:cs typeface="Calibri Light"/>
              </a:rPr>
              <a:t>YOUR ADULT G.P.A.!</a:t>
            </a:r>
            <a:endParaRPr lang="en-US" sz="2800"/>
          </a:p>
        </p:txBody>
      </p:sp>
      <p:pic>
        <p:nvPicPr>
          <p:cNvPr id="5" name="Picture Placeholder 10"/>
          <p:cNvPicPr>
            <a:picLocks noGrp="1" noChangeAspect="1"/>
          </p:cNvPicPr>
          <p:nvPr>
            <p:ph type="pic" sz="quarter" idx="13"/>
          </p:nvPr>
        </p:nvPicPr>
        <p:blipFill>
          <a:blip r:embed="rId3"/>
          <a:srcRect l="19674" r="19674"/>
          <a:stretch>
            <a:fillRect/>
          </a:stretch>
        </p:blipFill>
        <p:spPr/>
      </p:pic>
      <p:sp>
        <p:nvSpPr>
          <p:cNvPr id="3" name="Title 2"/>
          <p:cNvSpPr>
            <a:spLocks noGrp="1"/>
          </p:cNvSpPr>
          <p:nvPr>
            <p:ph type="title"/>
          </p:nvPr>
        </p:nvSpPr>
        <p:spPr/>
        <p:txBody>
          <a:bodyPr/>
          <a:lstStyle/>
          <a:p>
            <a:r>
              <a:rPr lang="en-US"/>
              <a:t>What is a </a:t>
            </a:r>
            <a:r>
              <a:rPr lang="en-US" u="sng"/>
              <a:t>Credit Score</a:t>
            </a:r>
            <a:r>
              <a:rPr lang="en-US"/>
              <a:t>?</a:t>
            </a:r>
          </a:p>
        </p:txBody>
      </p:sp>
      <p:sp>
        <p:nvSpPr>
          <p:cNvPr id="7" name="Content Placeholder 2">
            <a:extLst>
              <a:ext uri="{FF2B5EF4-FFF2-40B4-BE49-F238E27FC236}">
                <a16:creationId xmlns:a16="http://schemas.microsoft.com/office/drawing/2014/main" id="{A1C1488D-460E-4110-99DD-A2C13C1C0453}"/>
              </a:ext>
            </a:extLst>
          </p:cNvPr>
          <p:cNvSpPr txBox="1"/>
          <p:nvPr/>
        </p:nvSpPr>
        <p:spPr>
          <a:xfrm>
            <a:off x="4673600" y="2727474"/>
            <a:ext cx="3314700" cy="1882140"/>
          </a:xfrm>
          <a:prstGeom prst="rect">
            <a:avLst/>
          </a:prstGeom>
          <a:noFill/>
          <a:ln>
            <a:solidFill>
              <a:schemeClr val="accent3"/>
            </a:solidFill>
          </a:ln>
        </p:spPr>
        <p:txBody>
          <a:bodyPr vert="horz" lIns="54864" tIns="54864" rIns="54864" bIns="54864" rtlCol="0" anchor="t">
            <a:noAutofit/>
          </a:bodyPr>
          <a:lstStyle>
            <a:lvl1pPr marL="228600" indent="-228600" algn="l" defTabSz="914400" rtl="0" eaLnBrk="1" latinLnBrk="0" hangingPunct="1">
              <a:lnSpc>
                <a:spcPct val="100000"/>
              </a:lnSpc>
              <a:spcBef>
                <a:spcPct val="0"/>
              </a:spcBef>
              <a:spcAft>
                <a:spcPts val="1200"/>
              </a:spcAft>
              <a:buClr>
                <a:srgbClr val="FFFFFF"/>
              </a:buClr>
              <a:buFont typeface="Arial" panose="020B0604020202020204" pitchFamily="34" charset="0"/>
              <a:buChar char="•"/>
              <a:defRPr sz="2600" kern="1200">
                <a:solidFill>
                  <a:schemeClr val="bg1">
                    <a:lumMod val="95000"/>
                  </a:schemeClr>
                </a:solidFill>
                <a:latin typeface="+mn-lt"/>
                <a:ea typeface="+mn-ea"/>
                <a:cs typeface="+mn-cs"/>
              </a:defRPr>
            </a:lvl1pPr>
            <a:lvl2pPr marL="685800" indent="-228600" algn="l" defTabSz="914400" rtl="0" eaLnBrk="1" latinLnBrk="0" hangingPunct="1">
              <a:lnSpc>
                <a:spcPct val="100000"/>
              </a:lnSpc>
              <a:spcBef>
                <a:spcPct val="0"/>
              </a:spcBef>
              <a:spcAft>
                <a:spcPts val="1200"/>
              </a:spcAft>
              <a:buClr>
                <a:schemeClr val="bg1"/>
              </a:buClr>
              <a:buFontTx/>
              <a:buChar char="‒"/>
              <a:defRPr sz="2200" kern="1200">
                <a:solidFill>
                  <a:schemeClr val="bg1">
                    <a:lumMod val="95000"/>
                  </a:schemeClr>
                </a:solidFill>
                <a:latin typeface="+mn-lt"/>
                <a:ea typeface="+mn-ea"/>
                <a:cs typeface="+mn-cs"/>
              </a:defRPr>
            </a:lvl2pPr>
            <a:lvl3pPr marL="1143000" indent="-228600" algn="l" defTabSz="914400" rtl="0" eaLnBrk="1" latinLnBrk="0" hangingPunct="1">
              <a:lnSpc>
                <a:spcPct val="100000"/>
              </a:lnSpc>
              <a:spcBef>
                <a:spcPct val="0"/>
              </a:spcBef>
              <a:spcAft>
                <a:spcPts val="1200"/>
              </a:spcAft>
              <a:buClr>
                <a:srgbClr val="FFFFFF"/>
              </a:buClr>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100000"/>
              </a:lnSpc>
              <a:spcBef>
                <a:spcPct val="0"/>
              </a:spcBef>
              <a:spcAft>
                <a:spcPts val="1200"/>
              </a:spcAft>
              <a:buClr>
                <a:schemeClr val="bg1"/>
              </a:buClr>
              <a:buFontTx/>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100000"/>
              </a:lnSpc>
              <a:spcBef>
                <a:spcPct val="0"/>
              </a:spcBef>
              <a:spcAft>
                <a:spcPts val="1200"/>
              </a:spcAft>
              <a:buClr>
                <a:srgbClr val="FFFFFF"/>
              </a:buClr>
              <a:buFont typeface="Arial" panose="020B0604020202020204" pitchFamily="34" charset="0"/>
              <a:buChar char="•"/>
              <a:defRPr sz="16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900" dirty="0"/>
              <a:t>A number calculated by a credit reporting agency that is used by stores, banks, and other businesses as an indicator of </a:t>
            </a:r>
            <a:r>
              <a:rPr lang="en-US" sz="1900" b="1" dirty="0">
                <a:solidFill>
                  <a:schemeClr val="accent3"/>
                </a:solidFill>
              </a:rPr>
              <a:t>how likely you are to repay your debts</a:t>
            </a:r>
          </a:p>
        </p:txBody>
      </p:sp>
      <p:sp>
        <p:nvSpPr>
          <p:cNvPr id="8" name="Content Placeholder 2">
            <a:extLst>
              <a:ext uri="{FF2B5EF4-FFF2-40B4-BE49-F238E27FC236}">
                <a16:creationId xmlns:a16="http://schemas.microsoft.com/office/drawing/2014/main" id="{A1C1488D-460E-4110-99DD-A2C13C1C0453}"/>
              </a:ext>
            </a:extLst>
          </p:cNvPr>
          <p:cNvSpPr txBox="1"/>
          <p:nvPr/>
        </p:nvSpPr>
        <p:spPr>
          <a:xfrm>
            <a:off x="4673600" y="4791393"/>
            <a:ext cx="3314700" cy="902652"/>
          </a:xfrm>
          <a:prstGeom prst="rect">
            <a:avLst/>
          </a:prstGeom>
          <a:noFill/>
          <a:ln>
            <a:solidFill>
              <a:schemeClr val="accent3"/>
            </a:solidFill>
          </a:ln>
        </p:spPr>
        <p:txBody>
          <a:bodyPr vert="horz" lIns="54864" tIns="54864" rIns="54864" bIns="54864" rtlCol="0" anchor="t">
            <a:noAutofit/>
          </a:bodyPr>
          <a:lstStyle>
            <a:lvl1pPr marL="228600" indent="-228600" algn="l" defTabSz="914400" rtl="0" eaLnBrk="1" latinLnBrk="0" hangingPunct="1">
              <a:lnSpc>
                <a:spcPct val="100000"/>
              </a:lnSpc>
              <a:spcBef>
                <a:spcPct val="0"/>
              </a:spcBef>
              <a:spcAft>
                <a:spcPts val="1200"/>
              </a:spcAft>
              <a:buClr>
                <a:srgbClr val="FFFFFF"/>
              </a:buClr>
              <a:buFont typeface="Arial" panose="020B0604020202020204" pitchFamily="34" charset="0"/>
              <a:buChar char="•"/>
              <a:defRPr sz="2600" kern="1200">
                <a:solidFill>
                  <a:schemeClr val="bg1">
                    <a:lumMod val="95000"/>
                  </a:schemeClr>
                </a:solidFill>
                <a:latin typeface="+mn-lt"/>
                <a:ea typeface="+mn-ea"/>
                <a:cs typeface="+mn-cs"/>
              </a:defRPr>
            </a:lvl1pPr>
            <a:lvl2pPr marL="685800" indent="-228600" algn="l" defTabSz="914400" rtl="0" eaLnBrk="1" latinLnBrk="0" hangingPunct="1">
              <a:lnSpc>
                <a:spcPct val="100000"/>
              </a:lnSpc>
              <a:spcBef>
                <a:spcPct val="0"/>
              </a:spcBef>
              <a:spcAft>
                <a:spcPts val="1200"/>
              </a:spcAft>
              <a:buClr>
                <a:schemeClr val="bg1"/>
              </a:buClr>
              <a:buFontTx/>
              <a:buChar char="‒"/>
              <a:defRPr sz="2200" kern="1200">
                <a:solidFill>
                  <a:schemeClr val="bg1">
                    <a:lumMod val="95000"/>
                  </a:schemeClr>
                </a:solidFill>
                <a:latin typeface="+mn-lt"/>
                <a:ea typeface="+mn-ea"/>
                <a:cs typeface="+mn-cs"/>
              </a:defRPr>
            </a:lvl2pPr>
            <a:lvl3pPr marL="1143000" indent="-228600" algn="l" defTabSz="914400" rtl="0" eaLnBrk="1" latinLnBrk="0" hangingPunct="1">
              <a:lnSpc>
                <a:spcPct val="100000"/>
              </a:lnSpc>
              <a:spcBef>
                <a:spcPct val="0"/>
              </a:spcBef>
              <a:spcAft>
                <a:spcPts val="1200"/>
              </a:spcAft>
              <a:buClr>
                <a:srgbClr val="FFFFFF"/>
              </a:buClr>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100000"/>
              </a:lnSpc>
              <a:spcBef>
                <a:spcPct val="0"/>
              </a:spcBef>
              <a:spcAft>
                <a:spcPts val="1200"/>
              </a:spcAft>
              <a:buClr>
                <a:schemeClr val="bg1"/>
              </a:buClr>
              <a:buFontTx/>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100000"/>
              </a:lnSpc>
              <a:spcBef>
                <a:spcPct val="0"/>
              </a:spcBef>
              <a:spcAft>
                <a:spcPts val="1200"/>
              </a:spcAft>
              <a:buClr>
                <a:srgbClr val="FFFFFF"/>
              </a:buClr>
              <a:buFont typeface="Arial" panose="020B0604020202020204" pitchFamily="34" charset="0"/>
              <a:buChar char="•"/>
              <a:defRPr sz="16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900" b="1">
                <a:solidFill>
                  <a:schemeClr val="accent3"/>
                </a:solidFill>
              </a:rPr>
              <a:t>A Snapshot </a:t>
            </a:r>
            <a:r>
              <a:rPr lang="en-US" sz="1900"/>
              <a:t>of your</a:t>
            </a:r>
            <a:r>
              <a:rPr lang="en-US" sz="1900">
                <a:solidFill>
                  <a:schemeClr val="accent3"/>
                </a:solidFill>
              </a:rPr>
              <a:t> </a:t>
            </a:r>
            <a:r>
              <a:rPr lang="en-US" sz="1900" b="1">
                <a:solidFill>
                  <a:schemeClr val="accent3"/>
                </a:solidFill>
              </a:rPr>
              <a:t>current financial situation</a:t>
            </a:r>
          </a:p>
        </p:txBody>
      </p:sp>
      <p:sp>
        <p:nvSpPr>
          <p:cNvPr id="9" name="Content Placeholder 2">
            <a:extLst>
              <a:ext uri="{FF2B5EF4-FFF2-40B4-BE49-F238E27FC236}">
                <a16:creationId xmlns:a16="http://schemas.microsoft.com/office/drawing/2014/main" id="{A1C1488D-460E-4110-99DD-A2C13C1C0453}"/>
              </a:ext>
            </a:extLst>
          </p:cNvPr>
          <p:cNvSpPr txBox="1"/>
          <p:nvPr/>
        </p:nvSpPr>
        <p:spPr>
          <a:xfrm>
            <a:off x="8201025" y="2727474"/>
            <a:ext cx="3314700" cy="1882140"/>
          </a:xfrm>
          <a:prstGeom prst="rect">
            <a:avLst/>
          </a:prstGeom>
          <a:noFill/>
          <a:ln>
            <a:solidFill>
              <a:schemeClr val="accent3"/>
            </a:solidFill>
          </a:ln>
        </p:spPr>
        <p:txBody>
          <a:bodyPr vert="horz" lIns="54864" tIns="54864" rIns="54864" bIns="54864" rtlCol="0" anchor="t">
            <a:noAutofit/>
          </a:bodyPr>
          <a:lstStyle>
            <a:lvl1pPr marL="228600" indent="-228600" algn="l" defTabSz="914400" rtl="0" eaLnBrk="1" latinLnBrk="0" hangingPunct="1">
              <a:lnSpc>
                <a:spcPct val="100000"/>
              </a:lnSpc>
              <a:spcBef>
                <a:spcPct val="0"/>
              </a:spcBef>
              <a:spcAft>
                <a:spcPts val="1200"/>
              </a:spcAft>
              <a:buClr>
                <a:srgbClr val="FFFFFF"/>
              </a:buClr>
              <a:buFont typeface="Arial" panose="020B0604020202020204" pitchFamily="34" charset="0"/>
              <a:buChar char="•"/>
              <a:defRPr sz="2600" kern="1200">
                <a:solidFill>
                  <a:schemeClr val="bg1">
                    <a:lumMod val="95000"/>
                  </a:schemeClr>
                </a:solidFill>
                <a:latin typeface="+mn-lt"/>
                <a:ea typeface="+mn-ea"/>
                <a:cs typeface="+mn-cs"/>
              </a:defRPr>
            </a:lvl1pPr>
            <a:lvl2pPr marL="685800" indent="-228600" algn="l" defTabSz="914400" rtl="0" eaLnBrk="1" latinLnBrk="0" hangingPunct="1">
              <a:lnSpc>
                <a:spcPct val="100000"/>
              </a:lnSpc>
              <a:spcBef>
                <a:spcPct val="0"/>
              </a:spcBef>
              <a:spcAft>
                <a:spcPts val="1200"/>
              </a:spcAft>
              <a:buClr>
                <a:schemeClr val="bg1"/>
              </a:buClr>
              <a:buFontTx/>
              <a:buChar char="‒"/>
              <a:defRPr sz="2200" kern="1200">
                <a:solidFill>
                  <a:schemeClr val="bg1">
                    <a:lumMod val="95000"/>
                  </a:schemeClr>
                </a:solidFill>
                <a:latin typeface="+mn-lt"/>
                <a:ea typeface="+mn-ea"/>
                <a:cs typeface="+mn-cs"/>
              </a:defRPr>
            </a:lvl2pPr>
            <a:lvl3pPr marL="1143000" indent="-228600" algn="l" defTabSz="914400" rtl="0" eaLnBrk="1" latinLnBrk="0" hangingPunct="1">
              <a:lnSpc>
                <a:spcPct val="100000"/>
              </a:lnSpc>
              <a:spcBef>
                <a:spcPct val="0"/>
              </a:spcBef>
              <a:spcAft>
                <a:spcPts val="1200"/>
              </a:spcAft>
              <a:buClr>
                <a:srgbClr val="FFFFFF"/>
              </a:buClr>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100000"/>
              </a:lnSpc>
              <a:spcBef>
                <a:spcPct val="0"/>
              </a:spcBef>
              <a:spcAft>
                <a:spcPts val="1200"/>
              </a:spcAft>
              <a:buClr>
                <a:schemeClr val="bg1"/>
              </a:buClr>
              <a:buFontTx/>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100000"/>
              </a:lnSpc>
              <a:spcBef>
                <a:spcPct val="0"/>
              </a:spcBef>
              <a:spcAft>
                <a:spcPts val="1200"/>
              </a:spcAft>
              <a:buClr>
                <a:srgbClr val="FFFFFF"/>
              </a:buClr>
              <a:buFont typeface="Arial" panose="020B0604020202020204" pitchFamily="34" charset="0"/>
              <a:buChar char="•"/>
              <a:defRPr sz="16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900"/>
              <a:t>Each company that gives credit has its </a:t>
            </a:r>
            <a:r>
              <a:rPr lang="en-US" sz="1900" b="1">
                <a:solidFill>
                  <a:schemeClr val="accent3"/>
                </a:solidFill>
              </a:rPr>
              <a:t>own strategy</a:t>
            </a:r>
            <a:r>
              <a:rPr lang="en-US" sz="1900" b="1"/>
              <a:t> </a:t>
            </a:r>
            <a:r>
              <a:rPr lang="en-US" sz="1900"/>
              <a:t>for using credit scores, and </a:t>
            </a:r>
            <a:r>
              <a:rPr lang="en-US" sz="1900" b="1">
                <a:solidFill>
                  <a:schemeClr val="accent3"/>
                </a:solidFill>
              </a:rPr>
              <a:t>there are many different scores</a:t>
            </a:r>
          </a:p>
        </p:txBody>
      </p:sp>
      <p:sp>
        <p:nvSpPr>
          <p:cNvPr id="10" name="Content Placeholder 2">
            <a:extLst>
              <a:ext uri="{FF2B5EF4-FFF2-40B4-BE49-F238E27FC236}">
                <a16:creationId xmlns:a16="http://schemas.microsoft.com/office/drawing/2014/main" id="{A1C1488D-460E-4110-99DD-A2C13C1C0453}"/>
              </a:ext>
            </a:extLst>
          </p:cNvPr>
          <p:cNvSpPr txBox="1"/>
          <p:nvPr/>
        </p:nvSpPr>
        <p:spPr>
          <a:xfrm>
            <a:off x="8201025" y="4791393"/>
            <a:ext cx="3314700" cy="902652"/>
          </a:xfrm>
          <a:prstGeom prst="rect">
            <a:avLst/>
          </a:prstGeom>
          <a:noFill/>
          <a:ln>
            <a:solidFill>
              <a:schemeClr val="accent3"/>
            </a:solidFill>
          </a:ln>
        </p:spPr>
        <p:txBody>
          <a:bodyPr vert="horz" lIns="54864" tIns="54864" rIns="54864" bIns="54864" rtlCol="0" anchor="t">
            <a:noAutofit/>
          </a:bodyPr>
          <a:lstStyle>
            <a:lvl1pPr marL="228600" indent="-228600" algn="l" defTabSz="914400" rtl="0" eaLnBrk="1" latinLnBrk="0" hangingPunct="1">
              <a:lnSpc>
                <a:spcPct val="100000"/>
              </a:lnSpc>
              <a:spcBef>
                <a:spcPct val="0"/>
              </a:spcBef>
              <a:spcAft>
                <a:spcPts val="1200"/>
              </a:spcAft>
              <a:buClr>
                <a:srgbClr val="FFFFFF"/>
              </a:buClr>
              <a:buFont typeface="Arial" panose="020B0604020202020204" pitchFamily="34" charset="0"/>
              <a:buChar char="•"/>
              <a:defRPr sz="2600" kern="1200">
                <a:solidFill>
                  <a:schemeClr val="bg1">
                    <a:lumMod val="95000"/>
                  </a:schemeClr>
                </a:solidFill>
                <a:latin typeface="+mn-lt"/>
                <a:ea typeface="+mn-ea"/>
                <a:cs typeface="+mn-cs"/>
              </a:defRPr>
            </a:lvl1pPr>
            <a:lvl2pPr marL="685800" indent="-228600" algn="l" defTabSz="914400" rtl="0" eaLnBrk="1" latinLnBrk="0" hangingPunct="1">
              <a:lnSpc>
                <a:spcPct val="100000"/>
              </a:lnSpc>
              <a:spcBef>
                <a:spcPct val="0"/>
              </a:spcBef>
              <a:spcAft>
                <a:spcPts val="1200"/>
              </a:spcAft>
              <a:buClr>
                <a:schemeClr val="bg1"/>
              </a:buClr>
              <a:buFontTx/>
              <a:buChar char="‒"/>
              <a:defRPr sz="2200" kern="1200">
                <a:solidFill>
                  <a:schemeClr val="bg1">
                    <a:lumMod val="95000"/>
                  </a:schemeClr>
                </a:solidFill>
                <a:latin typeface="+mn-lt"/>
                <a:ea typeface="+mn-ea"/>
                <a:cs typeface="+mn-cs"/>
              </a:defRPr>
            </a:lvl2pPr>
            <a:lvl3pPr marL="1143000" indent="-228600" algn="l" defTabSz="914400" rtl="0" eaLnBrk="1" latinLnBrk="0" hangingPunct="1">
              <a:lnSpc>
                <a:spcPct val="100000"/>
              </a:lnSpc>
              <a:spcBef>
                <a:spcPct val="0"/>
              </a:spcBef>
              <a:spcAft>
                <a:spcPts val="1200"/>
              </a:spcAft>
              <a:buClr>
                <a:srgbClr val="FFFFFF"/>
              </a:buClr>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100000"/>
              </a:lnSpc>
              <a:spcBef>
                <a:spcPct val="0"/>
              </a:spcBef>
              <a:spcAft>
                <a:spcPts val="1200"/>
              </a:spcAft>
              <a:buClr>
                <a:schemeClr val="bg1"/>
              </a:buClr>
              <a:buFontTx/>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100000"/>
              </a:lnSpc>
              <a:spcBef>
                <a:spcPct val="0"/>
              </a:spcBef>
              <a:spcAft>
                <a:spcPts val="1200"/>
              </a:spcAft>
              <a:buClr>
                <a:srgbClr val="FFFFFF"/>
              </a:buClr>
              <a:buFont typeface="Arial" panose="020B0604020202020204" pitchFamily="34" charset="0"/>
              <a:buChar char="•"/>
              <a:defRPr sz="16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900"/>
              <a:t>If a company denies credit,</a:t>
            </a:r>
            <a:r>
              <a:rPr lang="en-US" sz="1900">
                <a:solidFill>
                  <a:schemeClr val="accent3"/>
                </a:solidFill>
              </a:rPr>
              <a:t> </a:t>
            </a:r>
            <a:r>
              <a:rPr lang="en-US" sz="1900" b="1">
                <a:solidFill>
                  <a:schemeClr val="accent3"/>
                </a:solidFill>
              </a:rPr>
              <a:t>it must disclose the reasons</a:t>
            </a:r>
          </a:p>
        </p:txBody>
      </p:sp>
      <p:sp>
        <p:nvSpPr>
          <p:cNvPr id="11" name="Rectangle 10"/>
          <p:cNvSpPr/>
          <p:nvPr/>
        </p:nvSpPr>
        <p:spPr>
          <a:xfrm>
            <a:off x="5067300" y="5863322"/>
            <a:ext cx="6096000" cy="369332"/>
          </a:xfrm>
          <a:prstGeom prst="rect">
            <a:avLst/>
          </a:prstGeom>
        </p:spPr>
        <p:txBody>
          <a:bodyPr>
            <a:spAutoFit/>
          </a:bodyPr>
          <a:lstStyle/>
          <a:p>
            <a:pPr algn="ctr"/>
            <a:r>
              <a:rPr lang="en-US" b="1">
                <a:solidFill>
                  <a:schemeClr val="bg1"/>
                </a:solidFill>
              </a:rPr>
              <a:t>Generated by a mathematical formula</a:t>
            </a:r>
          </a:p>
        </p:txBody>
      </p:sp>
      <p:sp>
        <p:nvSpPr>
          <p:cNvPr id="2" name="Slide Number Placeholder 1"/>
          <p:cNvSpPr>
            <a:spLocks noGrp="1"/>
          </p:cNvSpPr>
          <p:nvPr>
            <p:ph type="sldNum" sz="quarter" idx="12"/>
          </p:nvPr>
        </p:nvSpPr>
        <p:spPr/>
        <p:txBody>
          <a:bodyPr/>
          <a:lstStyle/>
          <a:p>
            <a:fld id="{864CBB0E-C154-43BB-A603-27DACE4164ED}" type="slidenum">
              <a:rPr lang="en-US" smtClean="0"/>
              <a:t>8</a:t>
            </a:fld>
            <a:endParaRPr lang="en-US"/>
          </a:p>
        </p:txBody>
      </p:sp>
    </p:spTree>
    <p:extLst>
      <p:ext uri="{BB962C8B-B14F-4D97-AF65-F5344CB8AC3E}">
        <p14:creationId xmlns:p14="http://schemas.microsoft.com/office/powerpoint/2010/main" val="4172055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
            <a:ext cx="11125200" cy="1181098"/>
          </a:xfrm>
        </p:spPr>
        <p:txBody>
          <a:bodyPr/>
          <a:lstStyle/>
          <a:p>
            <a:r>
              <a:rPr lang="en-US" dirty="0"/>
              <a:t>What’s in a Credit Score?</a:t>
            </a:r>
          </a:p>
        </p:txBody>
      </p:sp>
      <p:sp>
        <p:nvSpPr>
          <p:cNvPr id="5" name="Content Placeholder 4"/>
          <p:cNvSpPr>
            <a:spLocks noGrp="1"/>
          </p:cNvSpPr>
          <p:nvPr>
            <p:ph sz="half" idx="1"/>
          </p:nvPr>
        </p:nvSpPr>
        <p:spPr>
          <a:xfrm>
            <a:off x="533400" y="1152526"/>
            <a:ext cx="5359400" cy="4743449"/>
          </a:xfrm>
          <a:prstGeom prst="roundRect">
            <a:avLst>
              <a:gd name="adj" fmla="val 6485"/>
            </a:avLst>
          </a:prstGeom>
          <a:ln w="19050">
            <a:solidFill>
              <a:schemeClr val="accent3"/>
            </a:solidFill>
          </a:ln>
        </p:spPr>
        <p:txBody>
          <a:bodyPr>
            <a:normAutofit lnSpcReduction="10000"/>
          </a:bodyPr>
          <a:lstStyle/>
          <a:p>
            <a:pPr marL="0" indent="0" algn="ctr">
              <a:spcAft>
                <a:spcPts val="600"/>
              </a:spcAft>
              <a:buClr>
                <a:schemeClr val="accent3"/>
              </a:buClr>
              <a:buNone/>
            </a:pPr>
            <a:r>
              <a:rPr lang="en-US" sz="2800" b="1">
                <a:solidFill>
                  <a:schemeClr val="accent3"/>
                </a:solidFill>
              </a:rPr>
              <a:t>These </a:t>
            </a:r>
            <a:r>
              <a:rPr lang="en-US" sz="2800" b="1" u="sng">
                <a:solidFill>
                  <a:schemeClr val="accent3"/>
                </a:solidFill>
              </a:rPr>
              <a:t>ARE</a:t>
            </a:r>
            <a:r>
              <a:rPr lang="en-US" sz="2800" b="1">
                <a:solidFill>
                  <a:schemeClr val="accent3"/>
                </a:solidFill>
              </a:rPr>
              <a:t> in a </a:t>
            </a:r>
            <a:br>
              <a:rPr lang="en-US" sz="2800" b="1">
                <a:solidFill>
                  <a:schemeClr val="accent3"/>
                </a:solidFill>
              </a:rPr>
            </a:br>
            <a:r>
              <a:rPr lang="en-US" sz="2800" b="1">
                <a:solidFill>
                  <a:schemeClr val="accent3"/>
                </a:solidFill>
              </a:rPr>
              <a:t>credit score:</a:t>
            </a:r>
          </a:p>
          <a:p>
            <a:pPr marL="457200" indent="-457200">
              <a:lnSpc>
                <a:spcPct val="150000"/>
              </a:lnSpc>
              <a:spcAft>
                <a:spcPts val="600"/>
              </a:spcAft>
              <a:buClr>
                <a:schemeClr val="accent3"/>
              </a:buClr>
              <a:buFont typeface="Wingdings" panose="05000000000000000000" pitchFamily="2" charset="2"/>
              <a:buChar char="ü"/>
            </a:pPr>
            <a:r>
              <a:rPr lang="en-US">
                <a:solidFill>
                  <a:schemeClr val="bg1"/>
                </a:solidFill>
              </a:rPr>
              <a:t>Payment history</a:t>
            </a:r>
          </a:p>
          <a:p>
            <a:pPr marL="457200" indent="-457200">
              <a:lnSpc>
                <a:spcPct val="150000"/>
              </a:lnSpc>
              <a:spcAft>
                <a:spcPts val="600"/>
              </a:spcAft>
              <a:buClr>
                <a:schemeClr val="accent3"/>
              </a:buClr>
              <a:buFont typeface="Wingdings" panose="05000000000000000000" pitchFamily="2" charset="2"/>
              <a:buChar char="ü"/>
            </a:pPr>
            <a:r>
              <a:rPr lang="en-US">
                <a:solidFill>
                  <a:schemeClr val="bg1"/>
                </a:solidFill>
              </a:rPr>
              <a:t>Outstanding debt (balances)</a:t>
            </a:r>
          </a:p>
          <a:p>
            <a:pPr marL="457200" indent="-457200">
              <a:lnSpc>
                <a:spcPct val="150000"/>
              </a:lnSpc>
              <a:spcAft>
                <a:spcPts val="600"/>
              </a:spcAft>
              <a:buClr>
                <a:schemeClr val="accent3"/>
              </a:buClr>
              <a:buFont typeface="Wingdings" panose="05000000000000000000" pitchFamily="2" charset="2"/>
              <a:buChar char="ü"/>
            </a:pPr>
            <a:r>
              <a:rPr lang="en-US">
                <a:solidFill>
                  <a:schemeClr val="bg1"/>
                </a:solidFill>
              </a:rPr>
              <a:t>Credit account history and usage</a:t>
            </a:r>
          </a:p>
          <a:p>
            <a:pPr marL="457200" indent="-457200">
              <a:lnSpc>
                <a:spcPct val="150000"/>
              </a:lnSpc>
              <a:spcAft>
                <a:spcPts val="600"/>
              </a:spcAft>
              <a:buClr>
                <a:schemeClr val="accent3"/>
              </a:buClr>
              <a:buFont typeface="Wingdings" panose="05000000000000000000" pitchFamily="2" charset="2"/>
              <a:buChar char="ü"/>
            </a:pPr>
            <a:r>
              <a:rPr lang="en-US">
                <a:solidFill>
                  <a:schemeClr val="bg1"/>
                </a:solidFill>
              </a:rPr>
              <a:t>Recent “hard” inquiries</a:t>
            </a:r>
            <a:r>
              <a:rPr lang="en-US" baseline="30000">
                <a:solidFill>
                  <a:schemeClr val="bg1"/>
                </a:solidFill>
              </a:rPr>
              <a:t>*</a:t>
            </a:r>
            <a:endParaRPr lang="en-US">
              <a:solidFill>
                <a:schemeClr val="bg1"/>
              </a:solidFill>
            </a:endParaRPr>
          </a:p>
          <a:p>
            <a:pPr marL="457200" indent="-457200">
              <a:lnSpc>
                <a:spcPct val="150000"/>
              </a:lnSpc>
              <a:spcAft>
                <a:spcPts val="600"/>
              </a:spcAft>
              <a:buClr>
                <a:schemeClr val="accent3"/>
              </a:buClr>
              <a:buFont typeface="Wingdings" panose="05000000000000000000" pitchFamily="2" charset="2"/>
              <a:buChar char="ü"/>
            </a:pPr>
            <a:r>
              <a:rPr lang="en-US">
                <a:solidFill>
                  <a:schemeClr val="bg1"/>
                </a:solidFill>
              </a:rPr>
              <a:t>Types of credit used</a:t>
            </a:r>
          </a:p>
          <a:p>
            <a:pPr marL="457200" indent="-457200">
              <a:spcAft>
                <a:spcPts val="600"/>
              </a:spcAft>
              <a:buClr>
                <a:schemeClr val="accent3"/>
              </a:buClr>
              <a:buFont typeface="Wingdings" panose="05000000000000000000" pitchFamily="2" charset="2"/>
              <a:buChar char="ü"/>
            </a:pPr>
            <a:endParaRPr lang="en-US"/>
          </a:p>
        </p:txBody>
      </p:sp>
      <p:sp>
        <p:nvSpPr>
          <p:cNvPr id="6" name="Content Placeholder 5"/>
          <p:cNvSpPr>
            <a:spLocks noGrp="1"/>
          </p:cNvSpPr>
          <p:nvPr>
            <p:ph sz="half" idx="2"/>
          </p:nvPr>
        </p:nvSpPr>
        <p:spPr>
          <a:xfrm>
            <a:off x="6248400" y="1152526"/>
            <a:ext cx="5410200" cy="4743449"/>
          </a:xfrm>
          <a:prstGeom prst="roundRect">
            <a:avLst>
              <a:gd name="adj" fmla="val 7931"/>
            </a:avLst>
          </a:prstGeom>
          <a:ln w="19050">
            <a:solidFill>
              <a:schemeClr val="accent2"/>
            </a:solidFill>
          </a:ln>
        </p:spPr>
        <p:txBody>
          <a:bodyPr>
            <a:normAutofit lnSpcReduction="10000"/>
          </a:bodyPr>
          <a:lstStyle/>
          <a:p>
            <a:pPr marL="0" indent="0" algn="ctr">
              <a:spcAft>
                <a:spcPts val="1800"/>
              </a:spcAft>
              <a:buNone/>
            </a:pPr>
            <a:r>
              <a:rPr lang="en-US" sz="2800" b="1">
                <a:solidFill>
                  <a:schemeClr val="accent2"/>
                </a:solidFill>
              </a:rPr>
              <a:t>These are </a:t>
            </a:r>
            <a:r>
              <a:rPr lang="en-US" sz="2800" b="1" u="sng">
                <a:solidFill>
                  <a:schemeClr val="accent2"/>
                </a:solidFill>
              </a:rPr>
              <a:t>NOT</a:t>
            </a:r>
            <a:r>
              <a:rPr lang="en-US" sz="2800" b="1">
                <a:solidFill>
                  <a:schemeClr val="accent2"/>
                </a:solidFill>
              </a:rPr>
              <a:t>:</a:t>
            </a:r>
            <a:endParaRPr lang="en-US" sz="2800" i="1">
              <a:solidFill>
                <a:schemeClr val="accent2"/>
              </a:solidFill>
            </a:endParaRPr>
          </a:p>
          <a:p>
            <a:pPr marL="457200" indent="-457200">
              <a:spcAft>
                <a:spcPts val="1800"/>
              </a:spcAft>
              <a:buClr>
                <a:schemeClr val="accent2"/>
              </a:buClr>
              <a:buFont typeface="Wingdings 2" panose="05020102010507070707" pitchFamily="18" charset="2"/>
              <a:buChar char=""/>
            </a:pPr>
            <a:r>
              <a:rPr lang="en-US"/>
              <a:t>Demographic information</a:t>
            </a:r>
            <a:br>
              <a:rPr lang="en-US"/>
            </a:br>
            <a:r>
              <a:rPr lang="en-US" sz="2000"/>
              <a:t>Age, race, religion, national origin, gender, sexual orientation, marital </a:t>
            </a:r>
            <a:br>
              <a:rPr lang="en-US" sz="2000"/>
            </a:br>
            <a:r>
              <a:rPr lang="en-US" sz="2000"/>
              <a:t>status, residence, child / family support obligations</a:t>
            </a:r>
            <a:endParaRPr lang="en-US"/>
          </a:p>
          <a:p>
            <a:pPr marL="457200" indent="-457200">
              <a:spcAft>
                <a:spcPts val="1800"/>
              </a:spcAft>
              <a:buClr>
                <a:schemeClr val="accent2"/>
              </a:buClr>
              <a:buFont typeface="Wingdings 2" panose="05020102010507070707" pitchFamily="18" charset="2"/>
              <a:buChar char=""/>
            </a:pPr>
            <a:r>
              <a:rPr lang="en-US"/>
              <a:t>Employment information</a:t>
            </a:r>
            <a:br>
              <a:rPr lang="en-US"/>
            </a:br>
            <a:r>
              <a:rPr lang="en-US" sz="2000"/>
              <a:t>Salary, occupation, title</a:t>
            </a:r>
            <a:endParaRPr lang="en-US"/>
          </a:p>
          <a:p>
            <a:pPr marL="457200" indent="-457200">
              <a:spcAft>
                <a:spcPts val="1800"/>
              </a:spcAft>
              <a:buClr>
                <a:schemeClr val="accent2"/>
              </a:buClr>
              <a:buFont typeface="Wingdings 2" panose="05020102010507070707" pitchFamily="18" charset="2"/>
              <a:buChar char=""/>
            </a:pPr>
            <a:r>
              <a:rPr lang="en-US"/>
              <a:t>Other credit information</a:t>
            </a:r>
            <a:br>
              <a:rPr lang="en-US"/>
            </a:br>
            <a:r>
              <a:rPr lang="en-US" sz="2000"/>
              <a:t>Interest rates, “soft” inquiries</a:t>
            </a:r>
            <a:r>
              <a:rPr lang="en-US" sz="2000" baseline="30000"/>
              <a:t>*</a:t>
            </a:r>
            <a:r>
              <a:rPr lang="en-US" sz="2000"/>
              <a:t>, usage </a:t>
            </a:r>
            <a:br>
              <a:rPr lang="en-US" sz="2000"/>
            </a:br>
            <a:r>
              <a:rPr lang="en-US" sz="2000"/>
              <a:t>of a credit counseling company</a:t>
            </a:r>
            <a:endParaRPr lang="en-US"/>
          </a:p>
          <a:p>
            <a:pPr>
              <a:spcAft>
                <a:spcPts val="1800"/>
              </a:spcAft>
            </a:pPr>
            <a:endParaRPr lang="en-US"/>
          </a:p>
        </p:txBody>
      </p:sp>
      <p:sp>
        <p:nvSpPr>
          <p:cNvPr id="4" name="Slide Number Placeholder 3"/>
          <p:cNvSpPr>
            <a:spLocks noGrp="1"/>
          </p:cNvSpPr>
          <p:nvPr>
            <p:ph type="sldNum" sz="quarter" idx="12"/>
          </p:nvPr>
        </p:nvSpPr>
        <p:spPr/>
        <p:txBody>
          <a:bodyPr/>
          <a:lstStyle/>
          <a:p>
            <a:fld id="{864CBB0E-C154-43BB-A603-27DACE4164ED}" type="slidenum">
              <a:rPr lang="en-US" smtClean="0"/>
              <a:t>9</a:t>
            </a:fld>
            <a:endParaRPr lang="en-US"/>
          </a:p>
        </p:txBody>
      </p:sp>
      <p:grpSp>
        <p:nvGrpSpPr>
          <p:cNvPr id="7" name="Group 6"/>
          <p:cNvGrpSpPr/>
          <p:nvPr/>
        </p:nvGrpSpPr>
        <p:grpSpPr>
          <a:xfrm>
            <a:off x="676275" y="1304925"/>
            <a:ext cx="857250" cy="857250"/>
            <a:chOff x="-1344613" y="-7558088"/>
            <a:chExt cx="5972176" cy="5972175"/>
          </a:xfrm>
        </p:grpSpPr>
        <p:sp>
          <p:nvSpPr>
            <p:cNvPr id="8" name="Freeform 7"/>
            <p:cNvSpPr/>
            <p:nvPr/>
          </p:nvSpPr>
          <p:spPr>
            <a:xfrm>
              <a:off x="-1344613" y="-7558088"/>
              <a:ext cx="5972176" cy="5972175"/>
            </a:xfrm>
            <a:custGeom>
              <a:avLst/>
              <a:gdLst>
                <a:gd name="T0" fmla="*/ 792 w 1584"/>
                <a:gd name="T1" fmla="*/ 0 h 1584"/>
                <a:gd name="T2" fmla="*/ 0 w 1584"/>
                <a:gd name="T3" fmla="*/ 778 h 1584"/>
                <a:gd name="T4" fmla="*/ 55 w 1584"/>
                <a:gd name="T5" fmla="*/ 783 h 1584"/>
                <a:gd name="T6" fmla="*/ 191 w 1584"/>
                <a:gd name="T7" fmla="*/ 785 h 1584"/>
                <a:gd name="T8" fmla="*/ 451 w 1584"/>
                <a:gd name="T9" fmla="*/ 753 h 1584"/>
                <a:gd name="T10" fmla="*/ 650 w 1584"/>
                <a:gd name="T11" fmla="*/ 575 h 1584"/>
                <a:gd name="T12" fmla="*/ 718 w 1584"/>
                <a:gd name="T13" fmla="*/ 479 h 1584"/>
                <a:gd name="T14" fmla="*/ 822 w 1584"/>
                <a:gd name="T15" fmla="*/ 346 h 1584"/>
                <a:gd name="T16" fmla="*/ 864 w 1584"/>
                <a:gd name="T17" fmla="*/ 291 h 1584"/>
                <a:gd name="T18" fmla="*/ 871 w 1584"/>
                <a:gd name="T19" fmla="*/ 277 h 1584"/>
                <a:gd name="T20" fmla="*/ 867 w 1584"/>
                <a:gd name="T21" fmla="*/ 203 h 1584"/>
                <a:gd name="T22" fmla="*/ 942 w 1584"/>
                <a:gd name="T23" fmla="*/ 209 h 1584"/>
                <a:gd name="T24" fmla="*/ 958 w 1584"/>
                <a:gd name="T25" fmla="*/ 388 h 1584"/>
                <a:gd name="T26" fmla="*/ 909 w 1584"/>
                <a:gd name="T27" fmla="*/ 512 h 1584"/>
                <a:gd name="T28" fmla="*/ 904 w 1584"/>
                <a:gd name="T29" fmla="*/ 625 h 1584"/>
                <a:gd name="T30" fmla="*/ 946 w 1584"/>
                <a:gd name="T31" fmla="*/ 669 h 1584"/>
                <a:gd name="T32" fmla="*/ 1092 w 1584"/>
                <a:gd name="T33" fmla="*/ 683 h 1584"/>
                <a:gd name="T34" fmla="*/ 1171 w 1584"/>
                <a:gd name="T35" fmla="*/ 703 h 1584"/>
                <a:gd name="T36" fmla="*/ 1200 w 1584"/>
                <a:gd name="T37" fmla="*/ 726 h 1584"/>
                <a:gd name="T38" fmla="*/ 1224 w 1584"/>
                <a:gd name="T39" fmla="*/ 754 h 1584"/>
                <a:gd name="T40" fmla="*/ 1225 w 1584"/>
                <a:gd name="T41" fmla="*/ 820 h 1584"/>
                <a:gd name="T42" fmla="*/ 1196 w 1584"/>
                <a:gd name="T43" fmla="*/ 851 h 1584"/>
                <a:gd name="T44" fmla="*/ 1239 w 1584"/>
                <a:gd name="T45" fmla="*/ 878 h 1584"/>
                <a:gd name="T46" fmla="*/ 1254 w 1584"/>
                <a:gd name="T47" fmla="*/ 956 h 1584"/>
                <a:gd name="T48" fmla="*/ 1231 w 1584"/>
                <a:gd name="T49" fmla="*/ 990 h 1584"/>
                <a:gd name="T50" fmla="*/ 1181 w 1584"/>
                <a:gd name="T51" fmla="*/ 1013 h 1584"/>
                <a:gd name="T52" fmla="*/ 1220 w 1584"/>
                <a:gd name="T53" fmla="*/ 1046 h 1584"/>
                <a:gd name="T54" fmla="*/ 1225 w 1584"/>
                <a:gd name="T55" fmla="*/ 1092 h 1584"/>
                <a:gd name="T56" fmla="*/ 1158 w 1584"/>
                <a:gd name="T57" fmla="*/ 1149 h 1584"/>
                <a:gd name="T58" fmla="*/ 1112 w 1584"/>
                <a:gd name="T59" fmla="*/ 1152 h 1584"/>
                <a:gd name="T60" fmla="*/ 1135 w 1584"/>
                <a:gd name="T61" fmla="*/ 1188 h 1584"/>
                <a:gd name="T62" fmla="*/ 1132 w 1584"/>
                <a:gd name="T63" fmla="*/ 1217 h 1584"/>
                <a:gd name="T64" fmla="*/ 1061 w 1584"/>
                <a:gd name="T65" fmla="*/ 1267 h 1584"/>
                <a:gd name="T66" fmla="*/ 953 w 1584"/>
                <a:gd name="T67" fmla="*/ 1301 h 1584"/>
                <a:gd name="T68" fmla="*/ 834 w 1584"/>
                <a:gd name="T69" fmla="*/ 1303 h 1584"/>
                <a:gd name="T70" fmla="*/ 703 w 1584"/>
                <a:gd name="T71" fmla="*/ 1293 h 1584"/>
                <a:gd name="T72" fmla="*/ 525 w 1584"/>
                <a:gd name="T73" fmla="*/ 1235 h 1584"/>
                <a:gd name="T74" fmla="*/ 149 w 1584"/>
                <a:gd name="T75" fmla="*/ 1254 h 1584"/>
                <a:gd name="T76" fmla="*/ 144 w 1584"/>
                <a:gd name="T77" fmla="*/ 1248 h 1584"/>
                <a:gd name="T78" fmla="*/ 792 w 1584"/>
                <a:gd name="T79" fmla="*/ 1584 h 1584"/>
                <a:gd name="T80" fmla="*/ 1584 w 1584"/>
                <a:gd name="T81" fmla="*/ 792 h 1584"/>
                <a:gd name="T82" fmla="*/ 792 w 1584"/>
                <a:gd name="T8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84" h="1584">
                  <a:moveTo>
                    <a:pt x="792" y="0"/>
                  </a:moveTo>
                  <a:cubicBezTo>
                    <a:pt x="359" y="0"/>
                    <a:pt x="7" y="347"/>
                    <a:pt x="0" y="778"/>
                  </a:cubicBezTo>
                  <a:cubicBezTo>
                    <a:pt x="14" y="780"/>
                    <a:pt x="37" y="782"/>
                    <a:pt x="55" y="783"/>
                  </a:cubicBezTo>
                  <a:cubicBezTo>
                    <a:pt x="100" y="785"/>
                    <a:pt x="143" y="788"/>
                    <a:pt x="191" y="785"/>
                  </a:cubicBezTo>
                  <a:cubicBezTo>
                    <a:pt x="289" y="779"/>
                    <a:pt x="400" y="763"/>
                    <a:pt x="451" y="753"/>
                  </a:cubicBezTo>
                  <a:cubicBezTo>
                    <a:pt x="587" y="726"/>
                    <a:pt x="623" y="622"/>
                    <a:pt x="650" y="575"/>
                  </a:cubicBezTo>
                  <a:cubicBezTo>
                    <a:pt x="671" y="539"/>
                    <a:pt x="706" y="491"/>
                    <a:pt x="718" y="479"/>
                  </a:cubicBezTo>
                  <a:cubicBezTo>
                    <a:pt x="767" y="430"/>
                    <a:pt x="783" y="395"/>
                    <a:pt x="822" y="346"/>
                  </a:cubicBezTo>
                  <a:cubicBezTo>
                    <a:pt x="838" y="325"/>
                    <a:pt x="855" y="315"/>
                    <a:pt x="864" y="291"/>
                  </a:cubicBezTo>
                  <a:cubicBezTo>
                    <a:pt x="865" y="287"/>
                    <a:pt x="871" y="277"/>
                    <a:pt x="871" y="277"/>
                  </a:cubicBezTo>
                  <a:cubicBezTo>
                    <a:pt x="871" y="256"/>
                    <a:pt x="866" y="204"/>
                    <a:pt x="867" y="203"/>
                  </a:cubicBezTo>
                  <a:cubicBezTo>
                    <a:pt x="874" y="187"/>
                    <a:pt x="912" y="160"/>
                    <a:pt x="942" y="209"/>
                  </a:cubicBezTo>
                  <a:cubicBezTo>
                    <a:pt x="976" y="262"/>
                    <a:pt x="974" y="347"/>
                    <a:pt x="958" y="388"/>
                  </a:cubicBezTo>
                  <a:cubicBezTo>
                    <a:pt x="941" y="435"/>
                    <a:pt x="928" y="461"/>
                    <a:pt x="909" y="512"/>
                  </a:cubicBezTo>
                  <a:cubicBezTo>
                    <a:pt x="901" y="533"/>
                    <a:pt x="896" y="593"/>
                    <a:pt x="904" y="625"/>
                  </a:cubicBezTo>
                  <a:cubicBezTo>
                    <a:pt x="910" y="651"/>
                    <a:pt x="930" y="663"/>
                    <a:pt x="946" y="669"/>
                  </a:cubicBezTo>
                  <a:cubicBezTo>
                    <a:pt x="990" y="684"/>
                    <a:pt x="1052" y="677"/>
                    <a:pt x="1092" y="683"/>
                  </a:cubicBezTo>
                  <a:cubicBezTo>
                    <a:pt x="1120" y="687"/>
                    <a:pt x="1146" y="690"/>
                    <a:pt x="1171" y="703"/>
                  </a:cubicBezTo>
                  <a:cubicBezTo>
                    <a:pt x="1182" y="708"/>
                    <a:pt x="1191" y="717"/>
                    <a:pt x="1200" y="726"/>
                  </a:cubicBezTo>
                  <a:cubicBezTo>
                    <a:pt x="1209" y="734"/>
                    <a:pt x="1218" y="744"/>
                    <a:pt x="1224" y="754"/>
                  </a:cubicBezTo>
                  <a:cubicBezTo>
                    <a:pt x="1230" y="764"/>
                    <a:pt x="1230" y="805"/>
                    <a:pt x="1225" y="820"/>
                  </a:cubicBezTo>
                  <a:cubicBezTo>
                    <a:pt x="1222" y="830"/>
                    <a:pt x="1208" y="842"/>
                    <a:pt x="1196" y="851"/>
                  </a:cubicBezTo>
                  <a:cubicBezTo>
                    <a:pt x="1196" y="851"/>
                    <a:pt x="1224" y="862"/>
                    <a:pt x="1239" y="878"/>
                  </a:cubicBezTo>
                  <a:cubicBezTo>
                    <a:pt x="1258" y="898"/>
                    <a:pt x="1264" y="930"/>
                    <a:pt x="1254" y="956"/>
                  </a:cubicBezTo>
                  <a:cubicBezTo>
                    <a:pt x="1250" y="969"/>
                    <a:pt x="1242" y="981"/>
                    <a:pt x="1231" y="990"/>
                  </a:cubicBezTo>
                  <a:cubicBezTo>
                    <a:pt x="1221" y="998"/>
                    <a:pt x="1181" y="1013"/>
                    <a:pt x="1181" y="1013"/>
                  </a:cubicBezTo>
                  <a:cubicBezTo>
                    <a:pt x="1181" y="1013"/>
                    <a:pt x="1210" y="1028"/>
                    <a:pt x="1220" y="1046"/>
                  </a:cubicBezTo>
                  <a:cubicBezTo>
                    <a:pt x="1228" y="1060"/>
                    <a:pt x="1229" y="1076"/>
                    <a:pt x="1225" y="1092"/>
                  </a:cubicBezTo>
                  <a:cubicBezTo>
                    <a:pt x="1217" y="1122"/>
                    <a:pt x="1188" y="1143"/>
                    <a:pt x="1158" y="1149"/>
                  </a:cubicBezTo>
                  <a:cubicBezTo>
                    <a:pt x="1140" y="1152"/>
                    <a:pt x="1112" y="1152"/>
                    <a:pt x="1112" y="1152"/>
                  </a:cubicBezTo>
                  <a:cubicBezTo>
                    <a:pt x="1131" y="1170"/>
                    <a:pt x="1134" y="1182"/>
                    <a:pt x="1135" y="1188"/>
                  </a:cubicBezTo>
                  <a:cubicBezTo>
                    <a:pt x="1136" y="1198"/>
                    <a:pt x="1135" y="1208"/>
                    <a:pt x="1132" y="1217"/>
                  </a:cubicBezTo>
                  <a:cubicBezTo>
                    <a:pt x="1124" y="1241"/>
                    <a:pt x="1084" y="1258"/>
                    <a:pt x="1061" y="1267"/>
                  </a:cubicBezTo>
                  <a:cubicBezTo>
                    <a:pt x="1022" y="1281"/>
                    <a:pt x="993" y="1293"/>
                    <a:pt x="953" y="1301"/>
                  </a:cubicBezTo>
                  <a:cubicBezTo>
                    <a:pt x="911" y="1310"/>
                    <a:pt x="875" y="1307"/>
                    <a:pt x="834" y="1303"/>
                  </a:cubicBezTo>
                  <a:cubicBezTo>
                    <a:pt x="791" y="1299"/>
                    <a:pt x="745" y="1305"/>
                    <a:pt x="703" y="1293"/>
                  </a:cubicBezTo>
                  <a:cubicBezTo>
                    <a:pt x="660" y="1282"/>
                    <a:pt x="570" y="1247"/>
                    <a:pt x="525" y="1235"/>
                  </a:cubicBezTo>
                  <a:cubicBezTo>
                    <a:pt x="454" y="1216"/>
                    <a:pt x="285" y="1241"/>
                    <a:pt x="149" y="1254"/>
                  </a:cubicBezTo>
                  <a:cubicBezTo>
                    <a:pt x="147" y="1252"/>
                    <a:pt x="146" y="1250"/>
                    <a:pt x="144" y="1248"/>
                  </a:cubicBezTo>
                  <a:cubicBezTo>
                    <a:pt x="288" y="1451"/>
                    <a:pt x="524" y="1584"/>
                    <a:pt x="792" y="1584"/>
                  </a:cubicBezTo>
                  <a:cubicBezTo>
                    <a:pt x="1229" y="1584"/>
                    <a:pt x="1584" y="1229"/>
                    <a:pt x="1584" y="792"/>
                  </a:cubicBezTo>
                  <a:cubicBezTo>
                    <a:pt x="1584" y="355"/>
                    <a:pt x="1229" y="0"/>
                    <a:pt x="79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p:nvPr/>
          </p:nvSpPr>
          <p:spPr>
            <a:xfrm>
              <a:off x="-1344613" y="-6954837"/>
              <a:ext cx="4765677" cy="4335462"/>
            </a:xfrm>
            <a:custGeom>
              <a:avLst/>
              <a:gdLst>
                <a:gd name="T0" fmla="*/ 1196 w 1264"/>
                <a:gd name="T1" fmla="*/ 691 h 1150"/>
                <a:gd name="T2" fmla="*/ 1225 w 1264"/>
                <a:gd name="T3" fmla="*/ 660 h 1150"/>
                <a:gd name="T4" fmla="*/ 1230 w 1264"/>
                <a:gd name="T5" fmla="*/ 626 h 1150"/>
                <a:gd name="T6" fmla="*/ 1224 w 1264"/>
                <a:gd name="T7" fmla="*/ 594 h 1150"/>
                <a:gd name="T8" fmla="*/ 1200 w 1264"/>
                <a:gd name="T9" fmla="*/ 566 h 1150"/>
                <a:gd name="T10" fmla="*/ 1092 w 1264"/>
                <a:gd name="T11" fmla="*/ 523 h 1150"/>
                <a:gd name="T12" fmla="*/ 946 w 1264"/>
                <a:gd name="T13" fmla="*/ 509 h 1150"/>
                <a:gd name="T14" fmla="*/ 904 w 1264"/>
                <a:gd name="T15" fmla="*/ 465 h 1150"/>
                <a:gd name="T16" fmla="*/ 909 w 1264"/>
                <a:gd name="T17" fmla="*/ 352 h 1150"/>
                <a:gd name="T18" fmla="*/ 958 w 1264"/>
                <a:gd name="T19" fmla="*/ 228 h 1150"/>
                <a:gd name="T20" fmla="*/ 942 w 1264"/>
                <a:gd name="T21" fmla="*/ 49 h 1150"/>
                <a:gd name="T22" fmla="*/ 867 w 1264"/>
                <a:gd name="T23" fmla="*/ 43 h 1150"/>
                <a:gd name="T24" fmla="*/ 865 w 1264"/>
                <a:gd name="T25" fmla="*/ 43 h 1150"/>
                <a:gd name="T26" fmla="*/ 871 w 1264"/>
                <a:gd name="T27" fmla="*/ 117 h 1150"/>
                <a:gd name="T28" fmla="*/ 864 w 1264"/>
                <a:gd name="T29" fmla="*/ 131 h 1150"/>
                <a:gd name="T30" fmla="*/ 822 w 1264"/>
                <a:gd name="T31" fmla="*/ 186 h 1150"/>
                <a:gd name="T32" fmla="*/ 718 w 1264"/>
                <a:gd name="T33" fmla="*/ 319 h 1150"/>
                <a:gd name="T34" fmla="*/ 650 w 1264"/>
                <a:gd name="T35" fmla="*/ 415 h 1150"/>
                <a:gd name="T36" fmla="*/ 451 w 1264"/>
                <a:gd name="T37" fmla="*/ 593 h 1150"/>
                <a:gd name="T38" fmla="*/ 191 w 1264"/>
                <a:gd name="T39" fmla="*/ 625 h 1150"/>
                <a:gd name="T40" fmla="*/ 55 w 1264"/>
                <a:gd name="T41" fmla="*/ 623 h 1150"/>
                <a:gd name="T42" fmla="*/ 0 w 1264"/>
                <a:gd name="T43" fmla="*/ 618 h 1150"/>
                <a:gd name="T44" fmla="*/ 0 w 1264"/>
                <a:gd name="T45" fmla="*/ 632 h 1150"/>
                <a:gd name="T46" fmla="*/ 149 w 1264"/>
                <a:gd name="T47" fmla="*/ 1094 h 1150"/>
                <a:gd name="T48" fmla="*/ 525 w 1264"/>
                <a:gd name="T49" fmla="*/ 1075 h 1150"/>
                <a:gd name="T50" fmla="*/ 703 w 1264"/>
                <a:gd name="T51" fmla="*/ 1133 h 1150"/>
                <a:gd name="T52" fmla="*/ 834 w 1264"/>
                <a:gd name="T53" fmla="*/ 1143 h 1150"/>
                <a:gd name="T54" fmla="*/ 953 w 1264"/>
                <a:gd name="T55" fmla="*/ 1141 h 1150"/>
                <a:gd name="T56" fmla="*/ 1061 w 1264"/>
                <a:gd name="T57" fmla="*/ 1107 h 1150"/>
                <a:gd name="T58" fmla="*/ 1132 w 1264"/>
                <a:gd name="T59" fmla="*/ 1057 h 1150"/>
                <a:gd name="T60" fmla="*/ 1135 w 1264"/>
                <a:gd name="T61" fmla="*/ 1028 h 1150"/>
                <a:gd name="T62" fmla="*/ 1112 w 1264"/>
                <a:gd name="T63" fmla="*/ 992 h 1150"/>
                <a:gd name="T64" fmla="*/ 1158 w 1264"/>
                <a:gd name="T65" fmla="*/ 989 h 1150"/>
                <a:gd name="T66" fmla="*/ 1225 w 1264"/>
                <a:gd name="T67" fmla="*/ 932 h 1150"/>
                <a:gd name="T68" fmla="*/ 1220 w 1264"/>
                <a:gd name="T69" fmla="*/ 886 h 1150"/>
                <a:gd name="T70" fmla="*/ 1181 w 1264"/>
                <a:gd name="T71" fmla="*/ 853 h 1150"/>
                <a:gd name="T72" fmla="*/ 1231 w 1264"/>
                <a:gd name="T73" fmla="*/ 830 h 1150"/>
                <a:gd name="T74" fmla="*/ 1254 w 1264"/>
                <a:gd name="T75" fmla="*/ 796 h 1150"/>
                <a:gd name="T76" fmla="*/ 1239 w 1264"/>
                <a:gd name="T77" fmla="*/ 718 h 1150"/>
                <a:gd name="T78" fmla="*/ 1196 w 1264"/>
                <a:gd name="T79" fmla="*/ 691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4" h="1150">
                  <a:moveTo>
                    <a:pt x="1196" y="691"/>
                  </a:moveTo>
                  <a:cubicBezTo>
                    <a:pt x="1208" y="682"/>
                    <a:pt x="1222" y="670"/>
                    <a:pt x="1225" y="660"/>
                  </a:cubicBezTo>
                  <a:cubicBezTo>
                    <a:pt x="1230" y="645"/>
                    <a:pt x="1230" y="632"/>
                    <a:pt x="1230" y="626"/>
                  </a:cubicBezTo>
                  <a:cubicBezTo>
                    <a:pt x="1231" y="615"/>
                    <a:pt x="1230" y="604"/>
                    <a:pt x="1224" y="594"/>
                  </a:cubicBezTo>
                  <a:cubicBezTo>
                    <a:pt x="1218" y="584"/>
                    <a:pt x="1209" y="574"/>
                    <a:pt x="1200" y="566"/>
                  </a:cubicBezTo>
                  <a:cubicBezTo>
                    <a:pt x="1191" y="557"/>
                    <a:pt x="1120" y="527"/>
                    <a:pt x="1092" y="523"/>
                  </a:cubicBezTo>
                  <a:cubicBezTo>
                    <a:pt x="1052" y="517"/>
                    <a:pt x="990" y="524"/>
                    <a:pt x="946" y="509"/>
                  </a:cubicBezTo>
                  <a:cubicBezTo>
                    <a:pt x="930" y="503"/>
                    <a:pt x="910" y="491"/>
                    <a:pt x="904" y="465"/>
                  </a:cubicBezTo>
                  <a:cubicBezTo>
                    <a:pt x="896" y="433"/>
                    <a:pt x="901" y="373"/>
                    <a:pt x="909" y="352"/>
                  </a:cubicBezTo>
                  <a:cubicBezTo>
                    <a:pt x="928" y="301"/>
                    <a:pt x="941" y="275"/>
                    <a:pt x="958" y="228"/>
                  </a:cubicBezTo>
                  <a:cubicBezTo>
                    <a:pt x="974" y="187"/>
                    <a:pt x="976" y="102"/>
                    <a:pt x="942" y="49"/>
                  </a:cubicBezTo>
                  <a:cubicBezTo>
                    <a:pt x="912" y="0"/>
                    <a:pt x="874" y="27"/>
                    <a:pt x="867" y="43"/>
                  </a:cubicBezTo>
                  <a:cubicBezTo>
                    <a:pt x="866" y="44"/>
                    <a:pt x="865" y="43"/>
                    <a:pt x="865" y="43"/>
                  </a:cubicBezTo>
                  <a:cubicBezTo>
                    <a:pt x="857" y="63"/>
                    <a:pt x="871" y="96"/>
                    <a:pt x="871" y="117"/>
                  </a:cubicBezTo>
                  <a:cubicBezTo>
                    <a:pt x="871" y="117"/>
                    <a:pt x="865" y="127"/>
                    <a:pt x="864" y="131"/>
                  </a:cubicBezTo>
                  <a:cubicBezTo>
                    <a:pt x="855" y="155"/>
                    <a:pt x="838" y="165"/>
                    <a:pt x="822" y="186"/>
                  </a:cubicBezTo>
                  <a:cubicBezTo>
                    <a:pt x="783" y="235"/>
                    <a:pt x="767" y="270"/>
                    <a:pt x="718" y="319"/>
                  </a:cubicBezTo>
                  <a:cubicBezTo>
                    <a:pt x="706" y="331"/>
                    <a:pt x="671" y="379"/>
                    <a:pt x="650" y="415"/>
                  </a:cubicBezTo>
                  <a:cubicBezTo>
                    <a:pt x="623" y="462"/>
                    <a:pt x="587" y="566"/>
                    <a:pt x="451" y="593"/>
                  </a:cubicBezTo>
                  <a:cubicBezTo>
                    <a:pt x="400" y="603"/>
                    <a:pt x="289" y="619"/>
                    <a:pt x="191" y="625"/>
                  </a:cubicBezTo>
                  <a:cubicBezTo>
                    <a:pt x="143" y="628"/>
                    <a:pt x="100" y="625"/>
                    <a:pt x="55" y="623"/>
                  </a:cubicBezTo>
                  <a:cubicBezTo>
                    <a:pt x="37" y="622"/>
                    <a:pt x="14" y="620"/>
                    <a:pt x="0" y="618"/>
                  </a:cubicBezTo>
                  <a:cubicBezTo>
                    <a:pt x="0" y="623"/>
                    <a:pt x="0" y="627"/>
                    <a:pt x="0" y="632"/>
                  </a:cubicBezTo>
                  <a:cubicBezTo>
                    <a:pt x="0" y="804"/>
                    <a:pt x="55" y="964"/>
                    <a:pt x="149" y="1094"/>
                  </a:cubicBezTo>
                  <a:cubicBezTo>
                    <a:pt x="285" y="1081"/>
                    <a:pt x="454" y="1056"/>
                    <a:pt x="525" y="1075"/>
                  </a:cubicBezTo>
                  <a:cubicBezTo>
                    <a:pt x="570" y="1087"/>
                    <a:pt x="660" y="1122"/>
                    <a:pt x="703" y="1133"/>
                  </a:cubicBezTo>
                  <a:cubicBezTo>
                    <a:pt x="745" y="1145"/>
                    <a:pt x="791" y="1139"/>
                    <a:pt x="834" y="1143"/>
                  </a:cubicBezTo>
                  <a:cubicBezTo>
                    <a:pt x="875" y="1147"/>
                    <a:pt x="911" y="1150"/>
                    <a:pt x="953" y="1141"/>
                  </a:cubicBezTo>
                  <a:cubicBezTo>
                    <a:pt x="993" y="1133"/>
                    <a:pt x="1022" y="1121"/>
                    <a:pt x="1061" y="1107"/>
                  </a:cubicBezTo>
                  <a:cubicBezTo>
                    <a:pt x="1084" y="1098"/>
                    <a:pt x="1124" y="1081"/>
                    <a:pt x="1132" y="1057"/>
                  </a:cubicBezTo>
                  <a:cubicBezTo>
                    <a:pt x="1135" y="1048"/>
                    <a:pt x="1136" y="1038"/>
                    <a:pt x="1135" y="1028"/>
                  </a:cubicBezTo>
                  <a:cubicBezTo>
                    <a:pt x="1134" y="1022"/>
                    <a:pt x="1131" y="1010"/>
                    <a:pt x="1112" y="992"/>
                  </a:cubicBezTo>
                  <a:cubicBezTo>
                    <a:pt x="1112" y="992"/>
                    <a:pt x="1140" y="992"/>
                    <a:pt x="1158" y="989"/>
                  </a:cubicBezTo>
                  <a:cubicBezTo>
                    <a:pt x="1188" y="983"/>
                    <a:pt x="1217" y="962"/>
                    <a:pt x="1225" y="932"/>
                  </a:cubicBezTo>
                  <a:cubicBezTo>
                    <a:pt x="1229" y="916"/>
                    <a:pt x="1228" y="900"/>
                    <a:pt x="1220" y="886"/>
                  </a:cubicBezTo>
                  <a:cubicBezTo>
                    <a:pt x="1210" y="868"/>
                    <a:pt x="1181" y="853"/>
                    <a:pt x="1181" y="853"/>
                  </a:cubicBezTo>
                  <a:cubicBezTo>
                    <a:pt x="1181" y="853"/>
                    <a:pt x="1221" y="838"/>
                    <a:pt x="1231" y="830"/>
                  </a:cubicBezTo>
                  <a:cubicBezTo>
                    <a:pt x="1242" y="821"/>
                    <a:pt x="1250" y="809"/>
                    <a:pt x="1254" y="796"/>
                  </a:cubicBezTo>
                  <a:cubicBezTo>
                    <a:pt x="1264" y="770"/>
                    <a:pt x="1258" y="738"/>
                    <a:pt x="1239" y="718"/>
                  </a:cubicBezTo>
                  <a:cubicBezTo>
                    <a:pt x="1224" y="702"/>
                    <a:pt x="1196" y="691"/>
                    <a:pt x="1196" y="69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9"/>
          <p:cNvGrpSpPr/>
          <p:nvPr/>
        </p:nvGrpSpPr>
        <p:grpSpPr>
          <a:xfrm>
            <a:off x="10668000" y="1304925"/>
            <a:ext cx="857250" cy="857250"/>
            <a:chOff x="5205413" y="-7481888"/>
            <a:chExt cx="5972175" cy="5972175"/>
          </a:xfrm>
          <a:gradFill flip="none" rotWithShape="1">
            <a:gsLst>
              <a:gs pos="0">
                <a:srgbClr val="FF9999"/>
              </a:gs>
              <a:gs pos="46000">
                <a:srgbClr val="FF6600"/>
              </a:gs>
              <a:gs pos="100000">
                <a:srgbClr val="C80000"/>
              </a:gs>
            </a:gsLst>
            <a:path path="circle">
              <a:fillToRect r="100000" b="100000"/>
            </a:path>
            <a:tileRect l="-100000" t="-100000"/>
          </a:gradFill>
        </p:grpSpPr>
        <p:sp>
          <p:nvSpPr>
            <p:cNvPr id="11" name="Freeform 10"/>
            <p:cNvSpPr/>
            <p:nvPr/>
          </p:nvSpPr>
          <p:spPr>
            <a:xfrm>
              <a:off x="5205413" y="-7481888"/>
              <a:ext cx="5972175" cy="5972175"/>
            </a:xfrm>
            <a:custGeom>
              <a:avLst/>
              <a:gdLst>
                <a:gd name="T0" fmla="*/ 792 w 1584"/>
                <a:gd name="T1" fmla="*/ 1584 h 1584"/>
                <a:gd name="T2" fmla="*/ 1584 w 1584"/>
                <a:gd name="T3" fmla="*/ 806 h 1584"/>
                <a:gd name="T4" fmla="*/ 1529 w 1584"/>
                <a:gd name="T5" fmla="*/ 801 h 1584"/>
                <a:gd name="T6" fmla="*/ 1393 w 1584"/>
                <a:gd name="T7" fmla="*/ 799 h 1584"/>
                <a:gd name="T8" fmla="*/ 1133 w 1584"/>
                <a:gd name="T9" fmla="*/ 831 h 1584"/>
                <a:gd name="T10" fmla="*/ 934 w 1584"/>
                <a:gd name="T11" fmla="*/ 1009 h 1584"/>
                <a:gd name="T12" fmla="*/ 866 w 1584"/>
                <a:gd name="T13" fmla="*/ 1105 h 1584"/>
                <a:gd name="T14" fmla="*/ 762 w 1584"/>
                <a:gd name="T15" fmla="*/ 1238 h 1584"/>
                <a:gd name="T16" fmla="*/ 720 w 1584"/>
                <a:gd name="T17" fmla="*/ 1293 h 1584"/>
                <a:gd name="T18" fmla="*/ 713 w 1584"/>
                <a:gd name="T19" fmla="*/ 1307 h 1584"/>
                <a:gd name="T20" fmla="*/ 717 w 1584"/>
                <a:gd name="T21" fmla="*/ 1381 h 1584"/>
                <a:gd name="T22" fmla="*/ 642 w 1584"/>
                <a:gd name="T23" fmla="*/ 1375 h 1584"/>
                <a:gd name="T24" fmla="*/ 626 w 1584"/>
                <a:gd name="T25" fmla="*/ 1196 h 1584"/>
                <a:gd name="T26" fmla="*/ 675 w 1584"/>
                <a:gd name="T27" fmla="*/ 1072 h 1584"/>
                <a:gd name="T28" fmla="*/ 680 w 1584"/>
                <a:gd name="T29" fmla="*/ 959 h 1584"/>
                <a:gd name="T30" fmla="*/ 638 w 1584"/>
                <a:gd name="T31" fmla="*/ 915 h 1584"/>
                <a:gd name="T32" fmla="*/ 492 w 1584"/>
                <a:gd name="T33" fmla="*/ 901 h 1584"/>
                <a:gd name="T34" fmla="*/ 413 w 1584"/>
                <a:gd name="T35" fmla="*/ 881 h 1584"/>
                <a:gd name="T36" fmla="*/ 384 w 1584"/>
                <a:gd name="T37" fmla="*/ 858 h 1584"/>
                <a:gd name="T38" fmla="*/ 360 w 1584"/>
                <a:gd name="T39" fmla="*/ 830 h 1584"/>
                <a:gd name="T40" fmla="*/ 359 w 1584"/>
                <a:gd name="T41" fmla="*/ 764 h 1584"/>
                <a:gd name="T42" fmla="*/ 388 w 1584"/>
                <a:gd name="T43" fmla="*/ 733 h 1584"/>
                <a:gd name="T44" fmla="*/ 345 w 1584"/>
                <a:gd name="T45" fmla="*/ 706 h 1584"/>
                <a:gd name="T46" fmla="*/ 330 w 1584"/>
                <a:gd name="T47" fmla="*/ 628 h 1584"/>
                <a:gd name="T48" fmla="*/ 353 w 1584"/>
                <a:gd name="T49" fmla="*/ 594 h 1584"/>
                <a:gd name="T50" fmla="*/ 403 w 1584"/>
                <a:gd name="T51" fmla="*/ 571 h 1584"/>
                <a:gd name="T52" fmla="*/ 364 w 1584"/>
                <a:gd name="T53" fmla="*/ 538 h 1584"/>
                <a:gd name="T54" fmla="*/ 359 w 1584"/>
                <a:gd name="T55" fmla="*/ 492 h 1584"/>
                <a:gd name="T56" fmla="*/ 426 w 1584"/>
                <a:gd name="T57" fmla="*/ 435 h 1584"/>
                <a:gd name="T58" fmla="*/ 472 w 1584"/>
                <a:gd name="T59" fmla="*/ 432 h 1584"/>
                <a:gd name="T60" fmla="*/ 449 w 1584"/>
                <a:gd name="T61" fmla="*/ 396 h 1584"/>
                <a:gd name="T62" fmla="*/ 452 w 1584"/>
                <a:gd name="T63" fmla="*/ 367 h 1584"/>
                <a:gd name="T64" fmla="*/ 523 w 1584"/>
                <a:gd name="T65" fmla="*/ 317 h 1584"/>
                <a:gd name="T66" fmla="*/ 631 w 1584"/>
                <a:gd name="T67" fmla="*/ 283 h 1584"/>
                <a:gd name="T68" fmla="*/ 750 w 1584"/>
                <a:gd name="T69" fmla="*/ 281 h 1584"/>
                <a:gd name="T70" fmla="*/ 881 w 1584"/>
                <a:gd name="T71" fmla="*/ 291 h 1584"/>
                <a:gd name="T72" fmla="*/ 1059 w 1584"/>
                <a:gd name="T73" fmla="*/ 349 h 1584"/>
                <a:gd name="T74" fmla="*/ 1435 w 1584"/>
                <a:gd name="T75" fmla="*/ 330 h 1584"/>
                <a:gd name="T76" fmla="*/ 1440 w 1584"/>
                <a:gd name="T77" fmla="*/ 336 h 1584"/>
                <a:gd name="T78" fmla="*/ 792 w 1584"/>
                <a:gd name="T79" fmla="*/ 0 h 1584"/>
                <a:gd name="T80" fmla="*/ 0 w 1584"/>
                <a:gd name="T81" fmla="*/ 792 h 1584"/>
                <a:gd name="T82" fmla="*/ 792 w 1584"/>
                <a:gd name="T83" fmla="*/ 1584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84" h="1584">
                  <a:moveTo>
                    <a:pt x="792" y="1584"/>
                  </a:moveTo>
                  <a:cubicBezTo>
                    <a:pt x="1225" y="1584"/>
                    <a:pt x="1577" y="1237"/>
                    <a:pt x="1584" y="806"/>
                  </a:cubicBezTo>
                  <a:cubicBezTo>
                    <a:pt x="1570" y="804"/>
                    <a:pt x="1547" y="802"/>
                    <a:pt x="1529" y="801"/>
                  </a:cubicBezTo>
                  <a:cubicBezTo>
                    <a:pt x="1484" y="799"/>
                    <a:pt x="1441" y="796"/>
                    <a:pt x="1393" y="799"/>
                  </a:cubicBezTo>
                  <a:cubicBezTo>
                    <a:pt x="1295" y="805"/>
                    <a:pt x="1184" y="821"/>
                    <a:pt x="1133" y="831"/>
                  </a:cubicBezTo>
                  <a:cubicBezTo>
                    <a:pt x="997" y="858"/>
                    <a:pt x="961" y="962"/>
                    <a:pt x="934" y="1009"/>
                  </a:cubicBezTo>
                  <a:cubicBezTo>
                    <a:pt x="913" y="1045"/>
                    <a:pt x="878" y="1093"/>
                    <a:pt x="866" y="1105"/>
                  </a:cubicBezTo>
                  <a:cubicBezTo>
                    <a:pt x="817" y="1154"/>
                    <a:pt x="801" y="1189"/>
                    <a:pt x="762" y="1238"/>
                  </a:cubicBezTo>
                  <a:cubicBezTo>
                    <a:pt x="746" y="1259"/>
                    <a:pt x="729" y="1269"/>
                    <a:pt x="720" y="1293"/>
                  </a:cubicBezTo>
                  <a:cubicBezTo>
                    <a:pt x="719" y="1297"/>
                    <a:pt x="713" y="1307"/>
                    <a:pt x="713" y="1307"/>
                  </a:cubicBezTo>
                  <a:cubicBezTo>
                    <a:pt x="713" y="1328"/>
                    <a:pt x="718" y="1380"/>
                    <a:pt x="717" y="1381"/>
                  </a:cubicBezTo>
                  <a:cubicBezTo>
                    <a:pt x="710" y="1397"/>
                    <a:pt x="672" y="1424"/>
                    <a:pt x="642" y="1375"/>
                  </a:cubicBezTo>
                  <a:cubicBezTo>
                    <a:pt x="608" y="1322"/>
                    <a:pt x="610" y="1237"/>
                    <a:pt x="626" y="1196"/>
                  </a:cubicBezTo>
                  <a:cubicBezTo>
                    <a:pt x="643" y="1149"/>
                    <a:pt x="656" y="1123"/>
                    <a:pt x="675" y="1072"/>
                  </a:cubicBezTo>
                  <a:cubicBezTo>
                    <a:pt x="683" y="1051"/>
                    <a:pt x="688" y="991"/>
                    <a:pt x="680" y="959"/>
                  </a:cubicBezTo>
                  <a:cubicBezTo>
                    <a:pt x="674" y="933"/>
                    <a:pt x="654" y="921"/>
                    <a:pt x="638" y="915"/>
                  </a:cubicBezTo>
                  <a:cubicBezTo>
                    <a:pt x="594" y="900"/>
                    <a:pt x="532" y="907"/>
                    <a:pt x="492" y="901"/>
                  </a:cubicBezTo>
                  <a:cubicBezTo>
                    <a:pt x="464" y="897"/>
                    <a:pt x="438" y="894"/>
                    <a:pt x="413" y="881"/>
                  </a:cubicBezTo>
                  <a:cubicBezTo>
                    <a:pt x="402" y="876"/>
                    <a:pt x="393" y="867"/>
                    <a:pt x="384" y="858"/>
                  </a:cubicBezTo>
                  <a:cubicBezTo>
                    <a:pt x="375" y="850"/>
                    <a:pt x="366" y="840"/>
                    <a:pt x="360" y="830"/>
                  </a:cubicBezTo>
                  <a:cubicBezTo>
                    <a:pt x="354" y="820"/>
                    <a:pt x="354" y="779"/>
                    <a:pt x="359" y="764"/>
                  </a:cubicBezTo>
                  <a:cubicBezTo>
                    <a:pt x="362" y="754"/>
                    <a:pt x="376" y="742"/>
                    <a:pt x="388" y="733"/>
                  </a:cubicBezTo>
                  <a:cubicBezTo>
                    <a:pt x="388" y="733"/>
                    <a:pt x="360" y="722"/>
                    <a:pt x="345" y="706"/>
                  </a:cubicBezTo>
                  <a:cubicBezTo>
                    <a:pt x="326" y="686"/>
                    <a:pt x="320" y="654"/>
                    <a:pt x="330" y="628"/>
                  </a:cubicBezTo>
                  <a:cubicBezTo>
                    <a:pt x="334" y="615"/>
                    <a:pt x="342" y="603"/>
                    <a:pt x="353" y="594"/>
                  </a:cubicBezTo>
                  <a:cubicBezTo>
                    <a:pt x="363" y="586"/>
                    <a:pt x="403" y="571"/>
                    <a:pt x="403" y="571"/>
                  </a:cubicBezTo>
                  <a:cubicBezTo>
                    <a:pt x="403" y="571"/>
                    <a:pt x="374" y="556"/>
                    <a:pt x="364" y="538"/>
                  </a:cubicBezTo>
                  <a:cubicBezTo>
                    <a:pt x="356" y="524"/>
                    <a:pt x="355" y="508"/>
                    <a:pt x="359" y="492"/>
                  </a:cubicBezTo>
                  <a:cubicBezTo>
                    <a:pt x="367" y="462"/>
                    <a:pt x="396" y="441"/>
                    <a:pt x="426" y="435"/>
                  </a:cubicBezTo>
                  <a:cubicBezTo>
                    <a:pt x="444" y="432"/>
                    <a:pt x="472" y="432"/>
                    <a:pt x="472" y="432"/>
                  </a:cubicBezTo>
                  <a:cubicBezTo>
                    <a:pt x="453" y="414"/>
                    <a:pt x="450" y="402"/>
                    <a:pt x="449" y="396"/>
                  </a:cubicBezTo>
                  <a:cubicBezTo>
                    <a:pt x="448" y="386"/>
                    <a:pt x="449" y="376"/>
                    <a:pt x="452" y="367"/>
                  </a:cubicBezTo>
                  <a:cubicBezTo>
                    <a:pt x="460" y="343"/>
                    <a:pt x="500" y="326"/>
                    <a:pt x="523" y="317"/>
                  </a:cubicBezTo>
                  <a:cubicBezTo>
                    <a:pt x="562" y="303"/>
                    <a:pt x="591" y="291"/>
                    <a:pt x="631" y="283"/>
                  </a:cubicBezTo>
                  <a:cubicBezTo>
                    <a:pt x="673" y="274"/>
                    <a:pt x="709" y="277"/>
                    <a:pt x="750" y="281"/>
                  </a:cubicBezTo>
                  <a:cubicBezTo>
                    <a:pt x="793" y="285"/>
                    <a:pt x="839" y="279"/>
                    <a:pt x="881" y="291"/>
                  </a:cubicBezTo>
                  <a:cubicBezTo>
                    <a:pt x="924" y="302"/>
                    <a:pt x="1014" y="337"/>
                    <a:pt x="1059" y="349"/>
                  </a:cubicBezTo>
                  <a:cubicBezTo>
                    <a:pt x="1130" y="368"/>
                    <a:pt x="1299" y="343"/>
                    <a:pt x="1435" y="330"/>
                  </a:cubicBezTo>
                  <a:cubicBezTo>
                    <a:pt x="1437" y="332"/>
                    <a:pt x="1438" y="334"/>
                    <a:pt x="1440" y="336"/>
                  </a:cubicBezTo>
                  <a:cubicBezTo>
                    <a:pt x="1296" y="133"/>
                    <a:pt x="1060" y="0"/>
                    <a:pt x="792" y="0"/>
                  </a:cubicBezTo>
                  <a:cubicBezTo>
                    <a:pt x="355" y="0"/>
                    <a:pt x="0" y="355"/>
                    <a:pt x="0" y="792"/>
                  </a:cubicBezTo>
                  <a:cubicBezTo>
                    <a:pt x="0" y="1229"/>
                    <a:pt x="355" y="1584"/>
                    <a:pt x="792" y="15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p:nvPr/>
          </p:nvSpPr>
          <p:spPr>
            <a:xfrm>
              <a:off x="6411913" y="-6448426"/>
              <a:ext cx="4765675" cy="4335463"/>
            </a:xfrm>
            <a:custGeom>
              <a:avLst/>
              <a:gdLst>
                <a:gd name="T0" fmla="*/ 68 w 1264"/>
                <a:gd name="T1" fmla="*/ 459 h 1150"/>
                <a:gd name="T2" fmla="*/ 39 w 1264"/>
                <a:gd name="T3" fmla="*/ 490 h 1150"/>
                <a:gd name="T4" fmla="*/ 34 w 1264"/>
                <a:gd name="T5" fmla="*/ 524 h 1150"/>
                <a:gd name="T6" fmla="*/ 40 w 1264"/>
                <a:gd name="T7" fmla="*/ 556 h 1150"/>
                <a:gd name="T8" fmla="*/ 64 w 1264"/>
                <a:gd name="T9" fmla="*/ 584 h 1150"/>
                <a:gd name="T10" fmla="*/ 172 w 1264"/>
                <a:gd name="T11" fmla="*/ 627 h 1150"/>
                <a:gd name="T12" fmla="*/ 318 w 1264"/>
                <a:gd name="T13" fmla="*/ 641 h 1150"/>
                <a:gd name="T14" fmla="*/ 360 w 1264"/>
                <a:gd name="T15" fmla="*/ 685 h 1150"/>
                <a:gd name="T16" fmla="*/ 355 w 1264"/>
                <a:gd name="T17" fmla="*/ 798 h 1150"/>
                <a:gd name="T18" fmla="*/ 306 w 1264"/>
                <a:gd name="T19" fmla="*/ 922 h 1150"/>
                <a:gd name="T20" fmla="*/ 322 w 1264"/>
                <a:gd name="T21" fmla="*/ 1101 h 1150"/>
                <a:gd name="T22" fmla="*/ 397 w 1264"/>
                <a:gd name="T23" fmla="*/ 1107 h 1150"/>
                <a:gd name="T24" fmla="*/ 399 w 1264"/>
                <a:gd name="T25" fmla="*/ 1107 h 1150"/>
                <a:gd name="T26" fmla="*/ 393 w 1264"/>
                <a:gd name="T27" fmla="*/ 1033 h 1150"/>
                <a:gd name="T28" fmla="*/ 400 w 1264"/>
                <a:gd name="T29" fmla="*/ 1019 h 1150"/>
                <a:gd name="T30" fmla="*/ 442 w 1264"/>
                <a:gd name="T31" fmla="*/ 964 h 1150"/>
                <a:gd name="T32" fmla="*/ 546 w 1264"/>
                <a:gd name="T33" fmla="*/ 831 h 1150"/>
                <a:gd name="T34" fmla="*/ 614 w 1264"/>
                <a:gd name="T35" fmla="*/ 735 h 1150"/>
                <a:gd name="T36" fmla="*/ 813 w 1264"/>
                <a:gd name="T37" fmla="*/ 557 h 1150"/>
                <a:gd name="T38" fmla="*/ 1073 w 1264"/>
                <a:gd name="T39" fmla="*/ 525 h 1150"/>
                <a:gd name="T40" fmla="*/ 1209 w 1264"/>
                <a:gd name="T41" fmla="*/ 527 h 1150"/>
                <a:gd name="T42" fmla="*/ 1264 w 1264"/>
                <a:gd name="T43" fmla="*/ 532 h 1150"/>
                <a:gd name="T44" fmla="*/ 1264 w 1264"/>
                <a:gd name="T45" fmla="*/ 518 h 1150"/>
                <a:gd name="T46" fmla="*/ 1115 w 1264"/>
                <a:gd name="T47" fmla="*/ 56 h 1150"/>
                <a:gd name="T48" fmla="*/ 739 w 1264"/>
                <a:gd name="T49" fmla="*/ 75 h 1150"/>
                <a:gd name="T50" fmla="*/ 561 w 1264"/>
                <a:gd name="T51" fmla="*/ 17 h 1150"/>
                <a:gd name="T52" fmla="*/ 430 w 1264"/>
                <a:gd name="T53" fmla="*/ 7 h 1150"/>
                <a:gd name="T54" fmla="*/ 311 w 1264"/>
                <a:gd name="T55" fmla="*/ 9 h 1150"/>
                <a:gd name="T56" fmla="*/ 203 w 1264"/>
                <a:gd name="T57" fmla="*/ 43 h 1150"/>
                <a:gd name="T58" fmla="*/ 132 w 1264"/>
                <a:gd name="T59" fmla="*/ 93 h 1150"/>
                <a:gd name="T60" fmla="*/ 129 w 1264"/>
                <a:gd name="T61" fmla="*/ 122 h 1150"/>
                <a:gd name="T62" fmla="*/ 152 w 1264"/>
                <a:gd name="T63" fmla="*/ 158 h 1150"/>
                <a:gd name="T64" fmla="*/ 106 w 1264"/>
                <a:gd name="T65" fmla="*/ 161 h 1150"/>
                <a:gd name="T66" fmla="*/ 39 w 1264"/>
                <a:gd name="T67" fmla="*/ 218 h 1150"/>
                <a:gd name="T68" fmla="*/ 44 w 1264"/>
                <a:gd name="T69" fmla="*/ 264 h 1150"/>
                <a:gd name="T70" fmla="*/ 83 w 1264"/>
                <a:gd name="T71" fmla="*/ 297 h 1150"/>
                <a:gd name="T72" fmla="*/ 33 w 1264"/>
                <a:gd name="T73" fmla="*/ 320 h 1150"/>
                <a:gd name="T74" fmla="*/ 10 w 1264"/>
                <a:gd name="T75" fmla="*/ 354 h 1150"/>
                <a:gd name="T76" fmla="*/ 25 w 1264"/>
                <a:gd name="T77" fmla="*/ 432 h 1150"/>
                <a:gd name="T78" fmla="*/ 68 w 1264"/>
                <a:gd name="T79" fmla="*/ 459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4" h="1150">
                  <a:moveTo>
                    <a:pt x="68" y="459"/>
                  </a:moveTo>
                  <a:cubicBezTo>
                    <a:pt x="56" y="468"/>
                    <a:pt x="42" y="480"/>
                    <a:pt x="39" y="490"/>
                  </a:cubicBezTo>
                  <a:cubicBezTo>
                    <a:pt x="34" y="505"/>
                    <a:pt x="34" y="518"/>
                    <a:pt x="34" y="524"/>
                  </a:cubicBezTo>
                  <a:cubicBezTo>
                    <a:pt x="33" y="535"/>
                    <a:pt x="34" y="546"/>
                    <a:pt x="40" y="556"/>
                  </a:cubicBezTo>
                  <a:cubicBezTo>
                    <a:pt x="46" y="566"/>
                    <a:pt x="55" y="576"/>
                    <a:pt x="64" y="584"/>
                  </a:cubicBezTo>
                  <a:cubicBezTo>
                    <a:pt x="73" y="593"/>
                    <a:pt x="144" y="623"/>
                    <a:pt x="172" y="627"/>
                  </a:cubicBezTo>
                  <a:cubicBezTo>
                    <a:pt x="212" y="633"/>
                    <a:pt x="274" y="626"/>
                    <a:pt x="318" y="641"/>
                  </a:cubicBezTo>
                  <a:cubicBezTo>
                    <a:pt x="334" y="647"/>
                    <a:pt x="354" y="659"/>
                    <a:pt x="360" y="685"/>
                  </a:cubicBezTo>
                  <a:cubicBezTo>
                    <a:pt x="368" y="717"/>
                    <a:pt x="363" y="777"/>
                    <a:pt x="355" y="798"/>
                  </a:cubicBezTo>
                  <a:cubicBezTo>
                    <a:pt x="336" y="849"/>
                    <a:pt x="323" y="875"/>
                    <a:pt x="306" y="922"/>
                  </a:cubicBezTo>
                  <a:cubicBezTo>
                    <a:pt x="290" y="963"/>
                    <a:pt x="288" y="1048"/>
                    <a:pt x="322" y="1101"/>
                  </a:cubicBezTo>
                  <a:cubicBezTo>
                    <a:pt x="352" y="1150"/>
                    <a:pt x="390" y="1123"/>
                    <a:pt x="397" y="1107"/>
                  </a:cubicBezTo>
                  <a:cubicBezTo>
                    <a:pt x="398" y="1106"/>
                    <a:pt x="399" y="1107"/>
                    <a:pt x="399" y="1107"/>
                  </a:cubicBezTo>
                  <a:cubicBezTo>
                    <a:pt x="407" y="1087"/>
                    <a:pt x="393" y="1054"/>
                    <a:pt x="393" y="1033"/>
                  </a:cubicBezTo>
                  <a:cubicBezTo>
                    <a:pt x="393" y="1033"/>
                    <a:pt x="399" y="1023"/>
                    <a:pt x="400" y="1019"/>
                  </a:cubicBezTo>
                  <a:cubicBezTo>
                    <a:pt x="409" y="995"/>
                    <a:pt x="426" y="985"/>
                    <a:pt x="442" y="964"/>
                  </a:cubicBezTo>
                  <a:cubicBezTo>
                    <a:pt x="481" y="915"/>
                    <a:pt x="497" y="880"/>
                    <a:pt x="546" y="831"/>
                  </a:cubicBezTo>
                  <a:cubicBezTo>
                    <a:pt x="558" y="819"/>
                    <a:pt x="593" y="771"/>
                    <a:pt x="614" y="735"/>
                  </a:cubicBezTo>
                  <a:cubicBezTo>
                    <a:pt x="641" y="688"/>
                    <a:pt x="677" y="584"/>
                    <a:pt x="813" y="557"/>
                  </a:cubicBezTo>
                  <a:cubicBezTo>
                    <a:pt x="864" y="547"/>
                    <a:pt x="975" y="531"/>
                    <a:pt x="1073" y="525"/>
                  </a:cubicBezTo>
                  <a:cubicBezTo>
                    <a:pt x="1121" y="522"/>
                    <a:pt x="1164" y="525"/>
                    <a:pt x="1209" y="527"/>
                  </a:cubicBezTo>
                  <a:cubicBezTo>
                    <a:pt x="1227" y="528"/>
                    <a:pt x="1250" y="530"/>
                    <a:pt x="1264" y="532"/>
                  </a:cubicBezTo>
                  <a:cubicBezTo>
                    <a:pt x="1264" y="527"/>
                    <a:pt x="1264" y="523"/>
                    <a:pt x="1264" y="518"/>
                  </a:cubicBezTo>
                  <a:cubicBezTo>
                    <a:pt x="1264" y="346"/>
                    <a:pt x="1209" y="186"/>
                    <a:pt x="1115" y="56"/>
                  </a:cubicBezTo>
                  <a:cubicBezTo>
                    <a:pt x="979" y="69"/>
                    <a:pt x="810" y="94"/>
                    <a:pt x="739" y="75"/>
                  </a:cubicBezTo>
                  <a:cubicBezTo>
                    <a:pt x="694" y="63"/>
                    <a:pt x="604" y="28"/>
                    <a:pt x="561" y="17"/>
                  </a:cubicBezTo>
                  <a:cubicBezTo>
                    <a:pt x="519" y="5"/>
                    <a:pt x="473" y="11"/>
                    <a:pt x="430" y="7"/>
                  </a:cubicBezTo>
                  <a:cubicBezTo>
                    <a:pt x="389" y="3"/>
                    <a:pt x="353" y="0"/>
                    <a:pt x="311" y="9"/>
                  </a:cubicBezTo>
                  <a:cubicBezTo>
                    <a:pt x="271" y="17"/>
                    <a:pt x="242" y="29"/>
                    <a:pt x="203" y="43"/>
                  </a:cubicBezTo>
                  <a:cubicBezTo>
                    <a:pt x="180" y="52"/>
                    <a:pt x="140" y="69"/>
                    <a:pt x="132" y="93"/>
                  </a:cubicBezTo>
                  <a:cubicBezTo>
                    <a:pt x="129" y="102"/>
                    <a:pt x="128" y="112"/>
                    <a:pt x="129" y="122"/>
                  </a:cubicBezTo>
                  <a:cubicBezTo>
                    <a:pt x="130" y="128"/>
                    <a:pt x="133" y="140"/>
                    <a:pt x="152" y="158"/>
                  </a:cubicBezTo>
                  <a:cubicBezTo>
                    <a:pt x="152" y="158"/>
                    <a:pt x="124" y="158"/>
                    <a:pt x="106" y="161"/>
                  </a:cubicBezTo>
                  <a:cubicBezTo>
                    <a:pt x="76" y="167"/>
                    <a:pt x="47" y="188"/>
                    <a:pt x="39" y="218"/>
                  </a:cubicBezTo>
                  <a:cubicBezTo>
                    <a:pt x="35" y="234"/>
                    <a:pt x="36" y="250"/>
                    <a:pt x="44" y="264"/>
                  </a:cubicBezTo>
                  <a:cubicBezTo>
                    <a:pt x="54" y="282"/>
                    <a:pt x="83" y="297"/>
                    <a:pt x="83" y="297"/>
                  </a:cubicBezTo>
                  <a:cubicBezTo>
                    <a:pt x="83" y="297"/>
                    <a:pt x="43" y="312"/>
                    <a:pt x="33" y="320"/>
                  </a:cubicBezTo>
                  <a:cubicBezTo>
                    <a:pt x="22" y="329"/>
                    <a:pt x="14" y="341"/>
                    <a:pt x="10" y="354"/>
                  </a:cubicBezTo>
                  <a:cubicBezTo>
                    <a:pt x="0" y="380"/>
                    <a:pt x="6" y="412"/>
                    <a:pt x="25" y="432"/>
                  </a:cubicBezTo>
                  <a:cubicBezTo>
                    <a:pt x="40" y="448"/>
                    <a:pt x="68" y="459"/>
                    <a:pt x="68" y="459"/>
                  </a:cubicBezTo>
                  <a:close/>
                </a:path>
              </a:pathLst>
            </a:custGeom>
            <a:solidFill>
              <a:schemeClr val="bg1"/>
            </a:solidFill>
            <a:ln w="9525">
              <a:solidFill>
                <a:schemeClr val="bg1"/>
              </a:solidFill>
              <a:round/>
            </a:ln>
          </p:spPr>
          <p:txBody>
            <a:bodyPr vert="horz" wrap="square" lIns="91440" tIns="45720" rIns="91440" bIns="45720" numCol="1" anchor="t" anchorCtr="0" compatLnSpc="1">
              <a:prstTxWarp prst="textNoShape">
                <a:avLst/>
              </a:prstTxWarp>
            </a:bodyPr>
            <a:lstStyle/>
            <a:p>
              <a:endParaRPr lang="en-US"/>
            </a:p>
          </p:txBody>
        </p:sp>
      </p:grpSp>
      <p:sp>
        <p:nvSpPr>
          <p:cNvPr id="13" name="TextBox 12"/>
          <p:cNvSpPr txBox="1"/>
          <p:nvPr/>
        </p:nvSpPr>
        <p:spPr>
          <a:xfrm>
            <a:off x="533400" y="6186488"/>
            <a:ext cx="8313420" cy="443198"/>
          </a:xfrm>
          <a:prstGeom prst="rect">
            <a:avLst/>
          </a:prstGeom>
          <a:noFill/>
        </p:spPr>
        <p:txBody>
          <a:bodyPr wrap="square" lIns="36576" tIns="36576" rIns="36576" bIns="36576" rtlCol="0">
            <a:spAutoFit/>
          </a:bodyPr>
          <a:lstStyle/>
          <a:p>
            <a:r>
              <a:rPr lang="en-US" sz="1200">
                <a:solidFill>
                  <a:schemeClr val="bg2"/>
                </a:solidFill>
              </a:rPr>
              <a:t>* “Hard” inquiries are typically applications for credit and they ARE used in a score; “soft” inquiries are usually for marketing prescreening and are NOT used in credit scoring</a:t>
            </a:r>
          </a:p>
        </p:txBody>
      </p:sp>
    </p:spTree>
    <p:extLst>
      <p:ext uri="{BB962C8B-B14F-4D97-AF65-F5344CB8AC3E}">
        <p14:creationId xmlns:p14="http://schemas.microsoft.com/office/powerpoint/2010/main" val="4243979129"/>
      </p:ext>
    </p:extLst>
  </p:cSld>
  <p:clrMapOvr>
    <a:masterClrMapping/>
  </p:clrMapOvr>
</p:sld>
</file>

<file path=ppt/theme/theme1.xml><?xml version="1.0" encoding="utf-8"?>
<a:theme xmlns:a="http://schemas.openxmlformats.org/drawingml/2006/main" name="Office Theme">
  <a:themeElements>
    <a:clrScheme name="Care colors">
      <a:dk1>
        <a:srgbClr val="323232"/>
      </a:dk1>
      <a:lt1>
        <a:srgbClr val="FFFFFF"/>
      </a:lt1>
      <a:dk2>
        <a:srgbClr val="1598D4"/>
      </a:dk2>
      <a:lt2>
        <a:srgbClr val="D8D8D8"/>
      </a:lt2>
      <a:accent1>
        <a:srgbClr val="39B4EB"/>
      </a:accent1>
      <a:accent2>
        <a:srgbClr val="FF6F0D"/>
      </a:accent2>
      <a:accent3>
        <a:srgbClr val="85CA3A"/>
      </a:accent3>
      <a:accent4>
        <a:srgbClr val="9900CC"/>
      </a:accent4>
      <a:accent5>
        <a:srgbClr val="FFA725"/>
      </a:accent5>
      <a:accent6>
        <a:srgbClr val="2354E8"/>
      </a:accent6>
      <a:hlink>
        <a:srgbClr val="49BAED"/>
      </a:hlink>
      <a:folHlink>
        <a:srgbClr val="49BAED"/>
      </a:folHlink>
    </a:clrScheme>
    <a:fontScheme name="Custom 10">
      <a:majorFont>
        <a:latin typeface="segoe ui"/>
        <a:ea typeface=""/>
        <a:cs typeface=""/>
      </a:majorFont>
      <a:minorFont>
        <a:latin typeface="seog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lnDef>
      <a:spPr>
        <a:ln>
          <a:solidFill>
            <a:schemeClr val="bg2">
              <a:lumMod val="7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游ゴシック Light"/>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等线 Light"/>
        <a:font script="Guru" typeface="Raavi"/>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游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等线"/>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C5437C33EC814EA8281F4D9DF47314" ma:contentTypeVersion="21" ma:contentTypeDescription="Create a new document." ma:contentTypeScope="" ma:versionID="57d313d23c1cead751d51d744f91ad06">
  <xsd:schema xmlns:xsd="http://www.w3.org/2001/XMLSchema" xmlns:xs="http://www.w3.org/2001/XMLSchema" xmlns:p="http://schemas.microsoft.com/office/2006/metadata/properties" xmlns:ns2="eee6f543-dc2e-4242-be15-0f2a3b74f11f" xmlns:ns3="51e4170a-ba1a-4f22-9fbf-1c359583468b" targetNamespace="http://schemas.microsoft.com/office/2006/metadata/properties" ma:root="true" ma:fieldsID="53bf543534a8af58d77469806655b833" ns2:_="" ns3:_="">
    <xsd:import namespace="eee6f543-dc2e-4242-be15-0f2a3b74f11f"/>
    <xsd:import namespace="51e4170a-ba1a-4f22-9fbf-1c359583468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DateandTime"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e6f543-dc2e-4242-be15-0f2a3b74f11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8adb1a6e-839b-4433-889c-b6a112b290ae}" ma:internalName="TaxCatchAll" ma:showField="CatchAllData" ma:web="eee6f543-dc2e-4242-be15-0f2a3b74f11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1e4170a-ba1a-4f22-9fbf-1c359583468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DateandTime" ma:index="20" nillable="true" ma:displayName="Date and Time" ma:format="DateTime" ma:internalName="DateandTime">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e739f99e-083d-4148-a34e-8f964e95b942"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1e4170a-ba1a-4f22-9fbf-1c359583468b">
      <Terms xmlns="http://schemas.microsoft.com/office/infopath/2007/PartnerControls"/>
    </lcf76f155ced4ddcb4097134ff3c332f>
    <TaxCatchAll xmlns="eee6f543-dc2e-4242-be15-0f2a3b74f11f" xsi:nil="true"/>
    <DateandTime xmlns="51e4170a-ba1a-4f22-9fbf-1c359583468b" xsi:nil="true"/>
  </documentManagement>
</p:properties>
</file>

<file path=customXml/itemProps1.xml><?xml version="1.0" encoding="utf-8"?>
<ds:datastoreItem xmlns:ds="http://schemas.openxmlformats.org/officeDocument/2006/customXml" ds:itemID="{BA68E656-CC91-420B-84C5-51523259FAC0}"/>
</file>

<file path=customXml/itemProps2.xml><?xml version="1.0" encoding="utf-8"?>
<ds:datastoreItem xmlns:ds="http://schemas.openxmlformats.org/officeDocument/2006/customXml" ds:itemID="{BD508DE4-36A0-46A6-9F36-6F59CCF7EEF4}"/>
</file>

<file path=customXml/itemProps3.xml><?xml version="1.0" encoding="utf-8"?>
<ds:datastoreItem xmlns:ds="http://schemas.openxmlformats.org/officeDocument/2006/customXml" ds:itemID="{74B4A715-4F4E-4D85-B626-383BCB28C280}"/>
</file>

<file path=docProps/app.xml><?xml version="1.0" encoding="utf-8"?>
<Properties xmlns="http://schemas.openxmlformats.org/officeDocument/2006/extended-properties" xmlns:vt="http://schemas.openxmlformats.org/officeDocument/2006/docPropsVTypes">
  <Template/>
  <TotalTime>463</TotalTime>
  <Words>3773</Words>
  <Application>Microsoft Office PowerPoint</Application>
  <PresentationFormat>Widescreen</PresentationFormat>
  <Paragraphs>288</Paragraphs>
  <Slides>24</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Calibri Light</vt:lpstr>
      <vt:lpstr>segoe ui</vt:lpstr>
      <vt:lpstr>seoge ui</vt:lpstr>
      <vt:lpstr>Times New Roman</vt:lpstr>
      <vt:lpstr>Wingdings</vt:lpstr>
      <vt:lpstr>Wingdings 2</vt:lpstr>
      <vt:lpstr>Office Theme</vt:lpstr>
      <vt:lpstr>Introduction to Credit Reporting and Credit Scores</vt:lpstr>
      <vt:lpstr>Let’s Review: What is Credit?</vt:lpstr>
      <vt:lpstr>Your Credit History Affects Whether You Can Buy  Things, and How Much They’ll Cost You</vt:lpstr>
      <vt:lpstr>What is a Credit Report?</vt:lpstr>
      <vt:lpstr>Start by Pulling Your Credit Reports</vt:lpstr>
      <vt:lpstr>Sample  Credit  Report</vt:lpstr>
      <vt:lpstr>Sample Credit Report</vt:lpstr>
      <vt:lpstr>What is a Credit Score?</vt:lpstr>
      <vt:lpstr>What’s in a Credit Score?</vt:lpstr>
      <vt:lpstr>What’s in a Credit Score? Paying on-time and keeping balances low are most important! </vt:lpstr>
      <vt:lpstr>What’s a Good Credit Score?</vt:lpstr>
      <vt:lpstr>Top 5 Misconceptions About Credit Scores</vt:lpstr>
      <vt:lpstr>Understanding Credit Damage</vt:lpstr>
      <vt:lpstr>Pay Bills On Time – Every Time</vt:lpstr>
      <vt:lpstr>Reduce Credit Utilization</vt:lpstr>
      <vt:lpstr>Avoid Hard Inquiries</vt:lpstr>
      <vt:lpstr>Unlike Hard Inquiries, Soft Inquiries do NOT Impact Your Credit Scores, and There are Two Types of Soft Inquiries</vt:lpstr>
      <vt:lpstr>More Credit Management Tips…</vt:lpstr>
      <vt:lpstr>If You Find a Mistake…</vt:lpstr>
      <vt:lpstr>Other Tools and Resources</vt:lpstr>
      <vt:lpstr>Beware of  Credit Repair Scams When They:</vt:lpstr>
      <vt:lpstr>Be Patient and Consistent</vt:lpstr>
      <vt:lpstr>CARE Chicago does not offer personal financial counseling, but you may consider the following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Credit Reporting and Credit Scores</dc:title>
  <dc:creator>Bill</dc:creator>
  <cp:lastModifiedBy>Laona Fleischer</cp:lastModifiedBy>
  <cp:revision>3</cp:revision>
  <cp:lastPrinted>1900-01-01T00:00:00Z</cp:lastPrinted>
  <dcterms:created xsi:type="dcterms:W3CDTF">1900-01-01T00:00:00Z</dcterms:created>
  <dcterms:modified xsi:type="dcterms:W3CDTF">2025-12-02T16:27:47Z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0x0101005FC5437C33EC814EA8281F4D9DF47314</vt:lpwstr>
  </property>
</Properties>
</file>